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1.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2.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5.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6.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7.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8.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9.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2.xml" ContentType="application/vnd.openxmlformats-officedocument.drawingml.chart+xml"/>
  <Override PartName="/ppt/notesSlides/notesSlide42.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3.xml" ContentType="application/vnd.openxmlformats-officedocument.presentationml.notesSlide+xml"/>
  <Override PartName="/ppt/charts/chart44.xml" ContentType="application/vnd.openxmlformats-officedocument.drawingml.chart+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4"/>
    <p:sldMasterId id="2147483664" r:id="rId5"/>
    <p:sldMasterId id="2147483666" r:id="rId6"/>
    <p:sldMasterId id="2147483674" r:id="rId7"/>
  </p:sldMasterIdLst>
  <p:notesMasterIdLst>
    <p:notesMasterId r:id="rId53"/>
  </p:notesMasterIdLst>
  <p:sldIdLst>
    <p:sldId id="256" r:id="rId8"/>
    <p:sldId id="257" r:id="rId9"/>
    <p:sldId id="434" r:id="rId10"/>
    <p:sldId id="258" r:id="rId11"/>
    <p:sldId id="259" r:id="rId12"/>
    <p:sldId id="260" r:id="rId13"/>
    <p:sldId id="261" r:id="rId14"/>
    <p:sldId id="435"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0" r:id="rId49"/>
    <p:sldId id="297" r:id="rId50"/>
    <p:sldId id="298" r:id="rId51"/>
    <p:sldId id="299" r:id="rId52"/>
  </p:sldIdLst>
  <p:sldSz cx="12192000" cy="6858000"/>
  <p:notesSz cx="7315200" cy="9601200"/>
  <p:embeddedFontLst>
    <p:embeddedFont>
      <p:font typeface="Calibri" panose="020F0502020204030204" pitchFamily="34" charset="0"/>
      <p:regular r:id="rId54"/>
      <p:bold r:id="rId55"/>
      <p:italic r:id="rId56"/>
      <p:boldItalic r:id="rId57"/>
    </p:embeddedFont>
    <p:embeddedFont>
      <p:font typeface="Franklin Gothic Book" panose="020B0503020102020204" pitchFamily="34" charset="0"/>
      <p:regular r:id="rId58"/>
      <p:italic r:id="rId59"/>
    </p:embeddedFont>
    <p:embeddedFont>
      <p:font typeface="Helvetica" panose="020B0604020202020204" pitchFamily="34" charset="0"/>
      <p:regular r:id="rId60"/>
      <p:bold r:id="rId61"/>
      <p:italic r:id="rId62"/>
      <p:boldItalic r:id="rId63"/>
    </p:embeddedFont>
    <p:embeddedFont>
      <p:font typeface="Libre Franklin" pitchFamily="2" charset="0"/>
      <p:regular r:id="rId64"/>
      <p:bold r:id="rId65"/>
      <p:italic r:id="rId66"/>
      <p:boldItalic r:id="rId67"/>
    </p:embeddedFont>
    <p:embeddedFont>
      <p:font typeface="Libre Franklin Light" pitchFamily="2" charset="0"/>
      <p:regular r:id="rId68"/>
      <p:bold r:id="rId69"/>
      <p:italic r:id="rId70"/>
      <p:boldItalic r:id="rId71"/>
    </p:embeddedFont>
    <p:embeddedFont>
      <p:font typeface="Libre Franklin Medium" pitchFamily="2" charset="0"/>
      <p:regular r:id="rId72"/>
      <p:bold r:id="rId73"/>
      <p:italic r:id="rId74"/>
      <p:boldItalic r:id="rId75"/>
    </p:embeddedFont>
    <p:embeddedFont>
      <p:font typeface="Libre Franklin SemiBold"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811">
          <p15:clr>
            <a:srgbClr val="A4A3A4"/>
          </p15:clr>
        </p15:guide>
        <p15:guide id="3" orient="horz" pos="2397">
          <p15:clr>
            <a:srgbClr val="A4A3A4"/>
          </p15:clr>
        </p15:guide>
        <p15:guide id="4" orient="horz" pos="1285">
          <p15:clr>
            <a:srgbClr val="A4A3A4"/>
          </p15:clr>
        </p15:guide>
        <p15:guide id="5" pos="7192">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4F"/>
    <a:srgbClr val="626FB4"/>
    <a:srgbClr val="B5C3BF"/>
    <a:srgbClr val="004D70"/>
    <a:srgbClr val="0080BA"/>
    <a:srgbClr val="808BC2"/>
    <a:srgbClr val="647D76"/>
    <a:srgbClr val="00CF9C"/>
    <a:srgbClr val="A31034"/>
    <a:srgbClr val="004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CEDE9-AC35-4281-ADFD-F443E82CD53C}" v="2" dt="2022-10-03T18:49:32.071"/>
  </p1510:revLst>
</p1510:revInfo>
</file>

<file path=ppt/tableStyles.xml><?xml version="1.0" encoding="utf-8"?>
<a:tblStyleLst xmlns:a="http://schemas.openxmlformats.org/drawingml/2006/main" def="{93E12609-1141-49FF-9AA0-4AD22034E381}">
  <a:tblStyle styleId="{93E12609-1141-49FF-9AA0-4AD22034E381}"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6319F6B-452F-43B3-BCFD-4999C39344A8}" styleName="Table_1">
    <a:wholeTbl>
      <a:tcTxStyle b="off" i="off">
        <a:font>
          <a:latin typeface="Franklin Gothic Book"/>
          <a:ea typeface="Franklin Gothic Book"/>
          <a:cs typeface="Franklin Gothic Book"/>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8"/>
    <p:restoredTop sz="94694"/>
  </p:normalViewPr>
  <p:slideViewPr>
    <p:cSldViewPr snapToGrid="0">
      <p:cViewPr varScale="1">
        <p:scale>
          <a:sx n="105" d="100"/>
          <a:sy n="105" d="100"/>
        </p:scale>
        <p:origin x="1224" y="96"/>
      </p:cViewPr>
      <p:guideLst>
        <p:guide orient="horz" pos="2165"/>
        <p:guide pos="3811"/>
        <p:guide orient="horz" pos="2397"/>
        <p:guide orient="horz" pos="1285"/>
        <p:guide pos="719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0.fntdata"/><Relationship Id="rId68" Type="http://schemas.openxmlformats.org/officeDocument/2006/relationships/font" Target="fonts/font15.fntdata"/><Relationship Id="rId84" Type="http://schemas.microsoft.com/office/2016/11/relationships/changesInfo" Target="changesInfos/changesInfo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9.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4.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Master" Target="slideMasters/slideMaster4.xml"/><Relationship Id="rId71" Type="http://schemas.openxmlformats.org/officeDocument/2006/relationships/font" Target="fonts/font18.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13.fntdata"/><Relationship Id="rId61" Type="http://schemas.openxmlformats.org/officeDocument/2006/relationships/font" Target="fonts/font8.fntdata"/><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1F8CEDE9-AC35-4281-ADFD-F443E82CD53C}"/>
    <pc:docChg chg="delSld modSld">
      <pc:chgData name="Steve Nicklin" userId="4d267a5b-9ae4-459a-bbb3-586e46512d6c" providerId="ADAL" clId="{1F8CEDE9-AC35-4281-ADFD-F443E82CD53C}" dt="2022-10-03T18:49:47.798" v="43" actId="47"/>
      <pc:docMkLst>
        <pc:docMk/>
      </pc:docMkLst>
      <pc:sldChg chg="modSp mod">
        <pc:chgData name="Steve Nicklin" userId="4d267a5b-9ae4-459a-bbb3-586e46512d6c" providerId="ADAL" clId="{1F8CEDE9-AC35-4281-ADFD-F443E82CD53C}" dt="2022-10-03T16:18:16.812" v="42" actId="6549"/>
        <pc:sldMkLst>
          <pc:docMk/>
          <pc:sldMk cId="0" sldId="257"/>
        </pc:sldMkLst>
        <pc:spChg chg="mod">
          <ac:chgData name="Steve Nicklin" userId="4d267a5b-9ae4-459a-bbb3-586e46512d6c" providerId="ADAL" clId="{1F8CEDE9-AC35-4281-ADFD-F443E82CD53C}" dt="2022-10-03T16:17:52.243" v="32" actId="1076"/>
          <ac:spMkLst>
            <pc:docMk/>
            <pc:sldMk cId="0" sldId="257"/>
            <ac:spMk id="137" creationId="{00000000-0000-0000-0000-000000000000}"/>
          </ac:spMkLst>
        </pc:spChg>
        <pc:graphicFrameChg chg="modGraphic">
          <ac:chgData name="Steve Nicklin" userId="4d267a5b-9ae4-459a-bbb3-586e46512d6c" providerId="ADAL" clId="{1F8CEDE9-AC35-4281-ADFD-F443E82CD53C}" dt="2022-10-03T16:18:16.812" v="42" actId="6549"/>
          <ac:graphicFrameMkLst>
            <pc:docMk/>
            <pc:sldMk cId="0" sldId="257"/>
            <ac:graphicFrameMk id="136" creationId="{00000000-0000-0000-0000-000000000000}"/>
          </ac:graphicFrameMkLst>
        </pc:graphicFrameChg>
      </pc:sldChg>
      <pc:sldChg chg="del">
        <pc:chgData name="Steve Nicklin" userId="4d267a5b-9ae4-459a-bbb3-586e46512d6c" providerId="ADAL" clId="{1F8CEDE9-AC35-4281-ADFD-F443E82CD53C}" dt="2022-10-03T16:16:05.649" v="0" actId="2696"/>
        <pc:sldMkLst>
          <pc:docMk/>
          <pc:sldMk cId="0" sldId="258"/>
        </pc:sldMkLst>
      </pc:sldChg>
      <pc:sldChg chg="del">
        <pc:chgData name="Steve Nicklin" userId="4d267a5b-9ae4-459a-bbb3-586e46512d6c" providerId="ADAL" clId="{1F8CEDE9-AC35-4281-ADFD-F443E82CD53C}" dt="2022-10-03T16:16:05.649" v="0" actId="2696"/>
        <pc:sldMkLst>
          <pc:docMk/>
          <pc:sldMk cId="0" sldId="259"/>
        </pc:sldMkLst>
      </pc:sldChg>
      <pc:sldChg chg="del">
        <pc:chgData name="Steve Nicklin" userId="4d267a5b-9ae4-459a-bbb3-586e46512d6c" providerId="ADAL" clId="{1F8CEDE9-AC35-4281-ADFD-F443E82CD53C}" dt="2022-10-03T18:49:47.798" v="43" actId="47"/>
        <pc:sldMkLst>
          <pc:docMk/>
          <pc:sldMk cId="0" sldId="262"/>
        </pc:sldMkLst>
      </pc:sldChg>
      <pc:sldChg chg="del">
        <pc:chgData name="Steve Nicklin" userId="4d267a5b-9ae4-459a-bbb3-586e46512d6c" providerId="ADAL" clId="{1F8CEDE9-AC35-4281-ADFD-F443E82CD53C}" dt="2022-10-03T16:16:05.649" v="0" actId="2696"/>
        <pc:sldMkLst>
          <pc:docMk/>
          <pc:sldMk cId="255024275" sldId="434"/>
        </pc:sldMkLst>
      </pc:sldChg>
      <pc:sldMasterChg chg="delSldLayout">
        <pc:chgData name="Steve Nicklin" userId="4d267a5b-9ae4-459a-bbb3-586e46512d6c" providerId="ADAL" clId="{1F8CEDE9-AC35-4281-ADFD-F443E82CD53C}" dt="2022-10-03T16:16:05.649" v="0" actId="2696"/>
        <pc:sldMasterMkLst>
          <pc:docMk/>
          <pc:sldMasterMk cId="0" sldId="2147483664"/>
        </pc:sldMasterMkLst>
        <pc:sldLayoutChg chg="del">
          <pc:chgData name="Steve Nicklin" userId="4d267a5b-9ae4-459a-bbb3-586e46512d6c" providerId="ADAL" clId="{1F8CEDE9-AC35-4281-ADFD-F443E82CD53C}" dt="2022-10-03T16:16:05.649" v="0" actId="2696"/>
          <pc:sldLayoutMkLst>
            <pc:docMk/>
            <pc:sldMasterMk cId="0" sldId="2147483664"/>
            <pc:sldLayoutMk cId="0" sldId="214748365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41387795275592E-2"/>
          <c:y val="4.6208756871252657E-2"/>
          <c:w val="0.95971464895013125"/>
          <c:h val="0.87348001193895641"/>
        </c:manualLayout>
      </c:layout>
      <c:lineChart>
        <c:grouping val="standard"/>
        <c:varyColors val="0"/>
        <c:ser>
          <c:idx val="0"/>
          <c:order val="0"/>
          <c:spPr>
            <a:ln w="28575" cap="rnd" cmpd="sng" algn="ctr">
              <a:solidFill>
                <a:schemeClr val="accent1">
                  <a:shade val="95000"/>
                  <a:satMod val="105000"/>
                </a:schemeClr>
              </a:solidFill>
              <a:prstDash val="solid"/>
              <a:round/>
            </a:ln>
            <a:effectLst/>
          </c:spPr>
          <c:marker>
            <c:symbol val="none"/>
          </c:marker>
          <c:dLbls>
            <c:dLbl>
              <c:idx val="0"/>
              <c:layout>
                <c:manualLayout>
                  <c:x val="-3.3834727690288717E-2"/>
                  <c:y val="6.8911724511598922E-6"/>
                </c:manualLayout>
              </c:layout>
              <c:tx>
                <c:rich>
                  <a:bodyPr/>
                  <a:lstStyle/>
                  <a:p>
                    <a:fld id="{588437D9-BBC3-074E-BFB9-27BCF480CC0B}"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BBEB-184C-B5AC-337833495EF7}"/>
                </c:ext>
              </c:extLst>
            </c:dLbl>
            <c:dLbl>
              <c:idx val="1"/>
              <c:layout>
                <c:manualLayout>
                  <c:x val="-2.981449190457373E-2"/>
                  <c:y val="2.7356231837991931E-2"/>
                </c:manualLayout>
              </c:layout>
              <c:tx>
                <c:rich>
                  <a:bodyPr/>
                  <a:lstStyle/>
                  <a:p>
                    <a:fld id="{CF453E2E-C017-7342-B68A-C6CCCB648CA7}"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BEB-184C-B5AC-337833495EF7}"/>
                </c:ext>
              </c:extLst>
            </c:dLbl>
            <c:dLbl>
              <c:idx val="2"/>
              <c:layout>
                <c:manualLayout>
                  <c:x val="-1.4599611543816364E-2"/>
                  <c:y val="3.5561034037654128E-2"/>
                </c:manualLayout>
              </c:layout>
              <c:tx>
                <c:rich>
                  <a:bodyPr/>
                  <a:lstStyle/>
                  <a:p>
                    <a:fld id="{2E421950-09E0-BD42-920D-A0DAD8317FD5}"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BBEB-184C-B5AC-337833495EF7}"/>
                </c:ext>
              </c:extLst>
            </c:dLbl>
            <c:dLbl>
              <c:idx val="3"/>
              <c:layout>
                <c:manualLayout>
                  <c:x val="-2.108352488673991E-2"/>
                  <c:y val="3.5561034037654225E-2"/>
                </c:manualLayout>
              </c:layout>
              <c:tx>
                <c:rich>
                  <a:bodyPr/>
                  <a:lstStyle/>
                  <a:p>
                    <a:fld id="{6D96577E-2C4F-2845-ADEC-74235C46D01E}"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BEB-184C-B5AC-337833495EF7}"/>
                </c:ext>
              </c:extLst>
            </c:dLbl>
            <c:dLbl>
              <c:idx val="4"/>
              <c:layout>
                <c:manualLayout>
                  <c:x val="-2.4468454898083136E-2"/>
                  <c:y val="-3.0761117076282263E-2"/>
                </c:manualLayout>
              </c:layout>
              <c:tx>
                <c:rich>
                  <a:bodyPr/>
                  <a:lstStyle/>
                  <a:p>
                    <a:fld id="{C64523B6-7A93-BD4B-9F98-B45A12256ED1}" type="VALUE">
                      <a:rPr lang="en-US" b="1"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BBEB-184C-B5AC-337833495EF7}"/>
                </c:ext>
              </c:extLst>
            </c:dLbl>
            <c:dLbl>
              <c:idx val="14"/>
              <c:layout>
                <c:manualLayout>
                  <c:x val="-1.489698781827745E-2"/>
                  <c:y val="-2.5291248943174149E-2"/>
                </c:manualLayout>
              </c:layout>
              <c:tx>
                <c:rich>
                  <a:bodyPr/>
                  <a:lstStyle/>
                  <a:p>
                    <a:fld id="{AC671105-49C2-F84E-8C5F-3437A081AC73}"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BEB-184C-B5AC-337833495EF7}"/>
                </c:ext>
              </c:extLst>
            </c:dLbl>
            <c:dLbl>
              <c:idx val="15"/>
              <c:layout>
                <c:manualLayout>
                  <c:x val="-4.7865374426497194E-2"/>
                  <c:y val="-2.2556207202050468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accent1"/>
                        </a:solidFill>
                        <a:latin typeface="Helvetica" pitchFamily="2" charset="0"/>
                        <a:ea typeface="+mn-ea"/>
                        <a:cs typeface="+mn-cs"/>
                      </a:defRPr>
                    </a:pPr>
                    <a:fld id="{015A1C60-4D52-B946-B625-E88FAA4F1E86}" type="VALUE">
                      <a:rPr lang="en-US" sz="800" b="0" i="0" dirty="0">
                        <a:latin typeface="Libre Franklin" pitchFamily="2" charset="77"/>
                      </a:rPr>
                      <a:pPr>
                        <a:defRPr sz="800" b="1">
                          <a:solidFill>
                            <a:schemeClr val="accent1"/>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accent1"/>
                      </a:solidFill>
                      <a:latin typeface="Helvetica" pitchFamily="2" charset="0"/>
                      <a:ea typeface="+mn-ea"/>
                      <a:cs typeface="+mn-cs"/>
                    </a:defRPr>
                  </a:pPr>
                  <a:endParaRPr lang="en-US"/>
                </a:p>
              </c:txPr>
              <c:dLblPos val="r"/>
              <c:showLegendKey val="0"/>
              <c:showVal val="1"/>
              <c:showCatName val="0"/>
              <c:showSerName val="0"/>
              <c:showPercent val="0"/>
              <c:showBubbleSize val="0"/>
              <c:separator>, </c:separator>
              <c:extLst>
                <c:ext xmlns:c15="http://schemas.microsoft.com/office/drawing/2012/chart" uri="{CE6537A1-D6FC-4f65-9D91-7224C49458BB}">
                  <c15:layout>
                    <c:manualLayout>
                      <c:w val="2.8730395554484801E-2"/>
                      <c:h val="2.5968306636500557E-2"/>
                    </c:manualLayout>
                  </c15:layout>
                  <c15:dlblFieldTable/>
                  <c15:showDataLabelsRange val="0"/>
                </c:ext>
                <c:ext xmlns:c16="http://schemas.microsoft.com/office/drawing/2014/chart" uri="{C3380CC4-5D6E-409C-BE32-E72D297353CC}">
                  <c16:uniqueId val="{00000006-BBEB-184C-B5AC-337833495EF7}"/>
                </c:ext>
              </c:extLst>
            </c:dLbl>
            <c:dLbl>
              <c:idx val="18"/>
              <c:layout>
                <c:manualLayout>
                  <c:x val="-1.9150973187079978E-2"/>
                  <c:y val="-2.8026183009728183E-2"/>
                </c:manualLayout>
              </c:layout>
              <c:tx>
                <c:rich>
                  <a:bodyPr/>
                  <a:lstStyle/>
                  <a:p>
                    <a:fld id="{B8212690-F3BC-274E-8DAF-B9870A7DB1F8}"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BEB-184C-B5AC-337833495EF7}"/>
                </c:ext>
              </c:extLst>
            </c:dLbl>
            <c:dLbl>
              <c:idx val="19"/>
              <c:layout>
                <c:manualLayout>
                  <c:x val="-1.8087476844879345E-2"/>
                  <c:y val="-4.1700853342498595E-2"/>
                </c:manualLayout>
              </c:layout>
              <c:tx>
                <c:rich>
                  <a:bodyPr/>
                  <a:lstStyle/>
                  <a:p>
                    <a:fld id="{4B1F0665-8D12-324E-87FB-2D79AC09F157}"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BBEB-184C-B5AC-337833495EF7}"/>
                </c:ext>
              </c:extLst>
            </c:dLbl>
            <c:dLbl>
              <c:idx val="32"/>
              <c:layout>
                <c:manualLayout>
                  <c:x val="-2.5531951240283922E-2"/>
                  <c:y val="-7.3945725987171237E-2"/>
                </c:manualLayout>
              </c:layout>
              <c:tx>
                <c:rich>
                  <a:bodyPr/>
                  <a:lstStyle/>
                  <a:p>
                    <a:fld id="{A98D1346-4F97-7B48-A018-550D8A7CCF5E}"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BBEB-184C-B5AC-337833495EF7}"/>
                </c:ext>
              </c:extLst>
            </c:dLbl>
            <c:dLbl>
              <c:idx val="42"/>
              <c:layout>
                <c:manualLayout>
                  <c:x val="-7.2332824446146599E-3"/>
                  <c:y val="-3.097302062915543E-2"/>
                </c:manualLayout>
              </c:layout>
              <c:tx>
                <c:rich>
                  <a:bodyPr/>
                  <a:lstStyle/>
                  <a:p>
                    <a:fld id="{AEA83609-E79C-524B-A952-CFE3165B699A}" type="VALUE">
                      <a:rPr lang="en-US" b="0" i="0" dirty="0">
                        <a:latin typeface="Libre Franklin" pitchFamily="2" charset="77"/>
                      </a:rPr>
                      <a:pPr/>
                      <a:t>[VALUE]</a:t>
                    </a:fld>
                    <a:endParaRPr lang="en-US"/>
                  </a:p>
                </c:rich>
              </c:tx>
              <c:dLblPos val="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BBEB-184C-B5AC-337833495EF7}"/>
                </c:ext>
              </c:extLst>
            </c:dLbl>
            <c:dLbl>
              <c:idx val="47"/>
              <c:layout>
                <c:manualLayout>
                  <c:x val="-6.4750656167979004E-3"/>
                  <c:y val="-3.5656649055414068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BEB-184C-B5AC-337833495EF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Helvetica" pitchFamily="2" charset="0"/>
                    <a:ea typeface="+mn-ea"/>
                    <a:cs typeface="+mn-cs"/>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Sheet1!$A$37:$A$92</c:f>
              <c:strCache>
                <c:ptCount val="49"/>
                <c:pt idx="0">
                  <c:v>W80 (09/05)</c:v>
                </c:pt>
                <c:pt idx="1">
                  <c:v>W81 (09/12)</c:v>
                </c:pt>
                <c:pt idx="2">
                  <c:v>W82 (09/19)</c:v>
                </c:pt>
                <c:pt idx="3">
                  <c:v>W83 (09/26)</c:v>
                </c:pt>
                <c:pt idx="4">
                  <c:v>W84 (10/03)</c:v>
                </c:pt>
                <c:pt idx="5">
                  <c:v>W85 (10/10)</c:v>
                </c:pt>
                <c:pt idx="6">
                  <c:v>W86 (10/15)</c:v>
                </c:pt>
                <c:pt idx="7">
                  <c:v>W87 (10/24)</c:v>
                </c:pt>
                <c:pt idx="8">
                  <c:v>W88 (10/31)</c:v>
                </c:pt>
                <c:pt idx="9">
                  <c:v>W89 (11/7)</c:v>
                </c:pt>
                <c:pt idx="10">
                  <c:v>W90 (11/14)</c:v>
                </c:pt>
                <c:pt idx="11">
                  <c:v>W91 (11/21)</c:v>
                </c:pt>
                <c:pt idx="12">
                  <c:v>W92 (11/28)</c:v>
                </c:pt>
                <c:pt idx="13">
                  <c:v>W93 (12/05)</c:v>
                </c:pt>
                <c:pt idx="14">
                  <c:v>W94 (12/12)</c:v>
                </c:pt>
                <c:pt idx="15">
                  <c:v>W95 (12/19)</c:v>
                </c:pt>
                <c:pt idx="16">
                  <c:v>W96 (12/26)</c:v>
                </c:pt>
                <c:pt idx="17">
                  <c:v>W97 (01/02)</c:v>
                </c:pt>
                <c:pt idx="18">
                  <c:v>W98 (01/09)</c:v>
                </c:pt>
                <c:pt idx="19">
                  <c:v>W99 (01/16)</c:v>
                </c:pt>
                <c:pt idx="20">
                  <c:v>W100 (01/23)</c:v>
                </c:pt>
                <c:pt idx="21">
                  <c:v>W108 (03/20)</c:v>
                </c:pt>
                <c:pt idx="22">
                  <c:v>W109 (03/27)</c:v>
                </c:pt>
                <c:pt idx="23">
                  <c:v>W110 (04/03)</c:v>
                </c:pt>
                <c:pt idx="24">
                  <c:v>W111 (04/10)</c:v>
                </c:pt>
                <c:pt idx="25">
                  <c:v>W112 (04/17)</c:v>
                </c:pt>
                <c:pt idx="26">
                  <c:v>W113 (04/24)</c:v>
                </c:pt>
                <c:pt idx="27">
                  <c:v>W114 (05/01)</c:v>
                </c:pt>
                <c:pt idx="28">
                  <c:v>W115 (05/08)</c:v>
                </c:pt>
                <c:pt idx="29">
                  <c:v>W116 (05/15)</c:v>
                </c:pt>
                <c:pt idx="30">
                  <c:v>W117 (05/22)</c:v>
                </c:pt>
                <c:pt idx="31">
                  <c:v>W118 (05/29)</c:v>
                </c:pt>
                <c:pt idx="32">
                  <c:v>W119 (06/5)</c:v>
                </c:pt>
                <c:pt idx="33">
                  <c:v>W120 (06/12)</c:v>
                </c:pt>
                <c:pt idx="34">
                  <c:v>W121 (06/19)</c:v>
                </c:pt>
                <c:pt idx="35">
                  <c:v>W122 (06/26)</c:v>
                </c:pt>
                <c:pt idx="36">
                  <c:v>W123 (07/03)</c:v>
                </c:pt>
                <c:pt idx="37">
                  <c:v>W124 (07/10)</c:v>
                </c:pt>
                <c:pt idx="38">
                  <c:v>W125 (07/17)</c:v>
                </c:pt>
                <c:pt idx="39">
                  <c:v>W126 (07/24)</c:v>
                </c:pt>
                <c:pt idx="40">
                  <c:v>W127 (07/31)</c:v>
                </c:pt>
                <c:pt idx="41">
                  <c:v>W128 (08/07)</c:v>
                </c:pt>
                <c:pt idx="42">
                  <c:v>W129 (08/14)</c:v>
                </c:pt>
                <c:pt idx="43">
                  <c:v>W130 (08/21)</c:v>
                </c:pt>
                <c:pt idx="44">
                  <c:v>W131 (08/28)</c:v>
                </c:pt>
                <c:pt idx="45">
                  <c:v>W132 (09/04)</c:v>
                </c:pt>
                <c:pt idx="46">
                  <c:v>W134 (09/18)</c:v>
                </c:pt>
                <c:pt idx="47">
                  <c:v>W135 (9/25)</c:v>
                </c:pt>
                <c:pt idx="48">
                  <c:v>W136 (10/2)</c:v>
                </c:pt>
              </c:strCache>
            </c:strRef>
          </c:cat>
          <c:val>
            <c:numRef>
              <c:f>Sheet1!$B$37:$B$92</c:f>
              <c:numCache>
                <c:formatCode>0%</c:formatCode>
                <c:ptCount val="49"/>
                <c:pt idx="0">
                  <c:v>0.44</c:v>
                </c:pt>
                <c:pt idx="1">
                  <c:v>0.47</c:v>
                </c:pt>
                <c:pt idx="2">
                  <c:v>0.53</c:v>
                </c:pt>
                <c:pt idx="3">
                  <c:v>0.53</c:v>
                </c:pt>
                <c:pt idx="4">
                  <c:v>0.54</c:v>
                </c:pt>
                <c:pt idx="5">
                  <c:v>0.59</c:v>
                </c:pt>
                <c:pt idx="6">
                  <c:v>0.63</c:v>
                </c:pt>
                <c:pt idx="7">
                  <c:v>0.62</c:v>
                </c:pt>
                <c:pt idx="8">
                  <c:v>0.61</c:v>
                </c:pt>
                <c:pt idx="9">
                  <c:v>0.61</c:v>
                </c:pt>
                <c:pt idx="10">
                  <c:v>0.62</c:v>
                </c:pt>
                <c:pt idx="11">
                  <c:v>0.56000000000000005</c:v>
                </c:pt>
                <c:pt idx="12">
                  <c:v>0.56000000000000005</c:v>
                </c:pt>
                <c:pt idx="13">
                  <c:v>0.5</c:v>
                </c:pt>
                <c:pt idx="14">
                  <c:v>0.55000000000000004</c:v>
                </c:pt>
                <c:pt idx="15">
                  <c:v>0.52</c:v>
                </c:pt>
                <c:pt idx="16">
                  <c:v>0.53</c:v>
                </c:pt>
                <c:pt idx="17">
                  <c:v>0.53</c:v>
                </c:pt>
                <c:pt idx="18">
                  <c:v>0.52</c:v>
                </c:pt>
                <c:pt idx="19">
                  <c:v>0.5</c:v>
                </c:pt>
                <c:pt idx="20">
                  <c:v>0.54</c:v>
                </c:pt>
                <c:pt idx="21">
                  <c:v>0.68</c:v>
                </c:pt>
                <c:pt idx="22">
                  <c:v>0.67</c:v>
                </c:pt>
                <c:pt idx="23">
                  <c:v>0.69</c:v>
                </c:pt>
                <c:pt idx="24">
                  <c:v>0.67</c:v>
                </c:pt>
                <c:pt idx="25">
                  <c:v>0.62</c:v>
                </c:pt>
                <c:pt idx="26">
                  <c:v>0.68</c:v>
                </c:pt>
                <c:pt idx="27">
                  <c:v>0.7</c:v>
                </c:pt>
                <c:pt idx="28">
                  <c:v>0.67</c:v>
                </c:pt>
                <c:pt idx="29">
                  <c:v>0.68</c:v>
                </c:pt>
                <c:pt idx="30">
                  <c:v>0.69</c:v>
                </c:pt>
                <c:pt idx="31">
                  <c:v>0.69</c:v>
                </c:pt>
                <c:pt idx="32">
                  <c:v>0.69</c:v>
                </c:pt>
                <c:pt idx="33">
                  <c:v>0.64</c:v>
                </c:pt>
                <c:pt idx="34">
                  <c:v>0.64</c:v>
                </c:pt>
                <c:pt idx="35">
                  <c:v>0.65</c:v>
                </c:pt>
                <c:pt idx="36">
                  <c:v>0.68</c:v>
                </c:pt>
                <c:pt idx="37">
                  <c:v>0.68</c:v>
                </c:pt>
                <c:pt idx="38">
                  <c:v>0.61</c:v>
                </c:pt>
                <c:pt idx="39">
                  <c:v>0.63</c:v>
                </c:pt>
                <c:pt idx="40">
                  <c:v>0.64</c:v>
                </c:pt>
                <c:pt idx="41">
                  <c:v>0.66</c:v>
                </c:pt>
                <c:pt idx="42">
                  <c:v>0.66</c:v>
                </c:pt>
                <c:pt idx="43">
                  <c:v>0.66</c:v>
                </c:pt>
                <c:pt idx="44">
                  <c:v>0.66</c:v>
                </c:pt>
                <c:pt idx="45">
                  <c:v>0.74</c:v>
                </c:pt>
                <c:pt idx="46">
                  <c:v>0.72</c:v>
                </c:pt>
                <c:pt idx="47">
                  <c:v>0.73</c:v>
                </c:pt>
                <c:pt idx="48">
                  <c:v>0.76</c:v>
                </c:pt>
              </c:numCache>
            </c:numRef>
          </c:val>
          <c:smooth val="0"/>
          <c:extLst>
            <c:ext xmlns:c16="http://schemas.microsoft.com/office/drawing/2014/chart" uri="{C3380CC4-5D6E-409C-BE32-E72D297353CC}">
              <c16:uniqueId val="{0000000C-BBEB-184C-B5AC-337833495EF7}"/>
            </c:ext>
          </c:extLst>
        </c:ser>
        <c:ser>
          <c:idx val="1"/>
          <c:order val="1"/>
          <c:spPr>
            <a:ln w="28575" cap="rnd" cmpd="sng" algn="ctr">
              <a:solidFill>
                <a:schemeClr val="accent2">
                  <a:shade val="95000"/>
                  <a:satMod val="105000"/>
                </a:schemeClr>
              </a:solidFill>
              <a:prstDash val="solid"/>
              <a:round/>
            </a:ln>
            <a:effectLst/>
          </c:spPr>
          <c:marker>
            <c:symbol val="none"/>
          </c:marker>
          <c:dLbls>
            <c:dLbl>
              <c:idx val="0"/>
              <c:layout>
                <c:manualLayout>
                  <c:x val="-3.3982816601049869E-2"/>
                  <c:y val="-6.8441186642668158E-3"/>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fld id="{38C7C452-5EAC-5D4B-BCF6-9611E2AFB0F1}" type="VALUE">
                      <a:rPr lang="en-US" sz="800" b="1" i="0" dirty="0">
                        <a:latin typeface="Libre Franklin" pitchFamily="2" charset="77"/>
                      </a:rPr>
                      <a:pPr>
                        <a:defRPr sz="800" b="1">
                          <a:solidFill>
                            <a:schemeClr val="accent2"/>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2441179759094538E-2"/>
                      <c:h val="3.2805641802885761E-2"/>
                    </c:manualLayout>
                  </c15:layout>
                  <c15:dlblFieldTable/>
                  <c15:showDataLabelsRange val="0"/>
                </c:ext>
                <c:ext xmlns:c16="http://schemas.microsoft.com/office/drawing/2014/chart" uri="{C3380CC4-5D6E-409C-BE32-E72D297353CC}">
                  <c16:uniqueId val="{0000000D-BBEB-184C-B5AC-337833495EF7}"/>
                </c:ext>
              </c:extLst>
            </c:dLbl>
            <c:dLbl>
              <c:idx val="1"/>
              <c:layout>
                <c:manualLayout>
                  <c:x val="-3.2095900908267749E-2"/>
                  <c:y val="-2.4621082422298799E-2"/>
                </c:manualLayout>
              </c:layout>
              <c:tx>
                <c:rich>
                  <a:bodyPr/>
                  <a:lstStyle/>
                  <a:p>
                    <a:fld id="{1C0259E9-5A86-D747-9160-1E50BDC7ED3E}" type="VALUE">
                      <a:rPr lang="en-US" b="1"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BEB-184C-B5AC-337833495EF7}"/>
                </c:ext>
              </c:extLst>
            </c:dLbl>
            <c:dLbl>
              <c:idx val="2"/>
              <c:layout>
                <c:manualLayout>
                  <c:x val="-1.351895931999576E-2"/>
                  <c:y val="-1.6416280222636605E-2"/>
                </c:manualLayout>
              </c:layout>
              <c:tx>
                <c:rich>
                  <a:bodyPr/>
                  <a:lstStyle/>
                  <a:p>
                    <a:fld id="{9503F69A-947E-E945-9531-05630A21E93E}" type="VALUE">
                      <a:rPr lang="en-US" sz="800" b="1"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BEB-184C-B5AC-337833495EF7}"/>
                </c:ext>
              </c:extLst>
            </c:dLbl>
            <c:dLbl>
              <c:idx val="3"/>
              <c:layout>
                <c:manualLayout>
                  <c:x val="-3.189004712494603E-2"/>
                  <c:y val="2.1872904383690144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fld id="{F31DC08E-FF60-704B-B2EB-3B3167CB1F80}" type="VALUE">
                      <a:rPr lang="en-US" sz="800" b="1" i="0" dirty="0">
                        <a:latin typeface="Libre Franklin" pitchFamily="2" charset="77"/>
                      </a:rPr>
                      <a:pPr>
                        <a:defRPr sz="800" b="1">
                          <a:solidFill>
                            <a:schemeClr val="accent2"/>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027987531145333E-2"/>
                      <c:h val="3.2805641802885761E-2"/>
                    </c:manualLayout>
                  </c15:layout>
                  <c15:dlblFieldTable/>
                  <c15:showDataLabelsRange val="0"/>
                </c:ext>
                <c:ext xmlns:c16="http://schemas.microsoft.com/office/drawing/2014/chart" uri="{C3380CC4-5D6E-409C-BE32-E72D297353CC}">
                  <c16:uniqueId val="{00000010-BBEB-184C-B5AC-337833495EF7}"/>
                </c:ext>
              </c:extLst>
            </c:dLbl>
            <c:dLbl>
              <c:idx val="6"/>
              <c:layout>
                <c:manualLayout>
                  <c:x val="-1.9682721358180291E-2"/>
                  <c:y val="4.8538403858022897E-2"/>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fld id="{401BE4A9-20EA-8B4C-9617-858D133F5BB9}" type="VALUE">
                      <a:rPr lang="en-US" sz="800" b="1" i="0" dirty="0">
                        <a:latin typeface="Libre Franklin" pitchFamily="2" charset="77"/>
                      </a:rPr>
                      <a:pPr>
                        <a:defRPr sz="800" b="1">
                          <a:solidFill>
                            <a:schemeClr val="accent2"/>
                          </a:solidFill>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accent2"/>
                      </a:solidFill>
                      <a:latin typeface="Helvetic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1920884581086696E-2"/>
                      <c:h val="4.5112845102379132E-2"/>
                    </c:manualLayout>
                  </c15:layout>
                  <c15:dlblFieldTable/>
                  <c15:showDataLabelsRange val="0"/>
                </c:ext>
                <c:ext xmlns:c16="http://schemas.microsoft.com/office/drawing/2014/chart" uri="{C3380CC4-5D6E-409C-BE32-E72D297353CC}">
                  <c16:uniqueId val="{00000011-BBEB-184C-B5AC-337833495EF7}"/>
                </c:ext>
              </c:extLst>
            </c:dLbl>
            <c:dLbl>
              <c:idx val="12"/>
              <c:layout>
                <c:manualLayout>
                  <c:x val="-1.0643002449474921E-2"/>
                  <c:y val="1.9821596159204934E-2"/>
                </c:manualLayout>
              </c:layout>
              <c:tx>
                <c:rich>
                  <a:bodyPr/>
                  <a:lstStyle/>
                  <a:p>
                    <a:fld id="{37740995-779C-BE45-820B-D5B7557541C8}"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BBEB-184C-B5AC-337833495EF7}"/>
                </c:ext>
              </c:extLst>
            </c:dLbl>
            <c:dLbl>
              <c:idx val="14"/>
              <c:layout>
                <c:manualLayout>
                  <c:x val="-1.7023980502678868E-2"/>
                  <c:y val="2.8026398358867232E-2"/>
                </c:manualLayout>
              </c:layout>
              <c:tx>
                <c:rich>
                  <a:bodyPr/>
                  <a:lstStyle/>
                  <a:p>
                    <a:fld id="{5EE28828-62CA-6A4A-94D8-67B7D7FE73F0}"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BEB-184C-B5AC-337833495EF7}"/>
                </c:ext>
              </c:extLst>
            </c:dLbl>
            <c:dLbl>
              <c:idx val="15"/>
              <c:layout>
                <c:manualLayout>
                  <c:x val="-4.2547892715494036E-2"/>
                  <c:y val="1.7086662092650952E-2"/>
                </c:manualLayout>
              </c:layout>
              <c:tx>
                <c:rich>
                  <a:bodyPr/>
                  <a:lstStyle/>
                  <a:p>
                    <a:fld id="{5DF4C577-FBE4-D04D-8FE0-AC501EDA1C17}"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BEB-184C-B5AC-337833495EF7}"/>
                </c:ext>
              </c:extLst>
            </c:dLbl>
            <c:dLbl>
              <c:idx val="18"/>
              <c:layout>
                <c:manualLayout>
                  <c:x val="-2.4274010921186296E-2"/>
                  <c:y val="4.1912972244510807E-2"/>
                </c:manualLayout>
              </c:layout>
              <c:tx>
                <c:rich>
                  <a:bodyPr/>
                  <a:lstStyle/>
                  <a:p>
                    <a:fld id="{A2F6BDEC-9D09-CB45-A671-EEF3898D1F11}"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BEB-184C-B5AC-337833495EF7}"/>
                </c:ext>
              </c:extLst>
            </c:dLbl>
            <c:dLbl>
              <c:idx val="32"/>
              <c:layout>
                <c:manualLayout>
                  <c:x val="-2.4468454898083292E-2"/>
                  <c:y val="7.3945941336310314E-2"/>
                </c:manualLayout>
              </c:layout>
              <c:tx>
                <c:rich>
                  <a:bodyPr/>
                  <a:lstStyle/>
                  <a:p>
                    <a:fld id="{333379E3-3D1E-1845-9E36-608E41F845F5}"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BEB-184C-B5AC-337833495EF7}"/>
                </c:ext>
              </c:extLst>
            </c:dLbl>
            <c:dLbl>
              <c:idx val="40"/>
              <c:layout>
                <c:manualLayout>
                  <c:x val="-2.1277965871481241E-2"/>
                  <c:y val="-3.5451421325853015E-2"/>
                </c:manualLayout>
              </c:layout>
              <c:tx>
                <c:rich>
                  <a:bodyPr/>
                  <a:lstStyle/>
                  <a:p>
                    <a:fld id="{691C8D76-2D1F-FF48-A2AE-4F5C1AC17937}"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2.8730395554484801E-2"/>
                      <c:h val="4.122923872787234E-2"/>
                    </c:manualLayout>
                  </c15:layout>
                  <c15:dlblFieldTable/>
                  <c15:showDataLabelsRange val="0"/>
                </c:ext>
                <c:ext xmlns:c16="http://schemas.microsoft.com/office/drawing/2014/chart" uri="{C3380CC4-5D6E-409C-BE32-E72D297353CC}">
                  <c16:uniqueId val="{00000017-BBEB-184C-B5AC-337833495EF7}"/>
                </c:ext>
              </c:extLst>
            </c:dLbl>
            <c:dLbl>
              <c:idx val="42"/>
              <c:layout>
                <c:manualLayout>
                  <c:x val="-8.3357119422573702E-3"/>
                  <c:y val="3.3708170044848614E-2"/>
                </c:manualLayout>
              </c:layout>
              <c:tx>
                <c:rich>
                  <a:bodyPr/>
                  <a:lstStyle/>
                  <a:p>
                    <a:fld id="{E2B8C4F3-3798-F14A-BA0D-1F651A3B58C8}" type="VALUE">
                      <a:rPr lang="en-US" b="0" i="0" dirty="0">
                        <a:latin typeface="Libre Franklin" pitchFamily="2" charset="77"/>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BBEB-184C-B5AC-337833495EF7}"/>
                </c:ext>
              </c:extLst>
            </c:dLbl>
            <c:dLbl>
              <c:idx val="47"/>
              <c:layout>
                <c:manualLayout>
                  <c:x val="-7.1711778215223093E-3"/>
                  <c:y val="2.471712813833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BEB-184C-B5AC-337833495EF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Helvetica" pitchFamily="2"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Sheet1!$A$37:$A$92</c:f>
              <c:strCache>
                <c:ptCount val="49"/>
                <c:pt idx="0">
                  <c:v>W80 (09/05)</c:v>
                </c:pt>
                <c:pt idx="1">
                  <c:v>W81 (09/12)</c:v>
                </c:pt>
                <c:pt idx="2">
                  <c:v>W82 (09/19)</c:v>
                </c:pt>
                <c:pt idx="3">
                  <c:v>W83 (09/26)</c:v>
                </c:pt>
                <c:pt idx="4">
                  <c:v>W84 (10/03)</c:v>
                </c:pt>
                <c:pt idx="5">
                  <c:v>W85 (10/10)</c:v>
                </c:pt>
                <c:pt idx="6">
                  <c:v>W86 (10/15)</c:v>
                </c:pt>
                <c:pt idx="7">
                  <c:v>W87 (10/24)</c:v>
                </c:pt>
                <c:pt idx="8">
                  <c:v>W88 (10/31)</c:v>
                </c:pt>
                <c:pt idx="9">
                  <c:v>W89 (11/7)</c:v>
                </c:pt>
                <c:pt idx="10">
                  <c:v>W90 (11/14)</c:v>
                </c:pt>
                <c:pt idx="11">
                  <c:v>W91 (11/21)</c:v>
                </c:pt>
                <c:pt idx="12">
                  <c:v>W92 (11/28)</c:v>
                </c:pt>
                <c:pt idx="13">
                  <c:v>W93 (12/05)</c:v>
                </c:pt>
                <c:pt idx="14">
                  <c:v>W94 (12/12)</c:v>
                </c:pt>
                <c:pt idx="15">
                  <c:v>W95 (12/19)</c:v>
                </c:pt>
                <c:pt idx="16">
                  <c:v>W96 (12/26)</c:v>
                </c:pt>
                <c:pt idx="17">
                  <c:v>W97 (01/02)</c:v>
                </c:pt>
                <c:pt idx="18">
                  <c:v>W98 (01/09)</c:v>
                </c:pt>
                <c:pt idx="19">
                  <c:v>W99 (01/16)</c:v>
                </c:pt>
                <c:pt idx="20">
                  <c:v>W100 (01/23)</c:v>
                </c:pt>
                <c:pt idx="21">
                  <c:v>W108 (03/20)</c:v>
                </c:pt>
                <c:pt idx="22">
                  <c:v>W109 (03/27)</c:v>
                </c:pt>
                <c:pt idx="23">
                  <c:v>W110 (04/03)</c:v>
                </c:pt>
                <c:pt idx="24">
                  <c:v>W111 (04/10)</c:v>
                </c:pt>
                <c:pt idx="25">
                  <c:v>W112 (04/17)</c:v>
                </c:pt>
                <c:pt idx="26">
                  <c:v>W113 (04/24)</c:v>
                </c:pt>
                <c:pt idx="27">
                  <c:v>W114 (05/01)</c:v>
                </c:pt>
                <c:pt idx="28">
                  <c:v>W115 (05/08)</c:v>
                </c:pt>
                <c:pt idx="29">
                  <c:v>W116 (05/15)</c:v>
                </c:pt>
                <c:pt idx="30">
                  <c:v>W117 (05/22)</c:v>
                </c:pt>
                <c:pt idx="31">
                  <c:v>W118 (05/29)</c:v>
                </c:pt>
                <c:pt idx="32">
                  <c:v>W119 (06/5)</c:v>
                </c:pt>
                <c:pt idx="33">
                  <c:v>W120 (06/12)</c:v>
                </c:pt>
                <c:pt idx="34">
                  <c:v>W121 (06/19)</c:v>
                </c:pt>
                <c:pt idx="35">
                  <c:v>W122 (06/26)</c:v>
                </c:pt>
                <c:pt idx="36">
                  <c:v>W123 (07/03)</c:v>
                </c:pt>
                <c:pt idx="37">
                  <c:v>W124 (07/10)</c:v>
                </c:pt>
                <c:pt idx="38">
                  <c:v>W125 (07/17)</c:v>
                </c:pt>
                <c:pt idx="39">
                  <c:v>W126 (07/24)</c:v>
                </c:pt>
                <c:pt idx="40">
                  <c:v>W127 (07/31)</c:v>
                </c:pt>
                <c:pt idx="41">
                  <c:v>W128 (08/07)</c:v>
                </c:pt>
                <c:pt idx="42">
                  <c:v>W129 (08/14)</c:v>
                </c:pt>
                <c:pt idx="43">
                  <c:v>W130 (08/21)</c:v>
                </c:pt>
                <c:pt idx="44">
                  <c:v>W131 (08/28)</c:v>
                </c:pt>
                <c:pt idx="45">
                  <c:v>W132 (09/04)</c:v>
                </c:pt>
                <c:pt idx="46">
                  <c:v>W134 (09/18)</c:v>
                </c:pt>
                <c:pt idx="47">
                  <c:v>W135 (9/25)</c:v>
                </c:pt>
                <c:pt idx="48">
                  <c:v>W136 (10/2)</c:v>
                </c:pt>
              </c:strCache>
            </c:strRef>
          </c:cat>
          <c:val>
            <c:numRef>
              <c:f>Sheet1!$C$37:$C$92</c:f>
              <c:numCache>
                <c:formatCode>0%</c:formatCode>
                <c:ptCount val="49"/>
                <c:pt idx="0">
                  <c:v>0.56000000000000005</c:v>
                </c:pt>
                <c:pt idx="1">
                  <c:v>0.53</c:v>
                </c:pt>
                <c:pt idx="2">
                  <c:v>0.47</c:v>
                </c:pt>
                <c:pt idx="3">
                  <c:v>0.47</c:v>
                </c:pt>
                <c:pt idx="4">
                  <c:v>0.45999999999999996</c:v>
                </c:pt>
                <c:pt idx="5">
                  <c:v>0.41000000000000003</c:v>
                </c:pt>
                <c:pt idx="6">
                  <c:v>0.37</c:v>
                </c:pt>
                <c:pt idx="7">
                  <c:v>0.38</c:v>
                </c:pt>
                <c:pt idx="8">
                  <c:v>0.39</c:v>
                </c:pt>
                <c:pt idx="9">
                  <c:v>0.39</c:v>
                </c:pt>
                <c:pt idx="10">
                  <c:v>0.38</c:v>
                </c:pt>
                <c:pt idx="11">
                  <c:v>0.43999999999999995</c:v>
                </c:pt>
                <c:pt idx="12">
                  <c:v>0.43999999999999995</c:v>
                </c:pt>
                <c:pt idx="13">
                  <c:v>0.5</c:v>
                </c:pt>
                <c:pt idx="14">
                  <c:v>0.44999999999999996</c:v>
                </c:pt>
                <c:pt idx="15">
                  <c:v>0.48</c:v>
                </c:pt>
                <c:pt idx="16">
                  <c:v>0.47</c:v>
                </c:pt>
                <c:pt idx="17">
                  <c:v>0.47</c:v>
                </c:pt>
                <c:pt idx="18">
                  <c:v>0.48</c:v>
                </c:pt>
                <c:pt idx="19">
                  <c:v>0.5</c:v>
                </c:pt>
                <c:pt idx="20">
                  <c:v>0.45999999999999996</c:v>
                </c:pt>
                <c:pt idx="21">
                  <c:v>0.32</c:v>
                </c:pt>
                <c:pt idx="22">
                  <c:v>0.33</c:v>
                </c:pt>
                <c:pt idx="23">
                  <c:v>0.31</c:v>
                </c:pt>
                <c:pt idx="24">
                  <c:v>0.33</c:v>
                </c:pt>
                <c:pt idx="25">
                  <c:v>0.38</c:v>
                </c:pt>
                <c:pt idx="26">
                  <c:v>0.32</c:v>
                </c:pt>
                <c:pt idx="27">
                  <c:v>0.3</c:v>
                </c:pt>
                <c:pt idx="28">
                  <c:v>0.33</c:v>
                </c:pt>
                <c:pt idx="29">
                  <c:v>0.32</c:v>
                </c:pt>
                <c:pt idx="30">
                  <c:v>0.31</c:v>
                </c:pt>
                <c:pt idx="31">
                  <c:v>0.31</c:v>
                </c:pt>
                <c:pt idx="32">
                  <c:v>0.31</c:v>
                </c:pt>
                <c:pt idx="33">
                  <c:v>0.36</c:v>
                </c:pt>
                <c:pt idx="34">
                  <c:v>0.36</c:v>
                </c:pt>
                <c:pt idx="35">
                  <c:v>0.35</c:v>
                </c:pt>
                <c:pt idx="36">
                  <c:v>0.32</c:v>
                </c:pt>
                <c:pt idx="37">
                  <c:v>0.32</c:v>
                </c:pt>
                <c:pt idx="38">
                  <c:v>0.39</c:v>
                </c:pt>
                <c:pt idx="39">
                  <c:v>0.37</c:v>
                </c:pt>
                <c:pt idx="40">
                  <c:v>0.36</c:v>
                </c:pt>
                <c:pt idx="41">
                  <c:v>0.34</c:v>
                </c:pt>
                <c:pt idx="42">
                  <c:v>0.34</c:v>
                </c:pt>
                <c:pt idx="43">
                  <c:v>0.34</c:v>
                </c:pt>
                <c:pt idx="44">
                  <c:v>0.34</c:v>
                </c:pt>
                <c:pt idx="45">
                  <c:v>0.26</c:v>
                </c:pt>
                <c:pt idx="46">
                  <c:v>0.28000000000000003</c:v>
                </c:pt>
                <c:pt idx="47">
                  <c:v>0.27</c:v>
                </c:pt>
                <c:pt idx="48">
                  <c:v>0.24</c:v>
                </c:pt>
              </c:numCache>
            </c:numRef>
          </c:val>
          <c:smooth val="0"/>
          <c:extLst>
            <c:ext xmlns:c16="http://schemas.microsoft.com/office/drawing/2014/chart" uri="{C3380CC4-5D6E-409C-BE32-E72D297353CC}">
              <c16:uniqueId val="{0000001A-BBEB-184C-B5AC-337833495EF7}"/>
            </c:ext>
          </c:extLst>
        </c:ser>
        <c:dLbls>
          <c:showLegendKey val="0"/>
          <c:showVal val="0"/>
          <c:showCatName val="0"/>
          <c:showSerName val="0"/>
          <c:showPercent val="0"/>
          <c:showBubbleSize val="0"/>
        </c:dLbls>
        <c:smooth val="0"/>
        <c:axId val="2141371152"/>
        <c:axId val="2141374960"/>
      </c:lineChart>
      <c:catAx>
        <c:axId val="214137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Libre Franklin" pitchFamily="2" charset="77"/>
                <a:ea typeface="+mn-ea"/>
                <a:cs typeface="+mn-cs"/>
              </a:defRPr>
            </a:pPr>
            <a:endParaRPr lang="en-US"/>
          </a:p>
        </c:txPr>
        <c:crossAx val="2141374960"/>
        <c:crosses val="autoZero"/>
        <c:auto val="1"/>
        <c:lblAlgn val="ctr"/>
        <c:lblOffset val="100"/>
        <c:tickLblSkip val="2"/>
        <c:noMultiLvlLbl val="0"/>
      </c:catAx>
      <c:valAx>
        <c:axId val="2141374960"/>
        <c:scaling>
          <c:orientation val="minMax"/>
          <c:min val="0"/>
        </c:scaling>
        <c:delete val="1"/>
        <c:axPos val="l"/>
        <c:numFmt formatCode="0%" sourceLinked="1"/>
        <c:majorTickMark val="out"/>
        <c:minorTickMark val="none"/>
        <c:tickLblPos val="nextTo"/>
        <c:crossAx val="2141371152"/>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E84-8241-B025-97B3B35781CA}"/>
              </c:ext>
            </c:extLst>
          </c:dPt>
          <c:dPt>
            <c:idx val="1"/>
            <c:invertIfNegative val="0"/>
            <c:bubble3D val="0"/>
            <c:extLst>
              <c:ext xmlns:c16="http://schemas.microsoft.com/office/drawing/2014/chart" uri="{C3380CC4-5D6E-409C-BE32-E72D297353CC}">
                <c16:uniqueId val="{00000001-8E84-8241-B025-97B3B35781CA}"/>
              </c:ext>
            </c:extLst>
          </c:dPt>
          <c:dPt>
            <c:idx val="2"/>
            <c:invertIfNegative val="0"/>
            <c:bubble3D val="0"/>
            <c:extLst>
              <c:ext xmlns:c16="http://schemas.microsoft.com/office/drawing/2014/chart" uri="{C3380CC4-5D6E-409C-BE32-E72D297353CC}">
                <c16:uniqueId val="{00000002-8E84-8241-B025-97B3B35781CA}"/>
              </c:ext>
            </c:extLst>
          </c:dPt>
          <c:dPt>
            <c:idx val="3"/>
            <c:invertIfNegative val="0"/>
            <c:bubble3D val="0"/>
            <c:extLst>
              <c:ext xmlns:c16="http://schemas.microsoft.com/office/drawing/2014/chart" uri="{C3380CC4-5D6E-409C-BE32-E72D297353CC}">
                <c16:uniqueId val="{00000003-8E84-8241-B025-97B3B35781CA}"/>
              </c:ext>
            </c:extLst>
          </c:dPt>
          <c:dPt>
            <c:idx val="7"/>
            <c:invertIfNegative val="0"/>
            <c:bubble3D val="0"/>
            <c:extLst>
              <c:ext xmlns:c16="http://schemas.microsoft.com/office/drawing/2014/chart" uri="{C3380CC4-5D6E-409C-BE32-E72D297353CC}">
                <c16:uniqueId val="{00000004-8E84-8241-B025-97B3B35781CA}"/>
              </c:ext>
            </c:extLst>
          </c:dPt>
          <c:dPt>
            <c:idx val="11"/>
            <c:invertIfNegative val="0"/>
            <c:bubble3D val="0"/>
            <c:extLst>
              <c:ext xmlns:c16="http://schemas.microsoft.com/office/drawing/2014/chart" uri="{C3380CC4-5D6E-409C-BE32-E72D297353CC}">
                <c16:uniqueId val="{00000005-8E84-8241-B025-97B3B35781CA}"/>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West</c:v>
                </c:pt>
                <c:pt idx="1">
                  <c:v>South</c:v>
                </c:pt>
                <c:pt idx="2">
                  <c:v>Midwest</c:v>
                </c:pt>
                <c:pt idx="3">
                  <c:v>Northeast</c:v>
                </c:pt>
                <c:pt idx="5">
                  <c:v>Rural</c:v>
                </c:pt>
                <c:pt idx="6">
                  <c:v>Suburban</c:v>
                </c:pt>
                <c:pt idx="7">
                  <c:v>Urban</c:v>
                </c:pt>
                <c:pt idx="9">
                  <c:v>Boomer +</c:v>
                </c:pt>
                <c:pt idx="10">
                  <c:v>Gen X</c:v>
                </c:pt>
                <c:pt idx="11">
                  <c:v>Millennial</c:v>
                </c:pt>
                <c:pt idx="12">
                  <c:v>Gen Z</c:v>
                </c:pt>
                <c:pt idx="14">
                  <c:v>Women</c:v>
                </c:pt>
                <c:pt idx="15">
                  <c:v>Men</c:v>
                </c:pt>
              </c:strCache>
            </c:strRef>
          </c:cat>
          <c:val>
            <c:numRef>
              <c:f>Sheet1!$B$2:$B$17</c:f>
              <c:numCache>
                <c:formatCode>0%</c:formatCode>
                <c:ptCount val="16"/>
                <c:pt idx="0">
                  <c:v>0.76</c:v>
                </c:pt>
                <c:pt idx="1">
                  <c:v>0.81</c:v>
                </c:pt>
                <c:pt idx="2">
                  <c:v>0.77</c:v>
                </c:pt>
                <c:pt idx="3">
                  <c:v>0.78</c:v>
                </c:pt>
                <c:pt idx="5">
                  <c:v>0.77</c:v>
                </c:pt>
                <c:pt idx="6">
                  <c:v>0.83</c:v>
                </c:pt>
                <c:pt idx="7">
                  <c:v>0.77</c:v>
                </c:pt>
                <c:pt idx="9">
                  <c:v>0.84</c:v>
                </c:pt>
                <c:pt idx="10">
                  <c:v>0.84</c:v>
                </c:pt>
                <c:pt idx="11">
                  <c:v>0.72</c:v>
                </c:pt>
                <c:pt idx="12">
                  <c:v>0.66</c:v>
                </c:pt>
                <c:pt idx="14">
                  <c:v>0.81</c:v>
                </c:pt>
                <c:pt idx="15">
                  <c:v>0.75</c:v>
                </c:pt>
              </c:numCache>
            </c:numRef>
          </c:val>
          <c:extLst>
            <c:ext xmlns:c16="http://schemas.microsoft.com/office/drawing/2014/chart" uri="{C3380CC4-5D6E-409C-BE32-E72D297353CC}">
              <c16:uniqueId val="{00000006-8E84-8241-B025-97B3B35781CA}"/>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b"/>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stacked"/>
        <c:varyColors val="0"/>
        <c:ser>
          <c:idx val="0"/>
          <c:order val="0"/>
          <c:tx>
            <c:strRef>
              <c:f>Sheet1!$B$1</c:f>
              <c:strCache>
                <c:ptCount val="1"/>
                <c:pt idx="0">
                  <c:v>Cutting back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Groceries</c:v>
                </c:pt>
                <c:pt idx="1">
                  <c:v>Gas</c:v>
                </c:pt>
                <c:pt idx="2">
                  <c:v>Retail</c:v>
                </c:pt>
                <c:pt idx="3">
                  <c:v>Eating out</c:v>
                </c:pt>
                <c:pt idx="4">
                  <c:v>Celebrations</c:v>
                </c:pt>
                <c:pt idx="5">
                  <c:v>Traveling</c:v>
                </c:pt>
                <c:pt idx="6">
                  <c:v>In-person events</c:v>
                </c:pt>
                <c:pt idx="7">
                  <c:v>Impulse shopping</c:v>
                </c:pt>
              </c:strCache>
            </c:strRef>
          </c:cat>
          <c:val>
            <c:numRef>
              <c:f>Sheet1!$B$2:$B$9</c:f>
              <c:numCache>
                <c:formatCode>0%</c:formatCode>
                <c:ptCount val="8"/>
                <c:pt idx="0">
                  <c:v>0.28999999999999998</c:v>
                </c:pt>
                <c:pt idx="1">
                  <c:v>0.39</c:v>
                </c:pt>
                <c:pt idx="2">
                  <c:v>0.66</c:v>
                </c:pt>
                <c:pt idx="3">
                  <c:v>0.71</c:v>
                </c:pt>
                <c:pt idx="4">
                  <c:v>0.72</c:v>
                </c:pt>
                <c:pt idx="5">
                  <c:v>0.76</c:v>
                </c:pt>
                <c:pt idx="6">
                  <c:v>0.77</c:v>
                </c:pt>
                <c:pt idx="7">
                  <c:v>0.82</c:v>
                </c:pt>
              </c:numCache>
            </c:numRef>
          </c:val>
          <c:extLst>
            <c:ext xmlns:c16="http://schemas.microsoft.com/office/drawing/2014/chart" uri="{C3380CC4-5D6E-409C-BE32-E72D297353CC}">
              <c16:uniqueId val="{00000000-15AE-DD4C-B75E-27F7826B06D5}"/>
            </c:ext>
          </c:extLst>
        </c:ser>
        <c:ser>
          <c:idx val="1"/>
          <c:order val="1"/>
          <c:tx>
            <c:strRef>
              <c:f>Sheet1!$C$1</c:f>
              <c:strCache>
                <c:ptCount val="1"/>
                <c:pt idx="0">
                  <c:v>Willing to spend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Groceries</c:v>
                </c:pt>
                <c:pt idx="1">
                  <c:v>Gas</c:v>
                </c:pt>
                <c:pt idx="2">
                  <c:v>Retail</c:v>
                </c:pt>
                <c:pt idx="3">
                  <c:v>Eating out</c:v>
                </c:pt>
                <c:pt idx="4">
                  <c:v>Celebrations</c:v>
                </c:pt>
                <c:pt idx="5">
                  <c:v>Traveling</c:v>
                </c:pt>
                <c:pt idx="6">
                  <c:v>In-person events</c:v>
                </c:pt>
                <c:pt idx="7">
                  <c:v>Impulse shopping</c:v>
                </c:pt>
              </c:strCache>
            </c:strRef>
          </c:cat>
          <c:val>
            <c:numRef>
              <c:f>Sheet1!$C$2:$C$9</c:f>
              <c:numCache>
                <c:formatCode>0%</c:formatCode>
                <c:ptCount val="8"/>
                <c:pt idx="0">
                  <c:v>0.71</c:v>
                </c:pt>
                <c:pt idx="1">
                  <c:v>0.61</c:v>
                </c:pt>
                <c:pt idx="2">
                  <c:v>0.34</c:v>
                </c:pt>
                <c:pt idx="3">
                  <c:v>0.28999999999999998</c:v>
                </c:pt>
                <c:pt idx="4">
                  <c:v>0.28000000000000003</c:v>
                </c:pt>
                <c:pt idx="5">
                  <c:v>0.24</c:v>
                </c:pt>
                <c:pt idx="6">
                  <c:v>0.23</c:v>
                </c:pt>
                <c:pt idx="7">
                  <c:v>0.18</c:v>
                </c:pt>
              </c:numCache>
            </c:numRef>
          </c:val>
          <c:extLst>
            <c:ext xmlns:c16="http://schemas.microsoft.com/office/drawing/2014/chart" uri="{C3380CC4-5D6E-409C-BE32-E72D297353CC}">
              <c16:uniqueId val="{00000001-15AE-DD4C-B75E-27F7826B06D5}"/>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22287955472663484"/>
          <c:y val="0"/>
          <c:w val="0.66321990199884273"/>
          <c:h val="5.651244909139374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0542432006437"/>
          <c:y val="8.9649718775268353E-2"/>
          <c:w val="0.60421281496430501"/>
          <c:h val="0.82996192156578708"/>
        </c:manualLayout>
      </c:layout>
      <c:barChart>
        <c:barDir val="col"/>
        <c:grouping val="stacked"/>
        <c:varyColors val="0"/>
        <c:ser>
          <c:idx val="0"/>
          <c:order val="0"/>
          <c:tx>
            <c:strRef>
              <c:f>Sheet1!$A$1</c:f>
              <c:strCache>
                <c:ptCount val="1"/>
                <c:pt idx="0">
                  <c:v>No</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0B9-674E-9D68-A97755F495D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B9-674E-9D68-A97755F495DE}"/>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0.41</c:v>
                </c:pt>
              </c:numCache>
            </c:numRef>
          </c:val>
          <c:extLst>
            <c:ext xmlns:c16="http://schemas.microsoft.com/office/drawing/2014/chart" uri="{C3380CC4-5D6E-409C-BE32-E72D297353CC}">
              <c16:uniqueId val="{00000002-10B9-674E-9D68-A97755F495DE}"/>
            </c:ext>
          </c:extLst>
        </c:ser>
        <c:ser>
          <c:idx val="1"/>
          <c:order val="1"/>
          <c:tx>
            <c:strRef>
              <c:f>Sheet1!$B$1</c:f>
              <c:strCache>
                <c:ptCount val="1"/>
                <c:pt idx="0">
                  <c:v>Yes, probably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0.25</c:v>
                </c:pt>
              </c:numCache>
            </c:numRef>
          </c:val>
          <c:extLst>
            <c:ext xmlns:c16="http://schemas.microsoft.com/office/drawing/2014/chart" uri="{C3380CC4-5D6E-409C-BE32-E72D297353CC}">
              <c16:uniqueId val="{00000003-10B9-674E-9D68-A97755F495DE}"/>
            </c:ext>
          </c:extLst>
        </c:ser>
        <c:ser>
          <c:idx val="2"/>
          <c:order val="2"/>
          <c:tx>
            <c:strRef>
              <c:f>Sheet1!$C$1</c:f>
              <c:strCache>
                <c:ptCount val="1"/>
                <c:pt idx="0">
                  <c:v>Yes, definitely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0.34</c:v>
                </c:pt>
              </c:numCache>
            </c:numRef>
          </c:val>
          <c:extLst>
            <c:ext xmlns:c16="http://schemas.microsoft.com/office/drawing/2014/chart" uri="{C3380CC4-5D6E-409C-BE32-E72D297353CC}">
              <c16:uniqueId val="{00000004-10B9-674E-9D68-A97755F495DE}"/>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1"/>
        <c:axPos val="b"/>
        <c:numFmt formatCode="0%" sourceLinked="1"/>
        <c:majorTickMark val="none"/>
        <c:minorTickMark val="none"/>
        <c:tickLblPos val="nextTo"/>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5E-014F-87A9-36FEDF1994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5E-014F-87A9-36FEDF1994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5E-014F-87A9-36FEDF199460}"/>
              </c:ext>
            </c:extLst>
          </c:dPt>
          <c:dLbls>
            <c:dLbl>
              <c:idx val="0"/>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747299882693377"/>
                      <c:h val="0.20346437639609607"/>
                    </c:manualLayout>
                  </c15:layout>
                  <c15:dlblFieldTable/>
                  <c15:showDataLabelsRange val="0"/>
                </c:ext>
                <c:ext xmlns:c16="http://schemas.microsoft.com/office/drawing/2014/chart" uri="{C3380CC4-5D6E-409C-BE32-E72D297353CC}">
                  <c16:uniqueId val="{00000001-715E-014F-87A9-36FEDF199460}"/>
                </c:ext>
              </c:extLst>
            </c:dLbl>
            <c:dLbl>
              <c:idx val="1"/>
              <c:tx>
                <c:rich>
                  <a:bodyPr/>
                  <a:lstStyle/>
                  <a:p>
                    <a:fld id="{2C6FBED5-1FBB-BB4E-BC16-0E2C094F0056}" type="CATEGORYNAME">
                      <a:rPr lang="en-US"/>
                      <a:pPr/>
                      <a:t>[CATEGORY NAME]</a:t>
                    </a:fld>
                    <a:r>
                      <a:rPr lang="en-US"/>
                      <a:t>,</a:t>
                    </a:r>
                  </a:p>
                  <a:p>
                    <a:fld id="{ECFACAC5-9AD0-9D4F-87FE-13A4F545914D}"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124274723566684"/>
                      <c:h val="0.20996088924948447"/>
                    </c:manualLayout>
                  </c15:layout>
                  <c15:dlblFieldTable/>
                  <c15:showDataLabelsRange val="0"/>
                </c:ext>
                <c:ext xmlns:c16="http://schemas.microsoft.com/office/drawing/2014/chart" uri="{C3380CC4-5D6E-409C-BE32-E72D297353CC}">
                  <c16:uniqueId val="{00000003-715E-014F-87A9-36FEDF199460}"/>
                </c:ext>
              </c:extLst>
            </c:dLbl>
            <c:dLbl>
              <c:idx val="2"/>
              <c:tx>
                <c:rich>
                  <a:bodyPr/>
                  <a:lstStyle/>
                  <a:p>
                    <a:fld id="{985A5C6A-6110-5545-AFE0-B88755404CC0}" type="CATEGORYNAME">
                      <a:rPr lang="en-US"/>
                      <a:pPr/>
                      <a:t>[CATEGORY NAME]</a:t>
                    </a:fld>
                    <a:r>
                      <a:rPr lang="en-US"/>
                      <a:t>,</a:t>
                    </a:r>
                  </a:p>
                  <a:p>
                    <a:fld id="{C6E54AF6-9F0F-634C-9235-C7215B5EAC5D}"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5100193654532238"/>
                      <c:h val="0.16557789524710878"/>
                    </c:manualLayout>
                  </c15:layout>
                  <c15:dlblFieldTable/>
                  <c15:showDataLabelsRange val="0"/>
                </c:ext>
                <c:ext xmlns:c16="http://schemas.microsoft.com/office/drawing/2014/chart" uri="{C3380CC4-5D6E-409C-BE32-E72D297353CC}">
                  <c16:uniqueId val="{00000005-715E-014F-87A9-36FEDF19946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 will take more</c:v>
                </c:pt>
                <c:pt idx="1">
                  <c:v>I will take the same number</c:v>
                </c:pt>
                <c:pt idx="2">
                  <c:v>I will take fewer</c:v>
                </c:pt>
              </c:strCache>
            </c:strRef>
          </c:cat>
          <c:val>
            <c:numRef>
              <c:f>Sheet1!$B$2:$B$4</c:f>
              <c:numCache>
                <c:formatCode>0%</c:formatCode>
                <c:ptCount val="3"/>
                <c:pt idx="0">
                  <c:v>0.31201230000000002</c:v>
                </c:pt>
                <c:pt idx="1">
                  <c:v>0.42654648000000001</c:v>
                </c:pt>
                <c:pt idx="2">
                  <c:v>0.26144121999999997</c:v>
                </c:pt>
              </c:numCache>
            </c:numRef>
          </c:val>
          <c:extLst>
            <c:ext xmlns:c16="http://schemas.microsoft.com/office/drawing/2014/chart" uri="{C3380CC4-5D6E-409C-BE32-E72D297353CC}">
              <c16:uniqueId val="{00000006-715E-014F-87A9-36FEDF199460}"/>
            </c:ext>
          </c:extLst>
        </c:ser>
        <c:dLbls>
          <c:dLblPos val="ctr"/>
          <c:showLegendKey val="0"/>
          <c:showVal val="1"/>
          <c:showCatName val="0"/>
          <c:showSerName val="0"/>
          <c:showPercent val="0"/>
          <c:showBubbleSize val="0"/>
          <c:showLeaderLines val="1"/>
        </c:dLbls>
        <c:firstSliceAng val="21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ibre Franklin" pitchFamily="2"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39DB-4345-9851-26653D33DCD5}"/>
              </c:ext>
            </c:extLst>
          </c:dPt>
          <c:dPt>
            <c:idx val="7"/>
            <c:invertIfNegative val="0"/>
            <c:bubble3D val="0"/>
            <c:extLst>
              <c:ext xmlns:c16="http://schemas.microsoft.com/office/drawing/2014/chart" uri="{C3380CC4-5D6E-409C-BE32-E72D297353CC}">
                <c16:uniqueId val="{00000002-39DB-4345-9851-26653D33DCD5}"/>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DB-4345-9851-26653D33DCD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Personal vehicle</c:v>
                </c:pt>
                <c:pt idx="1">
                  <c:v>Airplane</c:v>
                </c:pt>
                <c:pt idx="2">
                  <c:v>Bus</c:v>
                </c:pt>
                <c:pt idx="3">
                  <c:v>Train</c:v>
                </c:pt>
                <c:pt idx="4">
                  <c:v>Subway or light rail train</c:v>
                </c:pt>
                <c:pt idx="5">
                  <c:v>Something else</c:v>
                </c:pt>
              </c:strCache>
            </c:strRef>
          </c:cat>
          <c:val>
            <c:numRef>
              <c:f>Sheet1!$B$2:$B$7</c:f>
              <c:numCache>
                <c:formatCode>0%</c:formatCode>
                <c:ptCount val="6"/>
                <c:pt idx="0">
                  <c:v>0.64094839000000003</c:v>
                </c:pt>
                <c:pt idx="1">
                  <c:v>0.47684736999999999</c:v>
                </c:pt>
                <c:pt idx="2">
                  <c:v>0.15897342</c:v>
                </c:pt>
                <c:pt idx="3">
                  <c:v>0.15073253</c:v>
                </c:pt>
                <c:pt idx="4">
                  <c:v>0.13149686999999999</c:v>
                </c:pt>
                <c:pt idx="5">
                  <c:v>3.1645689999999997E-2</c:v>
                </c:pt>
              </c:numCache>
            </c:numRef>
          </c:val>
          <c:extLst>
            <c:ext xmlns:c16="http://schemas.microsoft.com/office/drawing/2014/chart" uri="{C3380CC4-5D6E-409C-BE32-E72D297353CC}">
              <c16:uniqueId val="{00000004-39DB-4345-9851-26653D33DCD5}"/>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94403343101624"/>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7"/>
            <c:invertIfNegative val="0"/>
            <c:bubble3D val="0"/>
            <c:extLst>
              <c:ext xmlns:c16="http://schemas.microsoft.com/office/drawing/2014/chart" uri="{C3380CC4-5D6E-409C-BE32-E72D297353CC}">
                <c16:uniqueId val="{00000000-1E4C-574D-B927-F47A3357E7AF}"/>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C-574D-B927-F47A3357E7A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Locally within 50 miles</c:v>
                </c:pt>
                <c:pt idx="1">
                  <c:v>Regionally within 200 miles</c:v>
                </c:pt>
                <c:pt idx="2">
                  <c:v>Nationally between 201-500 miles</c:v>
                </c:pt>
                <c:pt idx="3">
                  <c:v>Nationally between 501-1,000 miles</c:v>
                </c:pt>
                <c:pt idx="4">
                  <c:v>Nationally over 1,000 miles</c:v>
                </c:pt>
                <c:pt idx="5">
                  <c:v>Internationally</c:v>
                </c:pt>
              </c:strCache>
            </c:strRef>
          </c:cat>
          <c:val>
            <c:numRef>
              <c:f>Sheet1!$B$2:$B$7</c:f>
              <c:numCache>
                <c:formatCode>0%</c:formatCode>
                <c:ptCount val="6"/>
                <c:pt idx="0">
                  <c:v>0.17689283</c:v>
                </c:pt>
                <c:pt idx="1">
                  <c:v>0.27193611000000001</c:v>
                </c:pt>
                <c:pt idx="2">
                  <c:v>0.21795743000000001</c:v>
                </c:pt>
                <c:pt idx="3">
                  <c:v>0.14230556999999999</c:v>
                </c:pt>
                <c:pt idx="4">
                  <c:v>0.12881861</c:v>
                </c:pt>
                <c:pt idx="5">
                  <c:v>6.2089440000000003E-2</c:v>
                </c:pt>
              </c:numCache>
            </c:numRef>
          </c:val>
          <c:extLst>
            <c:ext xmlns:c16="http://schemas.microsoft.com/office/drawing/2014/chart" uri="{C3380CC4-5D6E-409C-BE32-E72D297353CC}">
              <c16:uniqueId val="{00000002-1E4C-574D-B927-F47A3357E7AF}"/>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089980304687689"/>
          <c:y val="0"/>
          <c:w val="0.53228944509117104"/>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1-39CE-F340-9514-1D7BCDC16767}"/>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CE-F340-9514-1D7BCDC1676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distance you are willing to travel</c:v>
                </c:pt>
                <c:pt idx="1">
                  <c:v>The food served at your gatherings</c:v>
                </c:pt>
                <c:pt idx="2">
                  <c:v>The place your gatherings will be hosted</c:v>
                </c:pt>
                <c:pt idx="3">
                  <c:v>Booking travel or accommodations early for discounted rates</c:v>
                </c:pt>
                <c:pt idx="4">
                  <c:v>The mode of transportation you take for traveling</c:v>
                </c:pt>
                <c:pt idx="5">
                  <c:v>Re-arranging travel to avoid peak rates or travel times</c:v>
                </c:pt>
                <c:pt idx="6">
                  <c:v>Some other way</c:v>
                </c:pt>
              </c:strCache>
            </c:strRef>
          </c:cat>
          <c:val>
            <c:numRef>
              <c:f>Sheet1!$B$2:$B$8</c:f>
              <c:numCache>
                <c:formatCode>0%</c:formatCode>
                <c:ptCount val="7"/>
                <c:pt idx="0">
                  <c:v>0.44344190999999999</c:v>
                </c:pt>
                <c:pt idx="1">
                  <c:v>0.43881121000000001</c:v>
                </c:pt>
                <c:pt idx="2">
                  <c:v>0.35043753999999999</c:v>
                </c:pt>
                <c:pt idx="3">
                  <c:v>0.26717777999999998</c:v>
                </c:pt>
                <c:pt idx="4">
                  <c:v>0.25301519</c:v>
                </c:pt>
                <c:pt idx="5">
                  <c:v>0.23589223000000001</c:v>
                </c:pt>
                <c:pt idx="6">
                  <c:v>3.4604910000000003E-2</c:v>
                </c:pt>
              </c:numCache>
            </c:numRef>
          </c:val>
          <c:extLst>
            <c:ext xmlns:c16="http://schemas.microsoft.com/office/drawing/2014/chart" uri="{C3380CC4-5D6E-409C-BE32-E72D297353CC}">
              <c16:uniqueId val="{00000003-39CE-F340-9514-1D7BCDC1676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97164748020447E-3"/>
          <c:y val="0"/>
          <c:w val="0.93746721375607089"/>
          <c:h val="1"/>
        </c:manualLayout>
      </c:layout>
      <c:barChart>
        <c:barDir val="col"/>
        <c:grouping val="clustered"/>
        <c:varyColors val="0"/>
        <c:ser>
          <c:idx val="0"/>
          <c:order val="0"/>
          <c:tx>
            <c:strRef>
              <c:f>Sheet1!$B$1</c:f>
              <c:strCache>
                <c:ptCount val="1"/>
                <c:pt idx="0">
                  <c:v>Gen Z</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Extended stay with family/friends</c:v>
                </c:pt>
                <c:pt idx="1">
                  <c:v>Vacation to a resort or beach</c:v>
                </c:pt>
                <c:pt idx="2">
                  <c:v>Weekend getaways to a different city or town</c:v>
                </c:pt>
                <c:pt idx="3">
                  <c:v>Out of town in-person experiences</c:v>
                </c:pt>
                <c:pt idx="4">
                  <c:v>International travel</c:v>
                </c:pt>
                <c:pt idx="5">
                  <c:v>Another kind of trip</c:v>
                </c:pt>
              </c:strCache>
            </c:strRef>
          </c:cat>
          <c:val>
            <c:numRef>
              <c:f>Sheet1!$B$2:$B$7</c:f>
              <c:numCache>
                <c:formatCode>0%</c:formatCode>
                <c:ptCount val="6"/>
                <c:pt idx="0">
                  <c:v>0.61505450000000006</c:v>
                </c:pt>
                <c:pt idx="1">
                  <c:v>0.57538022</c:v>
                </c:pt>
                <c:pt idx="2">
                  <c:v>0.48150465999999997</c:v>
                </c:pt>
                <c:pt idx="3">
                  <c:v>0.41793836000000001</c:v>
                </c:pt>
                <c:pt idx="4">
                  <c:v>0.37414766999999999</c:v>
                </c:pt>
                <c:pt idx="5">
                  <c:v>0.16408067000000001</c:v>
                </c:pt>
              </c:numCache>
            </c:numRef>
          </c:val>
          <c:extLst>
            <c:ext xmlns:c16="http://schemas.microsoft.com/office/drawing/2014/chart" uri="{C3380CC4-5D6E-409C-BE32-E72D297353CC}">
              <c16:uniqueId val="{00000000-D758-E340-9C4E-6C07D1A70CFA}"/>
            </c:ext>
          </c:extLst>
        </c:ser>
        <c:ser>
          <c:idx val="1"/>
          <c:order val="1"/>
          <c:tx>
            <c:strRef>
              <c:f>Sheet1!$C$1</c:f>
              <c:strCache>
                <c:ptCount val="1"/>
                <c:pt idx="0">
                  <c:v>Millennials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D758-E340-9C4E-6C07D1A70CF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Extended stay with family/friends</c:v>
                </c:pt>
                <c:pt idx="1">
                  <c:v>Vacation to a resort or beach</c:v>
                </c:pt>
                <c:pt idx="2">
                  <c:v>Weekend getaways to a different city or town</c:v>
                </c:pt>
                <c:pt idx="3">
                  <c:v>Out of town in-person experiences</c:v>
                </c:pt>
                <c:pt idx="4">
                  <c:v>International travel</c:v>
                </c:pt>
                <c:pt idx="5">
                  <c:v>Another kind of trip</c:v>
                </c:pt>
              </c:strCache>
            </c:strRef>
          </c:cat>
          <c:val>
            <c:numRef>
              <c:f>Sheet1!$C$2:$C$7</c:f>
              <c:numCache>
                <c:formatCode>0%</c:formatCode>
                <c:ptCount val="6"/>
                <c:pt idx="0">
                  <c:v>0.55833015000000008</c:v>
                </c:pt>
                <c:pt idx="1">
                  <c:v>0.43813336000000003</c:v>
                </c:pt>
                <c:pt idx="2">
                  <c:v>0.54088844000000003</c:v>
                </c:pt>
                <c:pt idx="3">
                  <c:v>0.35498542</c:v>
                </c:pt>
                <c:pt idx="4">
                  <c:v>0.28800146999999998</c:v>
                </c:pt>
                <c:pt idx="5">
                  <c:v>9.9168809999999996E-2</c:v>
                </c:pt>
              </c:numCache>
            </c:numRef>
          </c:val>
          <c:extLst>
            <c:ext xmlns:c16="http://schemas.microsoft.com/office/drawing/2014/chart" uri="{C3380CC4-5D6E-409C-BE32-E72D297353CC}">
              <c16:uniqueId val="{00000002-D758-E340-9C4E-6C07D1A70CFA}"/>
            </c:ext>
          </c:extLst>
        </c:ser>
        <c:ser>
          <c:idx val="2"/>
          <c:order val="2"/>
          <c:tx>
            <c:strRef>
              <c:f>Sheet1!$D$1</c:f>
              <c:strCache>
                <c:ptCount val="1"/>
                <c:pt idx="0">
                  <c:v>Gen X</c:v>
                </c:pt>
              </c:strCache>
            </c:strRef>
          </c:tx>
          <c:spPr>
            <a:solidFill>
              <a:schemeClr val="accent4"/>
            </a:solidFill>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Extended stay with family/friends</c:v>
                </c:pt>
                <c:pt idx="1">
                  <c:v>Vacation to a resort or beach</c:v>
                </c:pt>
                <c:pt idx="2">
                  <c:v>Weekend getaways to a different city or town</c:v>
                </c:pt>
                <c:pt idx="3">
                  <c:v>Out of town in-person experiences</c:v>
                </c:pt>
                <c:pt idx="4">
                  <c:v>International travel</c:v>
                </c:pt>
                <c:pt idx="5">
                  <c:v>Another kind of trip</c:v>
                </c:pt>
              </c:strCache>
            </c:strRef>
          </c:cat>
          <c:val>
            <c:numRef>
              <c:f>Sheet1!$D$2:$D$7</c:f>
              <c:numCache>
                <c:formatCode>0%</c:formatCode>
                <c:ptCount val="6"/>
                <c:pt idx="0">
                  <c:v>0.46614870000000003</c:v>
                </c:pt>
                <c:pt idx="1">
                  <c:v>0.39774947999999999</c:v>
                </c:pt>
                <c:pt idx="2">
                  <c:v>0.51135428999999999</c:v>
                </c:pt>
                <c:pt idx="3">
                  <c:v>0.27883746999999998</c:v>
                </c:pt>
                <c:pt idx="4">
                  <c:v>0.16293504</c:v>
                </c:pt>
                <c:pt idx="5">
                  <c:v>0.13575760000000001</c:v>
                </c:pt>
              </c:numCache>
            </c:numRef>
          </c:val>
          <c:extLst>
            <c:ext xmlns:c16="http://schemas.microsoft.com/office/drawing/2014/chart" uri="{C3380CC4-5D6E-409C-BE32-E72D297353CC}">
              <c16:uniqueId val="{00000003-D758-E340-9C4E-6C07D1A70CFA}"/>
            </c:ext>
          </c:extLst>
        </c:ser>
        <c:ser>
          <c:idx val="3"/>
          <c:order val="3"/>
          <c:tx>
            <c:strRef>
              <c:f>Sheet1!$E$1</c:f>
              <c:strCache>
                <c:ptCount val="1"/>
                <c:pt idx="0">
                  <c:v>Boomers+</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Extended stay with family/friends</c:v>
                </c:pt>
                <c:pt idx="1">
                  <c:v>Vacation to a resort or beach</c:v>
                </c:pt>
                <c:pt idx="2">
                  <c:v>Weekend getaways to a different city or town</c:v>
                </c:pt>
                <c:pt idx="3">
                  <c:v>Out of town in-person experiences</c:v>
                </c:pt>
                <c:pt idx="4">
                  <c:v>International travel</c:v>
                </c:pt>
                <c:pt idx="5">
                  <c:v>Another kind of trip</c:v>
                </c:pt>
              </c:strCache>
            </c:strRef>
          </c:cat>
          <c:val>
            <c:numRef>
              <c:f>Sheet1!$E$2:$E$7</c:f>
              <c:numCache>
                <c:formatCode>0%</c:formatCode>
                <c:ptCount val="6"/>
                <c:pt idx="0">
                  <c:v>0.58271689999999998</c:v>
                </c:pt>
                <c:pt idx="1">
                  <c:v>0.32298869000000002</c:v>
                </c:pt>
                <c:pt idx="2">
                  <c:v>0.40989350000000002</c:v>
                </c:pt>
                <c:pt idx="3">
                  <c:v>0.14795216999999999</c:v>
                </c:pt>
                <c:pt idx="4">
                  <c:v>0.19788803999999999</c:v>
                </c:pt>
                <c:pt idx="5">
                  <c:v>0.14557378000000001</c:v>
                </c:pt>
              </c:numCache>
            </c:numRef>
          </c:val>
          <c:extLst>
            <c:ext xmlns:c16="http://schemas.microsoft.com/office/drawing/2014/chart" uri="{C3380CC4-5D6E-409C-BE32-E72D297353CC}">
              <c16:uniqueId val="{00000004-D758-E340-9C4E-6C07D1A70CFA}"/>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7649536"/>
        <c:crosses val="autoZero"/>
        <c:auto val="1"/>
        <c:lblAlgn val="ctr"/>
        <c:lblOffset val="100"/>
        <c:noMultiLvlLbl val="0"/>
      </c:catAx>
      <c:valAx>
        <c:axId val="197649536"/>
        <c:scaling>
          <c:orientation val="minMax"/>
          <c:max val="0.75000000000000011"/>
        </c:scaling>
        <c:delete val="1"/>
        <c:axPos val="l"/>
        <c:numFmt formatCode="0%" sourceLinked="1"/>
        <c:majorTickMark val="out"/>
        <c:minorTickMark val="none"/>
        <c:tickLblPos val="nextTo"/>
        <c:crossAx val="206359552"/>
        <c:crosses val="autoZero"/>
        <c:crossBetween val="between"/>
      </c:valAx>
      <c:spPr>
        <a:noFill/>
        <a:ln w="25400">
          <a:noFill/>
        </a:ln>
        <a:effectLst/>
      </c:spPr>
    </c:plotArea>
    <c:legend>
      <c:legendPos val="r"/>
      <c:layout>
        <c:manualLayout>
          <c:xMode val="edge"/>
          <c:yMode val="edge"/>
          <c:x val="0.33125086517662428"/>
          <c:y val="5.7589005923271194E-2"/>
          <c:w val="0.33310814123902871"/>
          <c:h val="0.12507744900410137"/>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Libre Franklin" pitchFamily="2" charset="77"/>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stacked"/>
        <c:varyColors val="0"/>
        <c:ser>
          <c:idx val="0"/>
          <c:order val="0"/>
          <c:tx>
            <c:strRef>
              <c:f>Sheet1!$B$1</c:f>
              <c:strCache>
                <c:ptCount val="1"/>
                <c:pt idx="0">
                  <c:v>Less than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Holiday or vacation travel</c:v>
                </c:pt>
                <c:pt idx="1">
                  <c:v>Vacation planning for travel in 2023</c:v>
                </c:pt>
                <c:pt idx="2">
                  <c:v>Holiday cooking and meals</c:v>
                </c:pt>
                <c:pt idx="3">
                  <c:v>Personal clothes</c:v>
                </c:pt>
                <c:pt idx="4">
                  <c:v>Dining out</c:v>
                </c:pt>
                <c:pt idx="5">
                  <c:v>Wine, liquor, or beer</c:v>
                </c:pt>
                <c:pt idx="6">
                  <c:v>Holiday decorations for the home</c:v>
                </c:pt>
                <c:pt idx="7">
                  <c:v>Personal electronics</c:v>
                </c:pt>
                <c:pt idx="8">
                  <c:v>Home goods</c:v>
                </c:pt>
              </c:strCache>
            </c:strRef>
          </c:cat>
          <c:val>
            <c:numRef>
              <c:f>Sheet1!$B$2:$B$10</c:f>
              <c:numCache>
                <c:formatCode>0%</c:formatCode>
                <c:ptCount val="9"/>
                <c:pt idx="0">
                  <c:v>0.26</c:v>
                </c:pt>
                <c:pt idx="1">
                  <c:v>0.24623416000000001</c:v>
                </c:pt>
                <c:pt idx="2">
                  <c:v>0.22197405000000001</c:v>
                </c:pt>
                <c:pt idx="3">
                  <c:v>0.32751630999999998</c:v>
                </c:pt>
                <c:pt idx="4">
                  <c:v>0.35679643999999999</c:v>
                </c:pt>
                <c:pt idx="5">
                  <c:v>0.29179755000000002</c:v>
                </c:pt>
                <c:pt idx="6">
                  <c:v>0.30656148999999999</c:v>
                </c:pt>
                <c:pt idx="7">
                  <c:v>0.34825613</c:v>
                </c:pt>
                <c:pt idx="8">
                  <c:v>0.34611289999999989</c:v>
                </c:pt>
              </c:numCache>
            </c:numRef>
          </c:val>
          <c:extLst>
            <c:ext xmlns:c16="http://schemas.microsoft.com/office/drawing/2014/chart" uri="{C3380CC4-5D6E-409C-BE32-E72D297353CC}">
              <c16:uniqueId val="{00000000-262D-A249-ACD6-B088DED93C64}"/>
            </c:ext>
          </c:extLst>
        </c:ser>
        <c:ser>
          <c:idx val="1"/>
          <c:order val="1"/>
          <c:tx>
            <c:strRef>
              <c:f>Sheet1!$C$1</c:f>
              <c:strCache>
                <c:ptCount val="1"/>
                <c:pt idx="0">
                  <c:v>Same as last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Holiday or vacation travel</c:v>
                </c:pt>
                <c:pt idx="1">
                  <c:v>Vacation planning for travel in 2023</c:v>
                </c:pt>
                <c:pt idx="2">
                  <c:v>Holiday cooking and meals</c:v>
                </c:pt>
                <c:pt idx="3">
                  <c:v>Personal clothes</c:v>
                </c:pt>
                <c:pt idx="4">
                  <c:v>Dining out</c:v>
                </c:pt>
                <c:pt idx="5">
                  <c:v>Wine, liquor, or beer</c:v>
                </c:pt>
                <c:pt idx="6">
                  <c:v>Holiday decorations for the home</c:v>
                </c:pt>
                <c:pt idx="7">
                  <c:v>Personal electronics</c:v>
                </c:pt>
                <c:pt idx="8">
                  <c:v>Home goods</c:v>
                </c:pt>
              </c:strCache>
            </c:strRef>
          </c:cat>
          <c:val>
            <c:numRef>
              <c:f>Sheet1!$C$2:$C$10</c:f>
              <c:numCache>
                <c:formatCode>0%</c:formatCode>
                <c:ptCount val="9"/>
                <c:pt idx="0">
                  <c:v>0.42475934999999998</c:v>
                </c:pt>
                <c:pt idx="1">
                  <c:v>0.44290495000000002</c:v>
                </c:pt>
                <c:pt idx="2">
                  <c:v>0.47515095000000002</c:v>
                </c:pt>
                <c:pt idx="3">
                  <c:v>0.43232625000000002</c:v>
                </c:pt>
                <c:pt idx="4">
                  <c:v>0.40682072000000002</c:v>
                </c:pt>
                <c:pt idx="5">
                  <c:v>0.48986613000000001</c:v>
                </c:pt>
                <c:pt idx="6">
                  <c:v>0.47860627</c:v>
                </c:pt>
                <c:pt idx="7">
                  <c:v>0.45126193999999997</c:v>
                </c:pt>
                <c:pt idx="8">
                  <c:v>0.46452947999999999</c:v>
                </c:pt>
              </c:numCache>
            </c:numRef>
          </c:val>
          <c:extLst>
            <c:ext xmlns:c16="http://schemas.microsoft.com/office/drawing/2014/chart" uri="{C3380CC4-5D6E-409C-BE32-E72D297353CC}">
              <c16:uniqueId val="{00000001-262D-A249-ACD6-B088DED93C64}"/>
            </c:ext>
          </c:extLst>
        </c:ser>
        <c:ser>
          <c:idx val="2"/>
          <c:order val="2"/>
          <c:tx>
            <c:strRef>
              <c:f>Sheet1!$D$1</c:f>
              <c:strCache>
                <c:ptCount val="1"/>
                <c:pt idx="0">
                  <c:v>More than last year</c:v>
                </c:pt>
              </c:strCache>
            </c:strRef>
          </c:tx>
          <c:spPr>
            <a:solidFill>
              <a:schemeClr val="accent5"/>
            </a:solidFill>
            <a:ln>
              <a:noFill/>
            </a:ln>
            <a:effectLst/>
          </c:spPr>
          <c:invertIfNegative val="0"/>
          <c:dPt>
            <c:idx val="0"/>
            <c:invertIfNegative val="0"/>
            <c:bubble3D val="0"/>
            <c:extLst>
              <c:ext xmlns:c16="http://schemas.microsoft.com/office/drawing/2014/chart" uri="{C3380CC4-5D6E-409C-BE32-E72D297353CC}">
                <c16:uniqueId val="{00000002-262D-A249-ACD6-B088DED93C64}"/>
              </c:ext>
            </c:extLst>
          </c:dPt>
          <c:dPt>
            <c:idx val="1"/>
            <c:invertIfNegative val="0"/>
            <c:bubble3D val="0"/>
            <c:extLst>
              <c:ext xmlns:c16="http://schemas.microsoft.com/office/drawing/2014/chart" uri="{C3380CC4-5D6E-409C-BE32-E72D297353CC}">
                <c16:uniqueId val="{00000003-262D-A249-ACD6-B088DED93C64}"/>
              </c:ext>
            </c:extLst>
          </c:dPt>
          <c:dPt>
            <c:idx val="2"/>
            <c:invertIfNegative val="0"/>
            <c:bubble3D val="0"/>
            <c:extLst>
              <c:ext xmlns:c16="http://schemas.microsoft.com/office/drawing/2014/chart" uri="{C3380CC4-5D6E-409C-BE32-E72D297353CC}">
                <c16:uniqueId val="{00000004-262D-A249-ACD6-B088DED93C64}"/>
              </c:ext>
            </c:extLst>
          </c:dPt>
          <c:dPt>
            <c:idx val="3"/>
            <c:invertIfNegative val="0"/>
            <c:bubble3D val="0"/>
            <c:extLst>
              <c:ext xmlns:c16="http://schemas.microsoft.com/office/drawing/2014/chart" uri="{C3380CC4-5D6E-409C-BE32-E72D297353CC}">
                <c16:uniqueId val="{00000005-262D-A249-ACD6-B088DED93C64}"/>
              </c:ext>
            </c:extLst>
          </c:dPt>
          <c:dPt>
            <c:idx val="6"/>
            <c:invertIfNegative val="0"/>
            <c:bubble3D val="0"/>
            <c:extLst>
              <c:ext xmlns:c16="http://schemas.microsoft.com/office/drawing/2014/chart" uri="{C3380CC4-5D6E-409C-BE32-E72D297353CC}">
                <c16:uniqueId val="{00000006-262D-A249-ACD6-B088DED93C64}"/>
              </c:ext>
            </c:extLst>
          </c:dPt>
          <c:dPt>
            <c:idx val="7"/>
            <c:invertIfNegative val="0"/>
            <c:bubble3D val="0"/>
            <c:extLst>
              <c:ext xmlns:c16="http://schemas.microsoft.com/office/drawing/2014/chart" uri="{C3380CC4-5D6E-409C-BE32-E72D297353CC}">
                <c16:uniqueId val="{00000007-262D-A249-ACD6-B088DED93C64}"/>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Holiday or vacation travel</c:v>
                </c:pt>
                <c:pt idx="1">
                  <c:v>Vacation planning for travel in 2023</c:v>
                </c:pt>
                <c:pt idx="2">
                  <c:v>Holiday cooking and meals</c:v>
                </c:pt>
                <c:pt idx="3">
                  <c:v>Personal clothes</c:v>
                </c:pt>
                <c:pt idx="4">
                  <c:v>Dining out</c:v>
                </c:pt>
                <c:pt idx="5">
                  <c:v>Wine, liquor, or beer</c:v>
                </c:pt>
                <c:pt idx="6">
                  <c:v>Holiday decorations for the home</c:v>
                </c:pt>
                <c:pt idx="7">
                  <c:v>Personal electronics</c:v>
                </c:pt>
                <c:pt idx="8">
                  <c:v>Home goods</c:v>
                </c:pt>
              </c:strCache>
            </c:strRef>
          </c:cat>
          <c:val>
            <c:numRef>
              <c:f>Sheet1!$D$2:$D$10</c:f>
              <c:numCache>
                <c:formatCode>0%</c:formatCode>
                <c:ptCount val="9"/>
                <c:pt idx="0">
                  <c:v>0.31711104000000001</c:v>
                </c:pt>
                <c:pt idx="1">
                  <c:v>0.31086088000000001</c:v>
                </c:pt>
                <c:pt idx="2">
                  <c:v>0.30287500000000001</c:v>
                </c:pt>
                <c:pt idx="3">
                  <c:v>0.24015744</c:v>
                </c:pt>
                <c:pt idx="4">
                  <c:v>0.23638284000000001</c:v>
                </c:pt>
                <c:pt idx="5">
                  <c:v>0.21833632</c:v>
                </c:pt>
                <c:pt idx="6">
                  <c:v>0.21483224000000001</c:v>
                </c:pt>
                <c:pt idx="7">
                  <c:v>0.20048193</c:v>
                </c:pt>
                <c:pt idx="8">
                  <c:v>0.18935762</c:v>
                </c:pt>
              </c:numCache>
            </c:numRef>
          </c:val>
          <c:extLst>
            <c:ext xmlns:c16="http://schemas.microsoft.com/office/drawing/2014/chart" uri="{C3380CC4-5D6E-409C-BE32-E72D297353CC}">
              <c16:uniqueId val="{00000008-262D-A249-ACD6-B088DED93C64}"/>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22287955472663484"/>
          <c:y val="0"/>
          <c:w val="0.66321990199884273"/>
          <c:h val="5.65124490913937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ibre Franklin" pitchFamily="2" charset="77"/>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1-02A8-1E4D-AAD6-04AA9CF8C8B4}"/>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3-02A8-1E4D-AAD6-04AA9CF8C8B4}"/>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A8-1E4D-AAD6-04AA9CF8C8B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I've already started holiday shopping</c:v>
                </c:pt>
                <c:pt idx="1">
                  <c:v>September</c:v>
                </c:pt>
                <c:pt idx="2">
                  <c:v>October</c:v>
                </c:pt>
                <c:pt idx="3">
                  <c:v>November</c:v>
                </c:pt>
                <c:pt idx="4">
                  <c:v>December</c:v>
                </c:pt>
                <c:pt idx="5">
                  <c:v>I plan to spread out my shopping</c:v>
                </c:pt>
                <c:pt idx="6">
                  <c:v>I already finished holiday shopping</c:v>
                </c:pt>
                <c:pt idx="7">
                  <c:v>I'm not sure</c:v>
                </c:pt>
              </c:strCache>
            </c:strRef>
          </c:cat>
          <c:val>
            <c:numRef>
              <c:f>Sheet1!$B$2:$B$9</c:f>
              <c:numCache>
                <c:formatCode>0%</c:formatCode>
                <c:ptCount val="8"/>
                <c:pt idx="0">
                  <c:v>0.16260728999999999</c:v>
                </c:pt>
                <c:pt idx="1">
                  <c:v>6.5333119999999995E-2</c:v>
                </c:pt>
                <c:pt idx="2">
                  <c:v>0.15004308999999999</c:v>
                </c:pt>
                <c:pt idx="3">
                  <c:v>0.29966567999999999</c:v>
                </c:pt>
                <c:pt idx="4">
                  <c:v>0.11708161</c:v>
                </c:pt>
                <c:pt idx="5">
                  <c:v>0.12871537999999999</c:v>
                </c:pt>
                <c:pt idx="6">
                  <c:v>1.408831E-2</c:v>
                </c:pt>
                <c:pt idx="7">
                  <c:v>6.2465510000000002E-2</c:v>
                </c:pt>
              </c:numCache>
            </c:numRef>
          </c:val>
          <c:extLst>
            <c:ext xmlns:c16="http://schemas.microsoft.com/office/drawing/2014/chart" uri="{C3380CC4-5D6E-409C-BE32-E72D297353CC}">
              <c16:uniqueId val="{00000005-02A8-1E4D-AAD6-04AA9CF8C8B4}"/>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731193335863"/>
          <c:y val="0.13605141555930178"/>
          <c:w val="0.80493615625442083"/>
          <c:h val="0.77324584660448226"/>
        </c:manualLayout>
      </c:layout>
      <c:lineChart>
        <c:grouping val="standard"/>
        <c:varyColors val="0"/>
        <c:ser>
          <c:idx val="0"/>
          <c:order val="0"/>
          <c:spPr>
            <a:ln w="28575" cap="rnd" cmpd="sng" algn="ctr">
              <a:solidFill>
                <a:srgbClr val="B5C3BF"/>
              </a:solidFill>
              <a:prstDash val="solid"/>
              <a:round/>
            </a:ln>
            <a:effectLst/>
          </c:spPr>
          <c:marker>
            <c:symbol val="none"/>
          </c:marker>
          <c:dLbls>
            <c:dLbl>
              <c:idx val="0"/>
              <c:layout>
                <c:manualLayout>
                  <c:x val="-3.2410799482550101E-2"/>
                  <c:y val="-2.35711564027891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74-B84F-91A9-163E8C9C797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3-FE43-AA0B-41971A45CB8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B5C3B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Sheet1!$B$93:$B$121</c:f>
              <c:numCache>
                <c:formatCode>0%</c:formatCode>
                <c:ptCount val="29"/>
                <c:pt idx="0">
                  <c:v>0.85</c:v>
                </c:pt>
                <c:pt idx="1">
                  <c:v>0.87</c:v>
                </c:pt>
                <c:pt idx="2">
                  <c:v>0.89</c:v>
                </c:pt>
                <c:pt idx="3">
                  <c:v>0.88</c:v>
                </c:pt>
                <c:pt idx="4">
                  <c:v>0.87</c:v>
                </c:pt>
                <c:pt idx="5">
                  <c:v>0.9</c:v>
                </c:pt>
                <c:pt idx="6">
                  <c:v>0.85</c:v>
                </c:pt>
                <c:pt idx="7">
                  <c:v>0.87</c:v>
                </c:pt>
                <c:pt idx="8">
                  <c:v>0.9</c:v>
                </c:pt>
                <c:pt idx="9">
                  <c:v>0.9</c:v>
                </c:pt>
                <c:pt idx="10">
                  <c:v>0.88</c:v>
                </c:pt>
                <c:pt idx="11">
                  <c:v>0.87</c:v>
                </c:pt>
                <c:pt idx="12">
                  <c:v>0.9</c:v>
                </c:pt>
                <c:pt idx="13">
                  <c:v>0.84</c:v>
                </c:pt>
                <c:pt idx="14">
                  <c:v>0.87</c:v>
                </c:pt>
                <c:pt idx="15">
                  <c:v>0.88</c:v>
                </c:pt>
                <c:pt idx="16">
                  <c:v>0.86</c:v>
                </c:pt>
                <c:pt idx="17">
                  <c:v>0.87</c:v>
                </c:pt>
                <c:pt idx="18">
                  <c:v>0.89</c:v>
                </c:pt>
                <c:pt idx="19">
                  <c:v>0.83</c:v>
                </c:pt>
                <c:pt idx="20">
                  <c:v>0.85</c:v>
                </c:pt>
                <c:pt idx="21">
                  <c:v>0.85</c:v>
                </c:pt>
                <c:pt idx="22">
                  <c:v>0.83</c:v>
                </c:pt>
                <c:pt idx="23">
                  <c:v>0.83</c:v>
                </c:pt>
                <c:pt idx="24">
                  <c:v>0.86</c:v>
                </c:pt>
                <c:pt idx="25">
                  <c:v>0.87</c:v>
                </c:pt>
                <c:pt idx="26">
                  <c:v>0.89</c:v>
                </c:pt>
                <c:pt idx="27">
                  <c:v>0.86</c:v>
                </c:pt>
                <c:pt idx="28">
                  <c:v>0.9</c:v>
                </c:pt>
              </c:numCache>
            </c:numRef>
          </c:val>
          <c:smooth val="0"/>
          <c:extLst>
            <c:ext xmlns:c16="http://schemas.microsoft.com/office/drawing/2014/chart" uri="{C3380CC4-5D6E-409C-BE32-E72D297353CC}">
              <c16:uniqueId val="{00000003-F374-B84F-91A9-163E8C9C797A}"/>
            </c:ext>
          </c:extLst>
        </c:ser>
        <c:ser>
          <c:idx val="1"/>
          <c:order val="1"/>
          <c:spPr>
            <a:ln w="28575" cap="rnd" cmpd="sng" algn="ctr">
              <a:solidFill>
                <a:srgbClr val="0080BA"/>
              </a:solidFill>
              <a:prstDash val="solid"/>
              <a:round/>
            </a:ln>
            <a:effectLst/>
          </c:spPr>
          <c:marker>
            <c:symbol val="none"/>
          </c:marker>
          <c:dLbls>
            <c:dLbl>
              <c:idx val="0"/>
              <c:layout>
                <c:manualLayout>
                  <c:x val="-3.2410799482550101E-2"/>
                  <c:y val="2.3454228619057883E-3"/>
                </c:manualLayout>
              </c:layout>
              <c:tx>
                <c:rich>
                  <a:bodyPr/>
                  <a:lstStyle/>
                  <a:p>
                    <a:fld id="{261C0A7A-8CA3-314A-A503-1432E43A6D71}" type="VALUE">
                      <a:rPr lang="en-US" sz="800" b="1" i="0" dirty="0">
                        <a:solidFill>
                          <a:srgbClr val="0080BA"/>
                        </a:solidFill>
                        <a:latin typeface="Libre Franklin" pitchFamily="2" charset="77"/>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374-B84F-91A9-163E8C9C797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93-FE43-AA0B-41971A45CB80}"/>
                </c:ext>
              </c:extLst>
            </c:dLbl>
            <c:dLbl>
              <c:idx val="5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74-B84F-91A9-163E8C9C79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80B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Sheet1!$C$93:$C$121</c:f>
              <c:numCache>
                <c:formatCode>0%</c:formatCode>
                <c:ptCount val="29"/>
                <c:pt idx="0">
                  <c:v>0.47</c:v>
                </c:pt>
                <c:pt idx="1">
                  <c:v>0.52</c:v>
                </c:pt>
                <c:pt idx="2">
                  <c:v>0.46</c:v>
                </c:pt>
                <c:pt idx="3">
                  <c:v>0.48</c:v>
                </c:pt>
                <c:pt idx="4">
                  <c:v>0.57999999999999996</c:v>
                </c:pt>
                <c:pt idx="5">
                  <c:v>0.54</c:v>
                </c:pt>
                <c:pt idx="6">
                  <c:v>0.46</c:v>
                </c:pt>
                <c:pt idx="7">
                  <c:v>0.49</c:v>
                </c:pt>
                <c:pt idx="8">
                  <c:v>0.49</c:v>
                </c:pt>
                <c:pt idx="9">
                  <c:v>0.52</c:v>
                </c:pt>
                <c:pt idx="10">
                  <c:v>0.48</c:v>
                </c:pt>
                <c:pt idx="11">
                  <c:v>0.46</c:v>
                </c:pt>
                <c:pt idx="12">
                  <c:v>0.51</c:v>
                </c:pt>
                <c:pt idx="13">
                  <c:v>0.45</c:v>
                </c:pt>
                <c:pt idx="14">
                  <c:v>0.51</c:v>
                </c:pt>
                <c:pt idx="15">
                  <c:v>0.51</c:v>
                </c:pt>
                <c:pt idx="16">
                  <c:v>0.5</c:v>
                </c:pt>
                <c:pt idx="17">
                  <c:v>0.52</c:v>
                </c:pt>
                <c:pt idx="18">
                  <c:v>0.52</c:v>
                </c:pt>
                <c:pt idx="19">
                  <c:v>0.49</c:v>
                </c:pt>
                <c:pt idx="20">
                  <c:v>0.51</c:v>
                </c:pt>
                <c:pt idx="21">
                  <c:v>0.46</c:v>
                </c:pt>
                <c:pt idx="22">
                  <c:v>0.42</c:v>
                </c:pt>
                <c:pt idx="23">
                  <c:v>0.45</c:v>
                </c:pt>
                <c:pt idx="24">
                  <c:v>0.39</c:v>
                </c:pt>
                <c:pt idx="25">
                  <c:v>0.38</c:v>
                </c:pt>
                <c:pt idx="26">
                  <c:v>0.38</c:v>
                </c:pt>
                <c:pt idx="27">
                  <c:v>0.42</c:v>
                </c:pt>
                <c:pt idx="28">
                  <c:v>0.45</c:v>
                </c:pt>
              </c:numCache>
            </c:numRef>
          </c:val>
          <c:smooth val="0"/>
          <c:extLst>
            <c:ext xmlns:c16="http://schemas.microsoft.com/office/drawing/2014/chart" uri="{C3380CC4-5D6E-409C-BE32-E72D297353CC}">
              <c16:uniqueId val="{00000007-F374-B84F-91A9-163E8C9C797A}"/>
            </c:ext>
          </c:extLst>
        </c:ser>
        <c:ser>
          <c:idx val="2"/>
          <c:order val="2"/>
          <c:spPr>
            <a:ln w="28575" cap="rnd" cmpd="sng" algn="ctr">
              <a:solidFill>
                <a:srgbClr val="626FB4"/>
              </a:solidFill>
              <a:prstDash val="solid"/>
              <a:round/>
            </a:ln>
            <a:effectLst/>
          </c:spPr>
          <c:marker>
            <c:symbol val="none"/>
          </c:marker>
          <c:dLbls>
            <c:dLbl>
              <c:idx val="0"/>
              <c:layout>
                <c:manualLayout>
                  <c:x val="-3.2410799482550122E-2"/>
                  <c:y val="7.0713469208366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74-B84F-91A9-163E8C9C797A}"/>
                </c:ext>
              </c:extLst>
            </c:dLbl>
            <c:dLbl>
              <c:idx val="26"/>
              <c:delete val="1"/>
              <c:extLst>
                <c:ext xmlns:c15="http://schemas.microsoft.com/office/drawing/2012/chart" uri="{CE6537A1-D6FC-4f65-9D91-7224C49458BB}">
                  <c15:layout>
                    <c:manualLayout>
                      <c:w val="3.2373029417011374E-2"/>
                      <c:h val="3.9363831192657822E-2"/>
                    </c:manualLayout>
                  </c15:layout>
                </c:ext>
                <c:ext xmlns:c16="http://schemas.microsoft.com/office/drawing/2014/chart" uri="{C3380CC4-5D6E-409C-BE32-E72D297353CC}">
                  <c16:uniqueId val="{00000009-F374-B84F-91A9-163E8C9C797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3-FE43-AA0B-41971A45CB80}"/>
                </c:ext>
              </c:extLst>
            </c:dLbl>
            <c:dLbl>
              <c:idx val="5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74-B84F-91A9-163E8C9C79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Sheet1!$D$93:$D$121</c:f>
              <c:numCache>
                <c:formatCode>General</c:formatCode>
                <c:ptCount val="29"/>
                <c:pt idx="19" formatCode="0%">
                  <c:v>0.8</c:v>
                </c:pt>
                <c:pt idx="20" formatCode="0%">
                  <c:v>0.83</c:v>
                </c:pt>
                <c:pt idx="21" formatCode="0%">
                  <c:v>0.83</c:v>
                </c:pt>
                <c:pt idx="22" formatCode="0%">
                  <c:v>0.81</c:v>
                </c:pt>
                <c:pt idx="23" formatCode="0%">
                  <c:v>0.81</c:v>
                </c:pt>
                <c:pt idx="24" formatCode="0%">
                  <c:v>0.8</c:v>
                </c:pt>
                <c:pt idx="25" formatCode="0%">
                  <c:v>0.83</c:v>
                </c:pt>
                <c:pt idx="26" formatCode="0%">
                  <c:v>0.86</c:v>
                </c:pt>
                <c:pt idx="27" formatCode="0%">
                  <c:v>0.81</c:v>
                </c:pt>
                <c:pt idx="28" formatCode="0%">
                  <c:v>0.86</c:v>
                </c:pt>
              </c:numCache>
            </c:numRef>
          </c:val>
          <c:smooth val="0"/>
          <c:extLst>
            <c:ext xmlns:c16="http://schemas.microsoft.com/office/drawing/2014/chart" uri="{C3380CC4-5D6E-409C-BE32-E72D297353CC}">
              <c16:uniqueId val="{0000000B-F374-B84F-91A9-163E8C9C797A}"/>
            </c:ext>
          </c:extLst>
        </c:ser>
        <c:ser>
          <c:idx val="3"/>
          <c:order val="3"/>
          <c:spPr>
            <a:ln w="28575" cap="rnd" cmpd="sng" algn="ctr">
              <a:solidFill>
                <a:srgbClr val="647D76"/>
              </a:solidFill>
              <a:prstDash val="solid"/>
              <a:round/>
            </a:ln>
            <a:effectLst/>
          </c:spPr>
          <c:marker>
            <c:symbol val="none"/>
          </c:marker>
          <c:dLbls>
            <c:dLbl>
              <c:idx val="0"/>
              <c:layout>
                <c:manualLayout>
                  <c:x val="-3.1330439499798454E-2"/>
                  <c:y val="-2.3571156402789981E-3"/>
                </c:manualLayout>
              </c:layout>
              <c:tx>
                <c:rich>
                  <a:bodyPr/>
                  <a:lstStyle/>
                  <a:p>
                    <a:fld id="{4F8E9E07-2709-F84D-AADF-AFCACA757996}" type="VALUE">
                      <a:rPr lang="en-US" sz="800" b="1" i="0" dirty="0">
                        <a:solidFill>
                          <a:srgbClr val="647D76"/>
                        </a:solidFill>
                        <a:latin typeface="Libre Franklin" pitchFamily="2" charset="77"/>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374-B84F-91A9-163E8C9C797A}"/>
                </c:ext>
              </c:extLst>
            </c:dLbl>
            <c:dLbl>
              <c:idx val="28"/>
              <c:layout>
                <c:manualLayout>
                  <c:x val="0"/>
                  <c:y val="1.1785578201394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3-FE43-AA0B-41971A45CB80}"/>
                </c:ext>
              </c:extLst>
            </c:dLbl>
            <c:dLbl>
              <c:idx val="54"/>
              <c:layout>
                <c:manualLayout>
                  <c:x val="-3.2410799482550101E-3"/>
                  <c:y val="-4.7142312805578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74-B84F-91A9-163E8C9C79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647D7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Sheet1!$E$93:$E$121</c:f>
              <c:numCache>
                <c:formatCode>0%</c:formatCode>
                <c:ptCount val="29"/>
                <c:pt idx="0">
                  <c:v>0.83</c:v>
                </c:pt>
                <c:pt idx="1">
                  <c:v>0.87</c:v>
                </c:pt>
                <c:pt idx="2">
                  <c:v>0.84</c:v>
                </c:pt>
                <c:pt idx="3">
                  <c:v>0.84</c:v>
                </c:pt>
                <c:pt idx="4">
                  <c:v>0.81</c:v>
                </c:pt>
                <c:pt idx="5">
                  <c:v>0.84</c:v>
                </c:pt>
                <c:pt idx="6">
                  <c:v>0.8</c:v>
                </c:pt>
                <c:pt idx="7">
                  <c:v>0.79</c:v>
                </c:pt>
                <c:pt idx="8">
                  <c:v>0.81</c:v>
                </c:pt>
                <c:pt idx="9">
                  <c:v>0.77</c:v>
                </c:pt>
                <c:pt idx="10">
                  <c:v>0.79</c:v>
                </c:pt>
                <c:pt idx="11">
                  <c:v>0.76</c:v>
                </c:pt>
                <c:pt idx="12">
                  <c:v>0.77</c:v>
                </c:pt>
                <c:pt idx="13">
                  <c:v>0.74</c:v>
                </c:pt>
                <c:pt idx="14">
                  <c:v>0.73</c:v>
                </c:pt>
                <c:pt idx="15">
                  <c:v>0.77</c:v>
                </c:pt>
                <c:pt idx="16">
                  <c:v>0.77</c:v>
                </c:pt>
                <c:pt idx="17">
                  <c:v>0.73</c:v>
                </c:pt>
                <c:pt idx="18">
                  <c:v>0.74</c:v>
                </c:pt>
                <c:pt idx="19">
                  <c:v>0.7</c:v>
                </c:pt>
                <c:pt idx="20">
                  <c:v>0.73</c:v>
                </c:pt>
                <c:pt idx="21">
                  <c:v>0.69</c:v>
                </c:pt>
                <c:pt idx="22">
                  <c:v>0.7</c:v>
                </c:pt>
                <c:pt idx="23">
                  <c:v>0.7</c:v>
                </c:pt>
                <c:pt idx="24">
                  <c:v>0.71</c:v>
                </c:pt>
                <c:pt idx="25">
                  <c:v>0.71</c:v>
                </c:pt>
                <c:pt idx="26">
                  <c:v>0.73</c:v>
                </c:pt>
                <c:pt idx="27">
                  <c:v>0.71</c:v>
                </c:pt>
                <c:pt idx="28">
                  <c:v>0.73</c:v>
                </c:pt>
              </c:numCache>
            </c:numRef>
          </c:val>
          <c:smooth val="0"/>
          <c:extLst>
            <c:ext xmlns:c16="http://schemas.microsoft.com/office/drawing/2014/chart" uri="{C3380CC4-5D6E-409C-BE32-E72D297353CC}">
              <c16:uniqueId val="{0000000F-F374-B84F-91A9-163E8C9C797A}"/>
            </c:ext>
          </c:extLst>
        </c:ser>
        <c:ser>
          <c:idx val="4"/>
          <c:order val="4"/>
          <c:spPr>
            <a:ln w="28575" cap="rnd" cmpd="sng" algn="ctr">
              <a:solidFill>
                <a:srgbClr val="004D70"/>
              </a:solidFill>
              <a:prstDash val="solid"/>
              <a:round/>
            </a:ln>
            <a:effectLst/>
          </c:spPr>
          <c:marker>
            <c:symbol val="none"/>
          </c:marker>
          <c:dLbls>
            <c:dLbl>
              <c:idx val="0"/>
              <c:layout>
                <c:manualLayout>
                  <c:x val="-3.3491159465301769E-2"/>
                  <c:y val="-2.3571156402789118E-3"/>
                </c:manualLayout>
              </c:layout>
              <c:tx>
                <c:rich>
                  <a:bodyPr/>
                  <a:lstStyle/>
                  <a:p>
                    <a:fld id="{946D8FEE-5BFE-9D4E-B690-BC14F56AC45D}" type="VALUE">
                      <a:rPr lang="en-US" sz="800" b="1" i="0" dirty="0">
                        <a:solidFill>
                          <a:srgbClr val="004D70"/>
                        </a:solidFill>
                        <a:latin typeface="Libre Franklin" pitchFamily="2" charset="77"/>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F374-B84F-91A9-163E8C9C797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3-FE43-AA0B-41971A45CB80}"/>
                </c:ext>
              </c:extLst>
            </c:dLbl>
            <c:dLbl>
              <c:idx val="5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74-B84F-91A9-163E8C9C79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4D7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Sheet1!$F$93:$F$121</c:f>
              <c:numCache>
                <c:formatCode>0%</c:formatCode>
                <c:ptCount val="29"/>
                <c:pt idx="0">
                  <c:v>0.8</c:v>
                </c:pt>
                <c:pt idx="1">
                  <c:v>0.82</c:v>
                </c:pt>
                <c:pt idx="2">
                  <c:v>0.82</c:v>
                </c:pt>
                <c:pt idx="3">
                  <c:v>0.83</c:v>
                </c:pt>
                <c:pt idx="4">
                  <c:v>0.84</c:v>
                </c:pt>
                <c:pt idx="5">
                  <c:v>0.85</c:v>
                </c:pt>
                <c:pt idx="6">
                  <c:v>0.81</c:v>
                </c:pt>
                <c:pt idx="7">
                  <c:v>0.83</c:v>
                </c:pt>
                <c:pt idx="8">
                  <c:v>0.86</c:v>
                </c:pt>
                <c:pt idx="9">
                  <c:v>0.84</c:v>
                </c:pt>
                <c:pt idx="10">
                  <c:v>0.84</c:v>
                </c:pt>
                <c:pt idx="11">
                  <c:v>0.83</c:v>
                </c:pt>
                <c:pt idx="12">
                  <c:v>0.85</c:v>
                </c:pt>
                <c:pt idx="13">
                  <c:v>0.79</c:v>
                </c:pt>
                <c:pt idx="14">
                  <c:v>0.84</c:v>
                </c:pt>
                <c:pt idx="15">
                  <c:v>0.85</c:v>
                </c:pt>
                <c:pt idx="16">
                  <c:v>0.85</c:v>
                </c:pt>
                <c:pt idx="17">
                  <c:v>0.83</c:v>
                </c:pt>
                <c:pt idx="18">
                  <c:v>0.84</c:v>
                </c:pt>
                <c:pt idx="19">
                  <c:v>0.82</c:v>
                </c:pt>
                <c:pt idx="20">
                  <c:v>0.82</c:v>
                </c:pt>
                <c:pt idx="21">
                  <c:v>0.81</c:v>
                </c:pt>
                <c:pt idx="22">
                  <c:v>0.82</c:v>
                </c:pt>
                <c:pt idx="23">
                  <c:v>0.82</c:v>
                </c:pt>
                <c:pt idx="24">
                  <c:v>0.79</c:v>
                </c:pt>
                <c:pt idx="25">
                  <c:v>0.82</c:v>
                </c:pt>
                <c:pt idx="26">
                  <c:v>0.84</c:v>
                </c:pt>
                <c:pt idx="27">
                  <c:v>0.82</c:v>
                </c:pt>
                <c:pt idx="28">
                  <c:v>0.82</c:v>
                </c:pt>
              </c:numCache>
            </c:numRef>
          </c:val>
          <c:smooth val="0"/>
          <c:extLst>
            <c:ext xmlns:c16="http://schemas.microsoft.com/office/drawing/2014/chart" uri="{C3380CC4-5D6E-409C-BE32-E72D297353CC}">
              <c16:uniqueId val="{00000013-F374-B84F-91A9-163E8C9C797A}"/>
            </c:ext>
          </c:extLst>
        </c:ser>
        <c:ser>
          <c:idx val="5"/>
          <c:order val="5"/>
          <c:spPr>
            <a:ln w="28575" cap="rnd" cmpd="sng" algn="ctr">
              <a:solidFill>
                <a:srgbClr val="00456F"/>
              </a:solidFill>
              <a:prstDash val="solid"/>
              <a:round/>
            </a:ln>
            <a:effectLst/>
          </c:spPr>
          <c:marker>
            <c:symbol val="none"/>
          </c:marker>
          <c:dLbls>
            <c:dLbl>
              <c:idx val="0"/>
              <c:layout>
                <c:manualLayout>
                  <c:x val="-3.3491159465301769E-2"/>
                  <c:y val="-4.3213287534861579E-17"/>
                </c:manualLayout>
              </c:layout>
              <c:tx>
                <c:rich>
                  <a:bodyPr/>
                  <a:lstStyle/>
                  <a:p>
                    <a:fld id="{3D21BCCD-2BC5-AC4C-8F51-E72872BE6309}" type="VALUE">
                      <a:rPr lang="en-US" sz="800" b="1" i="0" dirty="0">
                        <a:solidFill>
                          <a:srgbClr val="00456F"/>
                        </a:solidFill>
                        <a:latin typeface="Libre Franklin" pitchFamily="2" charset="77"/>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374-B84F-91A9-163E8C9C797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3-FE43-AA0B-41971A45CB80}"/>
                </c:ext>
              </c:extLst>
            </c:dLbl>
            <c:dLbl>
              <c:idx val="54"/>
              <c:layout>
                <c:manualLayout>
                  <c:x val="0"/>
                  <c:y val="-4.7142312805578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374-B84F-91A9-163E8C9C79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Sheet1!$G$93:$G$121</c:f>
              <c:numCache>
                <c:formatCode>0%</c:formatCode>
                <c:ptCount val="29"/>
                <c:pt idx="0">
                  <c:v>0.78</c:v>
                </c:pt>
                <c:pt idx="1">
                  <c:v>0.76</c:v>
                </c:pt>
                <c:pt idx="2">
                  <c:v>0.79</c:v>
                </c:pt>
                <c:pt idx="3">
                  <c:v>0.79</c:v>
                </c:pt>
                <c:pt idx="4">
                  <c:v>0.77</c:v>
                </c:pt>
                <c:pt idx="5">
                  <c:v>0.77</c:v>
                </c:pt>
                <c:pt idx="6">
                  <c:v>0.72</c:v>
                </c:pt>
                <c:pt idx="7">
                  <c:v>0.78</c:v>
                </c:pt>
                <c:pt idx="8">
                  <c:v>0.75</c:v>
                </c:pt>
                <c:pt idx="9">
                  <c:v>0.76</c:v>
                </c:pt>
                <c:pt idx="10">
                  <c:v>0.76</c:v>
                </c:pt>
                <c:pt idx="11">
                  <c:v>0.75</c:v>
                </c:pt>
                <c:pt idx="12">
                  <c:v>0.77</c:v>
                </c:pt>
                <c:pt idx="13">
                  <c:v>0.74</c:v>
                </c:pt>
                <c:pt idx="14">
                  <c:v>0.78</c:v>
                </c:pt>
                <c:pt idx="15">
                  <c:v>0.79</c:v>
                </c:pt>
                <c:pt idx="16">
                  <c:v>0.78</c:v>
                </c:pt>
                <c:pt idx="17">
                  <c:v>0.76</c:v>
                </c:pt>
                <c:pt idx="18">
                  <c:v>0.77</c:v>
                </c:pt>
                <c:pt idx="19">
                  <c:v>0.74</c:v>
                </c:pt>
                <c:pt idx="20">
                  <c:v>0.73</c:v>
                </c:pt>
                <c:pt idx="21">
                  <c:v>0.76</c:v>
                </c:pt>
                <c:pt idx="22">
                  <c:v>0.75</c:v>
                </c:pt>
                <c:pt idx="23">
                  <c:v>0.73</c:v>
                </c:pt>
                <c:pt idx="24">
                  <c:v>0.76</c:v>
                </c:pt>
                <c:pt idx="25">
                  <c:v>0.75</c:v>
                </c:pt>
                <c:pt idx="26">
                  <c:v>0.79</c:v>
                </c:pt>
                <c:pt idx="27">
                  <c:v>0.72</c:v>
                </c:pt>
                <c:pt idx="28">
                  <c:v>0.74</c:v>
                </c:pt>
              </c:numCache>
            </c:numRef>
          </c:val>
          <c:smooth val="0"/>
          <c:extLst>
            <c:ext xmlns:c16="http://schemas.microsoft.com/office/drawing/2014/chart" uri="{C3380CC4-5D6E-409C-BE32-E72D297353CC}">
              <c16:uniqueId val="{00000017-F374-B84F-91A9-163E8C9C797A}"/>
            </c:ext>
          </c:extLst>
        </c:ser>
        <c:ser>
          <c:idx val="6"/>
          <c:order val="6"/>
          <c:spPr>
            <a:ln w="28575" cap="rnd" cmpd="sng" algn="ctr">
              <a:solidFill>
                <a:schemeClr val="accent1">
                  <a:lumMod val="80000"/>
                  <a:lumOff val="20000"/>
                  <a:shade val="95000"/>
                  <a:satMod val="105000"/>
                </a:schemeClr>
              </a:solidFill>
              <a:prstDash val="solid"/>
              <a:round/>
            </a:ln>
            <a:effectLst/>
          </c:spPr>
          <c:marker>
            <c:symbol val="none"/>
          </c:marker>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Sheet1!$H$93:$H$121</c:f>
              <c:numCache>
                <c:formatCode>General</c:formatCode>
                <c:ptCount val="29"/>
              </c:numCache>
            </c:numRef>
          </c:val>
          <c:smooth val="0"/>
          <c:extLst>
            <c:ext xmlns:c16="http://schemas.microsoft.com/office/drawing/2014/chart" uri="{C3380CC4-5D6E-409C-BE32-E72D297353CC}">
              <c16:uniqueId val="{00000006-1893-FE43-AA0B-41971A45CB80}"/>
            </c:ext>
          </c:extLst>
        </c:ser>
        <c:ser>
          <c:idx val="7"/>
          <c:order val="7"/>
          <c:spPr>
            <a:ln w="28575" cap="rnd" cmpd="sng" algn="ctr">
              <a:solidFill>
                <a:srgbClr val="808BC2"/>
              </a:solidFill>
              <a:prstDash val="solid"/>
              <a:round/>
            </a:ln>
            <a:effectLst/>
          </c:spPr>
          <c:marker>
            <c:symbol val="none"/>
          </c:marker>
          <c:dLbls>
            <c:dLbl>
              <c:idx val="0"/>
              <c:layout>
                <c:manualLayout>
                  <c:x val="-3.67322394135567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3-FE43-AA0B-41971A45CB80}"/>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3-FE43-AA0B-41971A45CB8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08BC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Sheet1!$A$93:$A$121</c:f>
              <c:strCache>
                <c:ptCount val="29"/>
                <c:pt idx="0">
                  <c:v>W108
(03/20)</c:v>
                </c:pt>
                <c:pt idx="1">
                  <c:v>W109
(03/20)</c:v>
                </c:pt>
                <c:pt idx="2">
                  <c:v>W110
(04/03)</c:v>
                </c:pt>
                <c:pt idx="3">
                  <c:v>W111
(04/10)</c:v>
                </c:pt>
                <c:pt idx="4">
                  <c:v>W112
(04/17)</c:v>
                </c:pt>
                <c:pt idx="5">
                  <c:v>W113
(04/24)</c:v>
                </c:pt>
                <c:pt idx="6">
                  <c:v>W114
(05/01)</c:v>
                </c:pt>
                <c:pt idx="7">
                  <c:v>W115
(05/08)</c:v>
                </c:pt>
                <c:pt idx="8">
                  <c:v>W116
(05/15)</c:v>
                </c:pt>
                <c:pt idx="9">
                  <c:v>W117
(05/22)</c:v>
                </c:pt>
                <c:pt idx="10">
                  <c:v>W118
(05/29)</c:v>
                </c:pt>
                <c:pt idx="11">
                  <c:v>W119
(06/05)</c:v>
                </c:pt>
                <c:pt idx="12">
                  <c:v>W120
(06/12)</c:v>
                </c:pt>
                <c:pt idx="13">
                  <c:v>W121
(06/19)</c:v>
                </c:pt>
                <c:pt idx="14">
                  <c:v>W122
(06/26)</c:v>
                </c:pt>
                <c:pt idx="15">
                  <c:v>W123
(07/03)</c:v>
                </c:pt>
                <c:pt idx="16">
                  <c:v>W124
(07/10)</c:v>
                </c:pt>
                <c:pt idx="17">
                  <c:v>W125
(07/17)</c:v>
                </c:pt>
                <c:pt idx="18">
                  <c:v>W126
(07/24)</c:v>
                </c:pt>
                <c:pt idx="19">
                  <c:v>W127
(07/31)</c:v>
                </c:pt>
                <c:pt idx="20">
                  <c:v>W128
(08/07)</c:v>
                </c:pt>
                <c:pt idx="21">
                  <c:v>W129
(08/14)</c:v>
                </c:pt>
                <c:pt idx="22">
                  <c:v>W130
(08/21)</c:v>
                </c:pt>
                <c:pt idx="23">
                  <c:v>W131
(08/28)</c:v>
                </c:pt>
                <c:pt idx="24">
                  <c:v>W132
(09/04)</c:v>
                </c:pt>
                <c:pt idx="25">
                  <c:v>W133
(09/11)</c:v>
                </c:pt>
                <c:pt idx="26">
                  <c:v>W134        (09/18)</c:v>
                </c:pt>
                <c:pt idx="27">
                  <c:v>W135 (09/25)</c:v>
                </c:pt>
                <c:pt idx="28">
                  <c:v>W136       (10/2)</c:v>
                </c:pt>
              </c:strCache>
            </c:strRef>
          </c:cat>
          <c:val>
            <c:numRef>
              <c:f>Sheet1!$I$93:$I$121</c:f>
              <c:numCache>
                <c:formatCode>0%</c:formatCode>
                <c:ptCount val="29"/>
                <c:pt idx="0">
                  <c:v>0.67</c:v>
                </c:pt>
                <c:pt idx="1">
                  <c:v>0.66</c:v>
                </c:pt>
                <c:pt idx="2">
                  <c:v>0.67</c:v>
                </c:pt>
                <c:pt idx="3">
                  <c:v>0.68</c:v>
                </c:pt>
                <c:pt idx="4">
                  <c:v>0.71</c:v>
                </c:pt>
                <c:pt idx="5">
                  <c:v>0.69</c:v>
                </c:pt>
                <c:pt idx="6">
                  <c:v>0.64</c:v>
                </c:pt>
                <c:pt idx="7">
                  <c:v>0.64</c:v>
                </c:pt>
                <c:pt idx="8">
                  <c:v>0.67</c:v>
                </c:pt>
                <c:pt idx="9">
                  <c:v>0.66</c:v>
                </c:pt>
                <c:pt idx="10">
                  <c:v>0.67</c:v>
                </c:pt>
                <c:pt idx="11">
                  <c:v>0.64</c:v>
                </c:pt>
                <c:pt idx="12">
                  <c:v>0.66</c:v>
                </c:pt>
                <c:pt idx="13">
                  <c:v>0.63</c:v>
                </c:pt>
                <c:pt idx="14">
                  <c:v>0.66</c:v>
                </c:pt>
                <c:pt idx="15">
                  <c:v>0.65</c:v>
                </c:pt>
                <c:pt idx="16">
                  <c:v>0.65</c:v>
                </c:pt>
                <c:pt idx="17">
                  <c:v>0.67</c:v>
                </c:pt>
                <c:pt idx="18">
                  <c:v>0.67</c:v>
                </c:pt>
                <c:pt idx="19">
                  <c:v>0.67</c:v>
                </c:pt>
                <c:pt idx="20">
                  <c:v>0.66</c:v>
                </c:pt>
                <c:pt idx="21">
                  <c:v>0.62</c:v>
                </c:pt>
                <c:pt idx="22">
                  <c:v>0.61</c:v>
                </c:pt>
                <c:pt idx="23">
                  <c:v>0.62</c:v>
                </c:pt>
                <c:pt idx="24">
                  <c:v>0.6</c:v>
                </c:pt>
                <c:pt idx="25">
                  <c:v>0.59</c:v>
                </c:pt>
                <c:pt idx="26">
                  <c:v>0.63</c:v>
                </c:pt>
                <c:pt idx="27">
                  <c:v>0.61</c:v>
                </c:pt>
                <c:pt idx="28">
                  <c:v>0.59</c:v>
                </c:pt>
              </c:numCache>
            </c:numRef>
          </c:val>
          <c:smooth val="0"/>
          <c:extLst>
            <c:ext xmlns:c16="http://schemas.microsoft.com/office/drawing/2014/chart" uri="{C3380CC4-5D6E-409C-BE32-E72D297353CC}">
              <c16:uniqueId val="{00000007-1893-FE43-AA0B-41971A45CB80}"/>
            </c:ext>
          </c:extLst>
        </c:ser>
        <c:dLbls>
          <c:showLegendKey val="0"/>
          <c:showVal val="0"/>
          <c:showCatName val="0"/>
          <c:showSerName val="0"/>
          <c:showPercent val="0"/>
          <c:showBubbleSize val="0"/>
        </c:dLbls>
        <c:smooth val="0"/>
        <c:axId val="2141377680"/>
        <c:axId val="2141371696"/>
        <c:extLst/>
      </c:lineChart>
      <c:catAx>
        <c:axId val="214137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1" i="0" u="none" strike="noStrike" kern="1200" baseline="0">
                <a:solidFill>
                  <a:schemeClr val="tx1"/>
                </a:solidFill>
                <a:latin typeface="Helvetica" pitchFamily="2" charset="0"/>
                <a:ea typeface="+mn-ea"/>
                <a:cs typeface="+mn-cs"/>
              </a:defRPr>
            </a:pPr>
            <a:endParaRPr lang="en-US"/>
          </a:p>
        </c:txPr>
        <c:crossAx val="2141371696"/>
        <c:crosses val="autoZero"/>
        <c:auto val="1"/>
        <c:lblAlgn val="ctr"/>
        <c:lblOffset val="100"/>
        <c:tickLblSkip val="2"/>
        <c:noMultiLvlLbl val="0"/>
      </c:catAx>
      <c:valAx>
        <c:axId val="2141371696"/>
        <c:scaling>
          <c:orientation val="minMax"/>
          <c:max val="1"/>
          <c:min val="0.30000000000000004"/>
        </c:scaling>
        <c:delete val="1"/>
        <c:axPos val="l"/>
        <c:numFmt formatCode="0%" sourceLinked="1"/>
        <c:majorTickMark val="out"/>
        <c:minorTickMark val="none"/>
        <c:tickLblPos val="nextTo"/>
        <c:crossAx val="2141377680"/>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7"/>
            <c:invertIfNegative val="0"/>
            <c:bubble3D val="0"/>
            <c:extLst>
              <c:ext xmlns:c16="http://schemas.microsoft.com/office/drawing/2014/chart" uri="{C3380CC4-5D6E-409C-BE32-E72D297353CC}">
                <c16:uniqueId val="{00000000-3978-9F4D-9445-78FF7108FFCB}"/>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2-3978-9F4D-9445-78FF7108FFCB}"/>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78-9F4D-9445-78FF7108FFC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Clothing</c:v>
                </c:pt>
                <c:pt idx="1">
                  <c:v>Toys</c:v>
                </c:pt>
                <c:pt idx="2">
                  <c:v>Technology products</c:v>
                </c:pt>
                <c:pt idx="3">
                  <c:v>Shoes</c:v>
                </c:pt>
                <c:pt idx="4">
                  <c:v>Jewelry or accessories</c:v>
                </c:pt>
                <c:pt idx="5">
                  <c:v>Perfume, cologne and cosmetics</c:v>
                </c:pt>
                <c:pt idx="6">
                  <c:v>Home entertainment</c:v>
                </c:pt>
                <c:pt idx="7">
                  <c:v>Kitchen appliances</c:v>
                </c:pt>
                <c:pt idx="8">
                  <c:v>Home furniture and furnishings</c:v>
                </c:pt>
                <c:pt idx="9">
                  <c:v>Something else</c:v>
                </c:pt>
              </c:strCache>
            </c:strRef>
          </c:cat>
          <c:val>
            <c:numRef>
              <c:f>Sheet1!$B$2:$B$11</c:f>
              <c:numCache>
                <c:formatCode>0%</c:formatCode>
                <c:ptCount val="10"/>
                <c:pt idx="0">
                  <c:v>0.48480958000000002</c:v>
                </c:pt>
                <c:pt idx="1">
                  <c:v>0.28814223</c:v>
                </c:pt>
                <c:pt idx="2">
                  <c:v>0.28025183999999997</c:v>
                </c:pt>
                <c:pt idx="3">
                  <c:v>0.26658175000000001</c:v>
                </c:pt>
                <c:pt idx="4">
                  <c:v>0.18974634000000001</c:v>
                </c:pt>
                <c:pt idx="5">
                  <c:v>0.16547519999999999</c:v>
                </c:pt>
                <c:pt idx="6">
                  <c:v>0.15509782999999999</c:v>
                </c:pt>
                <c:pt idx="7">
                  <c:v>0.11410795</c:v>
                </c:pt>
                <c:pt idx="8">
                  <c:v>0.10321706</c:v>
                </c:pt>
                <c:pt idx="9">
                  <c:v>0.13050258000000001</c:v>
                </c:pt>
              </c:numCache>
            </c:numRef>
          </c:val>
          <c:extLst>
            <c:ext xmlns:c16="http://schemas.microsoft.com/office/drawing/2014/chart" uri="{C3380CC4-5D6E-409C-BE32-E72D297353CC}">
              <c16:uniqueId val="{00000004-3978-9F4D-9445-78FF7108FFCB}"/>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5D-BA4A-9C2C-B8B3DE3E9F2E}"/>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7E5D-BA4A-9C2C-B8B3DE3E9F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7E5D-BA4A-9C2C-B8B3DE3E9F2E}"/>
              </c:ext>
            </c:extLst>
          </c:dPt>
          <c:dLbls>
            <c:dLbl>
              <c:idx val="0"/>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747299882693377"/>
                      <c:h val="0.20346437639609607"/>
                    </c:manualLayout>
                  </c15:layout>
                  <c15:dlblFieldTable/>
                  <c15:showDataLabelsRange val="0"/>
                </c:ext>
                <c:ext xmlns:c16="http://schemas.microsoft.com/office/drawing/2014/chart" uri="{C3380CC4-5D6E-409C-BE32-E72D297353CC}">
                  <c16:uniqueId val="{00000001-7E5D-BA4A-9C2C-B8B3DE3E9F2E}"/>
                </c:ext>
              </c:extLst>
            </c:dLbl>
            <c:dLbl>
              <c:idx val="1"/>
              <c:tx>
                <c:rich>
                  <a:bodyPr/>
                  <a:lstStyle/>
                  <a:p>
                    <a:fld id="{2C6FBED5-1FBB-BB4E-BC16-0E2C094F0056}" type="CATEGORYNAME">
                      <a:rPr lang="en-US">
                        <a:solidFill>
                          <a:schemeClr val="tx1"/>
                        </a:solidFill>
                      </a:rPr>
                      <a:pPr/>
                      <a:t>[CATEGORY NAME]</a:t>
                    </a:fld>
                    <a:r>
                      <a:rPr lang="en-US" baseline="0" dirty="0">
                        <a:solidFill>
                          <a:schemeClr val="tx1"/>
                        </a:solidFill>
                      </a:rPr>
                      <a:t>,</a:t>
                    </a:r>
                  </a:p>
                  <a:p>
                    <a:fld id="{ECFACAC5-9AD0-9D4F-87FE-13A4F545914D}" type="VALUE">
                      <a:rPr lang="en-US" sz="1600" baseline="0" smtClean="0">
                        <a:solidFill>
                          <a:schemeClr val="tx1"/>
                        </a:solidFill>
                      </a:rPr>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124274723566684"/>
                      <c:h val="0.20996088924948447"/>
                    </c:manualLayout>
                  </c15:layout>
                  <c15:dlblFieldTable/>
                  <c15:showDataLabelsRange val="0"/>
                </c:ext>
                <c:ext xmlns:c16="http://schemas.microsoft.com/office/drawing/2014/chart" uri="{C3380CC4-5D6E-409C-BE32-E72D297353CC}">
                  <c16:uniqueId val="{00000003-7E5D-BA4A-9C2C-B8B3DE3E9F2E}"/>
                </c:ext>
              </c:extLst>
            </c:dLbl>
            <c:dLbl>
              <c:idx val="2"/>
              <c:tx>
                <c:rich>
                  <a:bodyPr/>
                  <a:lstStyle/>
                  <a:p>
                    <a:fld id="{985A5C6A-6110-5545-AFE0-B88755404CC0}" type="CATEGORYNAME">
                      <a:rPr lang="en-US">
                        <a:solidFill>
                          <a:schemeClr val="tx1"/>
                        </a:solidFill>
                      </a:rPr>
                      <a:pPr/>
                      <a:t>[CATEGORY NAME]</a:t>
                    </a:fld>
                    <a:r>
                      <a:rPr lang="en-US" baseline="0" dirty="0">
                        <a:solidFill>
                          <a:schemeClr val="tx1"/>
                        </a:solidFill>
                      </a:rPr>
                      <a:t>,</a:t>
                    </a:r>
                  </a:p>
                  <a:p>
                    <a:fld id="{C6E54AF6-9F0F-634C-9235-C7215B5EAC5D}" type="VALUE">
                      <a:rPr lang="en-US" sz="1600" baseline="0" smtClean="0">
                        <a:solidFill>
                          <a:schemeClr val="tx1"/>
                        </a:solidFill>
                      </a:rPr>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5100193654532238"/>
                      <c:h val="0.16557789524710878"/>
                    </c:manualLayout>
                  </c15:layout>
                  <c15:dlblFieldTable/>
                  <c15:showDataLabelsRange val="0"/>
                </c:ext>
                <c:ext xmlns:c16="http://schemas.microsoft.com/office/drawing/2014/chart" uri="{C3380CC4-5D6E-409C-BE32-E72D297353CC}">
                  <c16:uniqueId val="{00000005-7E5D-BA4A-9C2C-B8B3DE3E9F2E}"/>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 lot more</c:v>
                </c:pt>
                <c:pt idx="1">
                  <c:v>Somewhere in between</c:v>
                </c:pt>
                <c:pt idx="2">
                  <c:v>A little bit more</c:v>
                </c:pt>
              </c:strCache>
            </c:strRef>
          </c:cat>
          <c:val>
            <c:numRef>
              <c:f>Sheet1!$B$2:$B$4</c:f>
              <c:numCache>
                <c:formatCode>0%</c:formatCode>
                <c:ptCount val="3"/>
                <c:pt idx="0">
                  <c:v>0.33182725000000002</c:v>
                </c:pt>
                <c:pt idx="1">
                  <c:v>0.37032700000000002</c:v>
                </c:pt>
                <c:pt idx="2">
                  <c:v>0.29784575000000002</c:v>
                </c:pt>
              </c:numCache>
            </c:numRef>
          </c:val>
          <c:extLst>
            <c:ext xmlns:c16="http://schemas.microsoft.com/office/drawing/2014/chart" uri="{C3380CC4-5D6E-409C-BE32-E72D297353CC}">
              <c16:uniqueId val="{00000006-7E5D-BA4A-9C2C-B8B3DE3E9F2E}"/>
            </c:ext>
          </c:extLst>
        </c:ser>
        <c:dLbls>
          <c:dLblPos val="ctr"/>
          <c:showLegendKey val="0"/>
          <c:showVal val="1"/>
          <c:showCatName val="0"/>
          <c:showSerName val="0"/>
          <c:showPercent val="0"/>
          <c:showBubbleSize val="0"/>
          <c:showLeaderLines val="1"/>
        </c:dLbls>
        <c:firstSliceAng val="21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ibre Franklin" pitchFamily="2" charset="77"/>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00-AF4D-89FC-84C82A4C73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00-AF4D-89FC-84C82A4C73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00-AF4D-89FC-84C82A4C7309}"/>
              </c:ext>
            </c:extLst>
          </c:dPt>
          <c:dLbls>
            <c:dLbl>
              <c:idx val="0"/>
              <c:tx>
                <c:rich>
                  <a:bodyPr/>
                  <a:lstStyle/>
                  <a:p>
                    <a:fld id="{218B7AAE-7223-C14C-9811-886D379BB518}" type="CATEGORYNAME">
                      <a:rPr lang="en-US"/>
                      <a:pPr/>
                      <a:t>[CATEGORY NAME]</a:t>
                    </a:fld>
                    <a:r>
                      <a:rPr lang="en-US" dirty="0"/>
                      <a:t>,</a:t>
                    </a:r>
                  </a:p>
                  <a:p>
                    <a:fld id="{A7749AB6-AAA3-B443-8D91-11A4FC328013}" type="VALUE">
                      <a:rPr lang="en-US" sz="1600"/>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747299882693377"/>
                      <c:h val="0.20346437639609607"/>
                    </c:manualLayout>
                  </c15:layout>
                  <c15:dlblFieldTable/>
                  <c15:showDataLabelsRange val="0"/>
                </c:ext>
                <c:ext xmlns:c16="http://schemas.microsoft.com/office/drawing/2014/chart" uri="{C3380CC4-5D6E-409C-BE32-E72D297353CC}">
                  <c16:uniqueId val="{00000001-D200-AF4D-89FC-84C82A4C7309}"/>
                </c:ext>
              </c:extLst>
            </c:dLbl>
            <c:dLbl>
              <c:idx val="1"/>
              <c:tx>
                <c:rich>
                  <a:bodyPr/>
                  <a:lstStyle/>
                  <a:p>
                    <a:fld id="{2C6FBED5-1FBB-BB4E-BC16-0E2C094F0056}" type="CATEGORYNAME">
                      <a:rPr lang="en-US">
                        <a:solidFill>
                          <a:schemeClr val="bg1"/>
                        </a:solidFill>
                      </a:rPr>
                      <a:pPr/>
                      <a:t>[CATEGORY NAME]</a:t>
                    </a:fld>
                    <a:r>
                      <a:rPr lang="en-US" baseline="0" dirty="0">
                        <a:solidFill>
                          <a:schemeClr val="bg1"/>
                        </a:solidFill>
                      </a:rPr>
                      <a:t>,</a:t>
                    </a:r>
                  </a:p>
                  <a:p>
                    <a:fld id="{ECFACAC5-9AD0-9D4F-87FE-13A4F545914D}" type="VALUE">
                      <a:rPr lang="en-US" sz="1600" baseline="0" smtClean="0">
                        <a:solidFill>
                          <a:schemeClr val="bg1"/>
                        </a:solidFill>
                      </a:rPr>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3124274723566684"/>
                      <c:h val="0.20996088924948447"/>
                    </c:manualLayout>
                  </c15:layout>
                  <c15:dlblFieldTable/>
                  <c15:showDataLabelsRange val="0"/>
                </c:ext>
                <c:ext xmlns:c16="http://schemas.microsoft.com/office/drawing/2014/chart" uri="{C3380CC4-5D6E-409C-BE32-E72D297353CC}">
                  <c16:uniqueId val="{00000003-D200-AF4D-89FC-84C82A4C7309}"/>
                </c:ext>
              </c:extLst>
            </c:dLbl>
            <c:dLbl>
              <c:idx val="2"/>
              <c:tx>
                <c:rich>
                  <a:bodyPr/>
                  <a:lstStyle/>
                  <a:p>
                    <a:fld id="{985A5C6A-6110-5545-AFE0-B88755404CC0}" type="CATEGORYNAME">
                      <a:rPr lang="en-US">
                        <a:solidFill>
                          <a:schemeClr val="bg1"/>
                        </a:solidFill>
                      </a:rPr>
                      <a:pPr/>
                      <a:t>[CATEGORY NAME]</a:t>
                    </a:fld>
                    <a:r>
                      <a:rPr lang="en-US" baseline="0" dirty="0">
                        <a:solidFill>
                          <a:schemeClr val="bg1"/>
                        </a:solidFill>
                      </a:rPr>
                      <a:t>,</a:t>
                    </a:r>
                  </a:p>
                  <a:p>
                    <a:fld id="{C6E54AF6-9F0F-634C-9235-C7215B5EAC5D}" type="VALUE">
                      <a:rPr lang="en-US" sz="1600" baseline="0" smtClean="0">
                        <a:solidFill>
                          <a:schemeClr val="bg1"/>
                        </a:solidFill>
                      </a:rPr>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5100193654532238"/>
                      <c:h val="0.16557789524710878"/>
                    </c:manualLayout>
                  </c15:layout>
                  <c15:dlblFieldTable/>
                  <c15:showDataLabelsRange val="0"/>
                </c:ext>
                <c:ext xmlns:c16="http://schemas.microsoft.com/office/drawing/2014/chart" uri="{C3380CC4-5D6E-409C-BE32-E72D297353CC}">
                  <c16:uniqueId val="{00000005-D200-AF4D-89FC-84C82A4C7309}"/>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0.34</c:v>
                </c:pt>
                <c:pt idx="1">
                  <c:v>0.44</c:v>
                </c:pt>
                <c:pt idx="2">
                  <c:v>0.22</c:v>
                </c:pt>
              </c:numCache>
            </c:numRef>
          </c:val>
          <c:extLst>
            <c:ext xmlns:c16="http://schemas.microsoft.com/office/drawing/2014/chart" uri="{C3380CC4-5D6E-409C-BE32-E72D297353CC}">
              <c16:uniqueId val="{00000006-D200-AF4D-89FC-84C82A4C7309}"/>
            </c:ext>
          </c:extLst>
        </c:ser>
        <c:dLbls>
          <c:dLblPos val="ctr"/>
          <c:showLegendKey val="0"/>
          <c:showVal val="1"/>
          <c:showCatName val="0"/>
          <c:showSerName val="0"/>
          <c:showPercent val="0"/>
          <c:showBubbleSize val="0"/>
          <c:showLeaderLines val="1"/>
        </c:dLbls>
        <c:firstSliceAng val="3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ibre Franklin" pitchFamily="2" charset="77"/>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9649718775268353E-2"/>
          <c:w val="1"/>
          <c:h val="0.49512598385522433"/>
        </c:manualLayout>
      </c:layout>
      <c:barChart>
        <c:barDir val="bar"/>
        <c:grouping val="percentStacked"/>
        <c:varyColors val="0"/>
        <c:ser>
          <c:idx val="0"/>
          <c:order val="0"/>
          <c:tx>
            <c:strRef>
              <c:f>Sheet1!$A$1</c:f>
              <c:strCache>
                <c:ptCount val="1"/>
                <c:pt idx="0">
                  <c:v>Under $250</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F6-7B43-8A51-03C0792279B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0.16186565</c:v>
                </c:pt>
              </c:numCache>
            </c:numRef>
          </c:val>
          <c:extLst>
            <c:ext xmlns:c16="http://schemas.microsoft.com/office/drawing/2014/chart" uri="{C3380CC4-5D6E-409C-BE32-E72D297353CC}">
              <c16:uniqueId val="{00000001-3AF6-7B43-8A51-03C0792279B7}"/>
            </c:ext>
          </c:extLst>
        </c:ser>
        <c:ser>
          <c:idx val="1"/>
          <c:order val="1"/>
          <c:tx>
            <c:strRef>
              <c:f>Sheet1!$B$1</c:f>
              <c:strCache>
                <c:ptCount val="1"/>
                <c:pt idx="0">
                  <c:v>$250 - $500</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0.26676895</c:v>
                </c:pt>
              </c:numCache>
            </c:numRef>
          </c:val>
          <c:extLst>
            <c:ext xmlns:c16="http://schemas.microsoft.com/office/drawing/2014/chart" uri="{C3380CC4-5D6E-409C-BE32-E72D297353CC}">
              <c16:uniqueId val="{00000002-3AF6-7B43-8A51-03C0792279B7}"/>
            </c:ext>
          </c:extLst>
        </c:ser>
        <c:ser>
          <c:idx val="2"/>
          <c:order val="2"/>
          <c:tx>
            <c:strRef>
              <c:f>Sheet1!$C$1</c:f>
              <c:strCache>
                <c:ptCount val="1"/>
                <c:pt idx="0">
                  <c:v>$501 - $750</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0.17797486000000001</c:v>
                </c:pt>
              </c:numCache>
            </c:numRef>
          </c:val>
          <c:extLst>
            <c:ext xmlns:c16="http://schemas.microsoft.com/office/drawing/2014/chart" uri="{C3380CC4-5D6E-409C-BE32-E72D297353CC}">
              <c16:uniqueId val="{00000003-3AF6-7B43-8A51-03C0792279B7}"/>
            </c:ext>
          </c:extLst>
        </c:ser>
        <c:ser>
          <c:idx val="3"/>
          <c:order val="3"/>
          <c:tx>
            <c:strRef>
              <c:f>Sheet1!$D$1</c:f>
              <c:strCache>
                <c:ptCount val="1"/>
                <c:pt idx="0">
                  <c:v>$751 - $1,000</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0.18969891999999999</c:v>
                </c:pt>
              </c:numCache>
            </c:numRef>
          </c:val>
          <c:extLst>
            <c:ext xmlns:c16="http://schemas.microsoft.com/office/drawing/2014/chart" uri="{C3380CC4-5D6E-409C-BE32-E72D297353CC}">
              <c16:uniqueId val="{00000004-3AF6-7B43-8A51-03C0792279B7}"/>
            </c:ext>
          </c:extLst>
        </c:ser>
        <c:ser>
          <c:idx val="4"/>
          <c:order val="4"/>
          <c:tx>
            <c:strRef>
              <c:f>Sheet1!$E$1</c:f>
              <c:strCache>
                <c:ptCount val="1"/>
                <c:pt idx="0">
                  <c:v>$1,000 - $2,500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0.14721898</c:v>
                </c:pt>
              </c:numCache>
            </c:numRef>
          </c:val>
          <c:extLst>
            <c:ext xmlns:c16="http://schemas.microsoft.com/office/drawing/2014/chart" uri="{C3380CC4-5D6E-409C-BE32-E72D297353CC}">
              <c16:uniqueId val="{00000005-3AF6-7B43-8A51-03C0792279B7}"/>
            </c:ext>
          </c:extLst>
        </c:ser>
        <c:ser>
          <c:idx val="5"/>
          <c:order val="5"/>
          <c:tx>
            <c:strRef>
              <c:f>Sheet1!$F$1</c:f>
              <c:strCache>
                <c:ptCount val="1"/>
                <c:pt idx="0">
                  <c:v>Over $2,500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c:formatCode>
                <c:ptCount val="1"/>
                <c:pt idx="0">
                  <c:v>5.6472630000000003E-2</c:v>
                </c:pt>
              </c:numCache>
            </c:numRef>
          </c:val>
          <c:extLst>
            <c:ext xmlns:c16="http://schemas.microsoft.com/office/drawing/2014/chart" uri="{C3380CC4-5D6E-409C-BE32-E72D297353CC}">
              <c16:uniqueId val="{00000006-3AF6-7B43-8A51-03C0792279B7}"/>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1"/>
        <c:axPos val="l"/>
        <c:numFmt formatCode="0%" sourceLinked="1"/>
        <c:majorTickMark val="none"/>
        <c:minorTickMark val="none"/>
        <c:tickLblPos val="nextTo"/>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44517057451789"/>
          <c:y val="9.72064130183663E-2"/>
          <c:w val="0.490817536323368"/>
          <c:h val="0.88492093051152609"/>
        </c:manualLayout>
      </c:layout>
      <c:barChart>
        <c:barDir val="bar"/>
        <c:grouping val="stacked"/>
        <c:varyColors val="0"/>
        <c:ser>
          <c:idx val="0"/>
          <c:order val="0"/>
          <c:tx>
            <c:strRef>
              <c:f>Sheet1!$B$1</c:f>
              <c:strCache>
                <c:ptCount val="1"/>
                <c:pt idx="0">
                  <c:v>Not at all relevant</c:v>
                </c:pt>
              </c:strCache>
            </c:strRef>
          </c:tx>
          <c:spPr>
            <a:solidFill>
              <a:schemeClr val="accent1"/>
            </a:solidFill>
            <a:ln>
              <a:noFill/>
            </a:ln>
            <a:effectLst/>
          </c:spPr>
          <c:invertIfNegative val="0"/>
          <c:dLbls>
            <c:dLbl>
              <c:idx val="2"/>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EB-1544-B014-AD5241A00619}"/>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Ads oriented to value or savings</c:v>
                </c:pt>
                <c:pt idx="1">
                  <c:v>Ads oriented to convenience and/or location</c:v>
                </c:pt>
                <c:pt idx="2">
                  <c:v>Ads oriented to a business supporting the community</c:v>
                </c:pt>
              </c:strCache>
            </c:strRef>
          </c:cat>
          <c:val>
            <c:numRef>
              <c:f>Sheet1!$B$2:$B$4</c:f>
              <c:numCache>
                <c:formatCode>0%</c:formatCode>
                <c:ptCount val="3"/>
                <c:pt idx="0">
                  <c:v>0.10721480999999999</c:v>
                </c:pt>
                <c:pt idx="1">
                  <c:v>0.12198399</c:v>
                </c:pt>
                <c:pt idx="2">
                  <c:v>0.17688961</c:v>
                </c:pt>
              </c:numCache>
            </c:numRef>
          </c:val>
          <c:extLst>
            <c:ext xmlns:c16="http://schemas.microsoft.com/office/drawing/2014/chart" uri="{C3380CC4-5D6E-409C-BE32-E72D297353CC}">
              <c16:uniqueId val="{00000001-8DEB-1544-B014-AD5241A00619}"/>
            </c:ext>
          </c:extLst>
        </c:ser>
        <c:ser>
          <c:idx val="1"/>
          <c:order val="1"/>
          <c:tx>
            <c:strRef>
              <c:f>Sheet1!$C$1</c:f>
              <c:strCache>
                <c:ptCount val="1"/>
                <c:pt idx="0">
                  <c:v>Not very relevant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Ads oriented to value or savings</c:v>
                </c:pt>
                <c:pt idx="1">
                  <c:v>Ads oriented to convenience and/or location</c:v>
                </c:pt>
                <c:pt idx="2">
                  <c:v>Ads oriented to a business supporting the community</c:v>
                </c:pt>
              </c:strCache>
            </c:strRef>
          </c:cat>
          <c:val>
            <c:numRef>
              <c:f>Sheet1!$C$2:$C$4</c:f>
              <c:numCache>
                <c:formatCode>0%</c:formatCode>
                <c:ptCount val="3"/>
                <c:pt idx="0">
                  <c:v>0.14441518</c:v>
                </c:pt>
                <c:pt idx="1">
                  <c:v>0.22200634</c:v>
                </c:pt>
                <c:pt idx="2">
                  <c:v>0.26302910000000002</c:v>
                </c:pt>
              </c:numCache>
            </c:numRef>
          </c:val>
          <c:extLst>
            <c:ext xmlns:c16="http://schemas.microsoft.com/office/drawing/2014/chart" uri="{C3380CC4-5D6E-409C-BE32-E72D297353CC}">
              <c16:uniqueId val="{00000002-8DEB-1544-B014-AD5241A00619}"/>
            </c:ext>
          </c:extLst>
        </c:ser>
        <c:ser>
          <c:idx val="2"/>
          <c:order val="2"/>
          <c:tx>
            <c:strRef>
              <c:f>Sheet1!$D$1</c:f>
              <c:strCache>
                <c:ptCount val="1"/>
                <c:pt idx="0">
                  <c:v>Somewhat relevant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Ads oriented to value or savings</c:v>
                </c:pt>
                <c:pt idx="1">
                  <c:v>Ads oriented to convenience and/or location</c:v>
                </c:pt>
                <c:pt idx="2">
                  <c:v>Ads oriented to a business supporting the community</c:v>
                </c:pt>
              </c:strCache>
            </c:strRef>
          </c:cat>
          <c:val>
            <c:numRef>
              <c:f>Sheet1!$D$2:$D$4</c:f>
              <c:numCache>
                <c:formatCode>0%</c:formatCode>
                <c:ptCount val="3"/>
                <c:pt idx="0">
                  <c:v>0.35548666000000001</c:v>
                </c:pt>
                <c:pt idx="1">
                  <c:v>0.42399722000000001</c:v>
                </c:pt>
                <c:pt idx="2">
                  <c:v>0.36681283999999997</c:v>
                </c:pt>
              </c:numCache>
            </c:numRef>
          </c:val>
          <c:extLst>
            <c:ext xmlns:c16="http://schemas.microsoft.com/office/drawing/2014/chart" uri="{C3380CC4-5D6E-409C-BE32-E72D297353CC}">
              <c16:uniqueId val="{00000003-8DEB-1544-B014-AD5241A00619}"/>
            </c:ext>
          </c:extLst>
        </c:ser>
        <c:ser>
          <c:idx val="3"/>
          <c:order val="3"/>
          <c:tx>
            <c:strRef>
              <c:f>Sheet1!$E$1</c:f>
              <c:strCache>
                <c:ptCount val="1"/>
                <c:pt idx="0">
                  <c:v>Very relevant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Ads oriented to value or savings</c:v>
                </c:pt>
                <c:pt idx="1">
                  <c:v>Ads oriented to convenience and/or location</c:v>
                </c:pt>
                <c:pt idx="2">
                  <c:v>Ads oriented to a business supporting the community</c:v>
                </c:pt>
              </c:strCache>
            </c:strRef>
          </c:cat>
          <c:val>
            <c:numRef>
              <c:f>Sheet1!$E$2:$E$4</c:f>
              <c:numCache>
                <c:formatCode>0%</c:formatCode>
                <c:ptCount val="3"/>
                <c:pt idx="0">
                  <c:v>0.39288335000000002</c:v>
                </c:pt>
                <c:pt idx="1">
                  <c:v>0.23201246</c:v>
                </c:pt>
                <c:pt idx="2">
                  <c:v>0.19326845000000001</c:v>
                </c:pt>
              </c:numCache>
            </c:numRef>
          </c:val>
          <c:extLst>
            <c:ext xmlns:c16="http://schemas.microsoft.com/office/drawing/2014/chart" uri="{C3380CC4-5D6E-409C-BE32-E72D297353CC}">
              <c16:uniqueId val="{00000004-8DEB-1544-B014-AD5241A00619}"/>
            </c:ext>
          </c:extLst>
        </c:ser>
        <c:ser>
          <c:idx val="4"/>
          <c:order val="4"/>
          <c:tx>
            <c:strRef>
              <c:f>Sheet1!$F$1</c:f>
              <c:strCache>
                <c:ptCount val="1"/>
                <c:pt idx="0">
                  <c:v>Relevant (NET)</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Libre Franklin" pitchFamily="2" charset="77"/>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Ads oriented to value or savings</c:v>
                </c:pt>
                <c:pt idx="1">
                  <c:v>Ads oriented to convenience and/or location</c:v>
                </c:pt>
                <c:pt idx="2">
                  <c:v>Ads oriented to a business supporting the community</c:v>
                </c:pt>
              </c:strCache>
            </c:strRef>
          </c:cat>
          <c:val>
            <c:numRef>
              <c:f>Sheet1!$F$2:$F$4</c:f>
              <c:numCache>
                <c:formatCode>0%</c:formatCode>
                <c:ptCount val="3"/>
                <c:pt idx="0">
                  <c:v>0.74837001000000003</c:v>
                </c:pt>
                <c:pt idx="1">
                  <c:v>0.65600968000000004</c:v>
                </c:pt>
                <c:pt idx="2">
                  <c:v>0.56008128999999995</c:v>
                </c:pt>
              </c:numCache>
            </c:numRef>
          </c:val>
          <c:extLst>
            <c:ext xmlns:c16="http://schemas.microsoft.com/office/drawing/2014/chart" uri="{C3380CC4-5D6E-409C-BE32-E72D297353CC}">
              <c16:uniqueId val="{00000005-8DEB-1544-B014-AD5241A00619}"/>
            </c:ext>
          </c:extLst>
        </c:ser>
        <c:dLbls>
          <c:showLegendKey val="0"/>
          <c:showVal val="0"/>
          <c:showCatName val="0"/>
          <c:showSerName val="0"/>
          <c:showPercent val="0"/>
          <c:showBubbleSize val="0"/>
        </c:dLbls>
        <c:gapWidth val="70"/>
        <c:overlap val="100"/>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r"/>
      <c:legendEntry>
        <c:idx val="4"/>
        <c:txPr>
          <a:bodyPr rot="0" spcFirstLastPara="1" vertOverflow="ellipsis" vert="horz" wrap="square" anchor="ctr" anchorCtr="1"/>
          <a:lstStyle/>
          <a:p>
            <a:pPr>
              <a:defRPr sz="1200" b="1" i="0" u="none" strike="noStrike" kern="1200" baseline="0">
                <a:solidFill>
                  <a:schemeClr val="accent2"/>
                </a:solidFill>
                <a:latin typeface="Libre Franklin" pitchFamily="2" charset="77"/>
                <a:ea typeface="+mn-ea"/>
                <a:cs typeface="+mn-cs"/>
              </a:defRPr>
            </a:pPr>
            <a:endParaRPr lang="en-US"/>
          </a:p>
        </c:txPr>
      </c:legendEntry>
      <c:layout>
        <c:manualLayout>
          <c:xMode val="edge"/>
          <c:yMode val="edge"/>
          <c:x val="0.16455761135863323"/>
          <c:y val="2.3830102626588624E-2"/>
          <c:w val="0.83544238864136677"/>
          <c:h val="7.40858188607287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50695957525355"/>
          <c:y val="0"/>
          <c:w val="0.5087420770177038"/>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558-EA48-AD08-197CEC919A97}"/>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3-2558-EA48-AD08-197CEC919A97}"/>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5-2558-EA48-AD08-197CEC919A97}"/>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58-EA48-AD08-197CEC919A9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Setting a budget and sticking to it</c:v>
                </c:pt>
                <c:pt idx="1">
                  <c:v>Shopping at stores with major sales/discounts even if it's not where I usually shop</c:v>
                </c:pt>
                <c:pt idx="2">
                  <c:v>Spreading out my shopping over multiple trips </c:v>
                </c:pt>
                <c:pt idx="3">
                  <c:v>Buying gifts for less people than I usually do</c:v>
                </c:pt>
                <c:pt idx="4">
                  <c:v>Starting my shopping earlier than I normally would have</c:v>
                </c:pt>
                <c:pt idx="5">
                  <c:v>Buying lesser-known or generic brands instead of buying name brand</c:v>
                </c:pt>
                <c:pt idx="6">
                  <c:v>Buying things that are on sale even if it's not something I intended to buy</c:v>
                </c:pt>
                <c:pt idx="7">
                  <c:v>Some other way </c:v>
                </c:pt>
              </c:strCache>
            </c:strRef>
          </c:cat>
          <c:val>
            <c:numRef>
              <c:f>Sheet1!$B$2:$B$9</c:f>
              <c:numCache>
                <c:formatCode>0%</c:formatCode>
                <c:ptCount val="8"/>
                <c:pt idx="0">
                  <c:v>0.45867233000000002</c:v>
                </c:pt>
                <c:pt idx="1">
                  <c:v>0.43702659999999999</c:v>
                </c:pt>
                <c:pt idx="2">
                  <c:v>0.37949521000000003</c:v>
                </c:pt>
                <c:pt idx="3">
                  <c:v>0.35987686000000002</c:v>
                </c:pt>
                <c:pt idx="4">
                  <c:v>0.32066930999999999</c:v>
                </c:pt>
                <c:pt idx="5">
                  <c:v>0.28687455000000001</c:v>
                </c:pt>
                <c:pt idx="6">
                  <c:v>0.28087127000000001</c:v>
                </c:pt>
                <c:pt idx="7">
                  <c:v>8.2115299999999999E-3</c:v>
                </c:pt>
              </c:numCache>
            </c:numRef>
          </c:val>
          <c:extLst>
            <c:ext xmlns:c16="http://schemas.microsoft.com/office/drawing/2014/chart" uri="{C3380CC4-5D6E-409C-BE32-E72D297353CC}">
              <c16:uniqueId val="{00000007-2558-EA48-AD08-197CEC919A9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stacked"/>
        <c:varyColors val="0"/>
        <c:ser>
          <c:idx val="0"/>
          <c:order val="0"/>
          <c:tx>
            <c:strRef>
              <c:f>Sheet1!$B$1</c:f>
              <c:strCache>
                <c:ptCount val="1"/>
                <c:pt idx="0">
                  <c:v>Less than last year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Online retailers</c:v>
                </c:pt>
                <c:pt idx="1">
                  <c:v>Grocery stores</c:v>
                </c:pt>
                <c:pt idx="2">
                  <c:v>Big box retail</c:v>
                </c:pt>
                <c:pt idx="3">
                  <c:v>Gas stations/convenience stores</c:v>
                </c:pt>
                <c:pt idx="4">
                  <c:v>Local Mom and Pop stores</c:v>
                </c:pt>
                <c:pt idx="5">
                  <c:v>Clothing retailers</c:v>
                </c:pt>
                <c:pt idx="6">
                  <c:v>Pop-up retailers</c:v>
                </c:pt>
                <c:pt idx="7">
                  <c:v>Consumer electronics</c:v>
                </c:pt>
                <c:pt idx="8">
                  <c:v>Home improvement and hardware</c:v>
                </c:pt>
                <c:pt idx="9">
                  <c:v>Drug stores</c:v>
                </c:pt>
              </c:strCache>
            </c:strRef>
          </c:cat>
          <c:val>
            <c:numRef>
              <c:f>Sheet1!$B$2:$B$11</c:f>
              <c:numCache>
                <c:formatCode>0%</c:formatCode>
                <c:ptCount val="10"/>
                <c:pt idx="0">
                  <c:v>0.20208279000000001</c:v>
                </c:pt>
                <c:pt idx="1">
                  <c:v>0.18709106</c:v>
                </c:pt>
                <c:pt idx="2">
                  <c:v>0.21594279</c:v>
                </c:pt>
                <c:pt idx="3">
                  <c:v>0.21483909000000001</c:v>
                </c:pt>
                <c:pt idx="4">
                  <c:v>0.22744043999999999</c:v>
                </c:pt>
                <c:pt idx="5">
                  <c:v>0.27098603999999998</c:v>
                </c:pt>
                <c:pt idx="6">
                  <c:v>0.34734282999999999</c:v>
                </c:pt>
                <c:pt idx="7">
                  <c:v>0.31507706000000002</c:v>
                </c:pt>
                <c:pt idx="8">
                  <c:v>0.31092989999999998</c:v>
                </c:pt>
                <c:pt idx="9">
                  <c:v>0.27356636000000001</c:v>
                </c:pt>
              </c:numCache>
            </c:numRef>
          </c:val>
          <c:extLst>
            <c:ext xmlns:c16="http://schemas.microsoft.com/office/drawing/2014/chart" uri="{C3380CC4-5D6E-409C-BE32-E72D297353CC}">
              <c16:uniqueId val="{00000000-42AC-8F46-A7C3-FE3DF9A6F210}"/>
            </c:ext>
          </c:extLst>
        </c:ser>
        <c:ser>
          <c:idx val="1"/>
          <c:order val="1"/>
          <c:tx>
            <c:strRef>
              <c:f>Sheet1!$C$1</c:f>
              <c:strCache>
                <c:ptCount val="1"/>
                <c:pt idx="0">
                  <c:v>Same as last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Online retailers</c:v>
                </c:pt>
                <c:pt idx="1">
                  <c:v>Grocery stores</c:v>
                </c:pt>
                <c:pt idx="2">
                  <c:v>Big box retail</c:v>
                </c:pt>
                <c:pt idx="3">
                  <c:v>Gas stations/convenience stores</c:v>
                </c:pt>
                <c:pt idx="4">
                  <c:v>Local Mom and Pop stores</c:v>
                </c:pt>
                <c:pt idx="5">
                  <c:v>Clothing retailers</c:v>
                </c:pt>
                <c:pt idx="6">
                  <c:v>Pop-up retailers</c:v>
                </c:pt>
                <c:pt idx="7">
                  <c:v>Consumer electronics</c:v>
                </c:pt>
                <c:pt idx="8">
                  <c:v>Home improvement and hardware</c:v>
                </c:pt>
                <c:pt idx="9">
                  <c:v>Drug stores</c:v>
                </c:pt>
              </c:strCache>
            </c:strRef>
          </c:cat>
          <c:val>
            <c:numRef>
              <c:f>Sheet1!$C$2:$C$11</c:f>
              <c:numCache>
                <c:formatCode>0%</c:formatCode>
                <c:ptCount val="10"/>
                <c:pt idx="0">
                  <c:v>0.45332429000000002</c:v>
                </c:pt>
                <c:pt idx="1">
                  <c:v>0.48707138999999999</c:v>
                </c:pt>
                <c:pt idx="2">
                  <c:v>0.49316017000000001</c:v>
                </c:pt>
                <c:pt idx="3">
                  <c:v>0.50809843999999993</c:v>
                </c:pt>
                <c:pt idx="4">
                  <c:v>0.53122086999999996</c:v>
                </c:pt>
                <c:pt idx="5">
                  <c:v>0.48995749000000011</c:v>
                </c:pt>
                <c:pt idx="6">
                  <c:v>0.41464230000000002</c:v>
                </c:pt>
                <c:pt idx="7">
                  <c:v>0.46258016000000002</c:v>
                </c:pt>
                <c:pt idx="8">
                  <c:v>0.48269881999999997</c:v>
                </c:pt>
                <c:pt idx="9">
                  <c:v>0.56102359000000002</c:v>
                </c:pt>
              </c:numCache>
            </c:numRef>
          </c:val>
          <c:extLst>
            <c:ext xmlns:c16="http://schemas.microsoft.com/office/drawing/2014/chart" uri="{C3380CC4-5D6E-409C-BE32-E72D297353CC}">
              <c16:uniqueId val="{00000001-42AC-8F46-A7C3-FE3DF9A6F210}"/>
            </c:ext>
          </c:extLst>
        </c:ser>
        <c:ser>
          <c:idx val="2"/>
          <c:order val="2"/>
          <c:tx>
            <c:strRef>
              <c:f>Sheet1!$D$1</c:f>
              <c:strCache>
                <c:ptCount val="1"/>
                <c:pt idx="0">
                  <c:v>More than last year</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2-42AC-8F46-A7C3-FE3DF9A6F210}"/>
              </c:ext>
            </c:extLst>
          </c:dPt>
          <c:dPt>
            <c:idx val="1"/>
            <c:invertIfNegative val="0"/>
            <c:bubble3D val="0"/>
            <c:extLst>
              <c:ext xmlns:c16="http://schemas.microsoft.com/office/drawing/2014/chart" uri="{C3380CC4-5D6E-409C-BE32-E72D297353CC}">
                <c16:uniqueId val="{00000003-42AC-8F46-A7C3-FE3DF9A6F210}"/>
              </c:ext>
            </c:extLst>
          </c:dPt>
          <c:dPt>
            <c:idx val="2"/>
            <c:invertIfNegative val="0"/>
            <c:bubble3D val="0"/>
            <c:extLst>
              <c:ext xmlns:c16="http://schemas.microsoft.com/office/drawing/2014/chart" uri="{C3380CC4-5D6E-409C-BE32-E72D297353CC}">
                <c16:uniqueId val="{00000004-42AC-8F46-A7C3-FE3DF9A6F210}"/>
              </c:ext>
            </c:extLst>
          </c:dPt>
          <c:dPt>
            <c:idx val="3"/>
            <c:invertIfNegative val="0"/>
            <c:bubble3D val="0"/>
            <c:extLst>
              <c:ext xmlns:c16="http://schemas.microsoft.com/office/drawing/2014/chart" uri="{C3380CC4-5D6E-409C-BE32-E72D297353CC}">
                <c16:uniqueId val="{00000005-42AC-8F46-A7C3-FE3DF9A6F210}"/>
              </c:ext>
            </c:extLst>
          </c:dPt>
          <c:dPt>
            <c:idx val="6"/>
            <c:invertIfNegative val="0"/>
            <c:bubble3D val="0"/>
            <c:extLst>
              <c:ext xmlns:c16="http://schemas.microsoft.com/office/drawing/2014/chart" uri="{C3380CC4-5D6E-409C-BE32-E72D297353CC}">
                <c16:uniqueId val="{00000006-42AC-8F46-A7C3-FE3DF9A6F210}"/>
              </c:ext>
            </c:extLst>
          </c:dPt>
          <c:dPt>
            <c:idx val="7"/>
            <c:invertIfNegative val="0"/>
            <c:bubble3D val="0"/>
            <c:extLst>
              <c:ext xmlns:c16="http://schemas.microsoft.com/office/drawing/2014/chart" uri="{C3380CC4-5D6E-409C-BE32-E72D297353CC}">
                <c16:uniqueId val="{00000007-42AC-8F46-A7C3-FE3DF9A6F210}"/>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Online retailers</c:v>
                </c:pt>
                <c:pt idx="1">
                  <c:v>Grocery stores</c:v>
                </c:pt>
                <c:pt idx="2">
                  <c:v>Big box retail</c:v>
                </c:pt>
                <c:pt idx="3">
                  <c:v>Gas stations/convenience stores</c:v>
                </c:pt>
                <c:pt idx="4">
                  <c:v>Local Mom and Pop stores</c:v>
                </c:pt>
                <c:pt idx="5">
                  <c:v>Clothing retailers</c:v>
                </c:pt>
                <c:pt idx="6">
                  <c:v>Pop-up retailers</c:v>
                </c:pt>
                <c:pt idx="7">
                  <c:v>Consumer electronics</c:v>
                </c:pt>
                <c:pt idx="8">
                  <c:v>Home improvement and hardware</c:v>
                </c:pt>
                <c:pt idx="9">
                  <c:v>Drug stores</c:v>
                </c:pt>
              </c:strCache>
            </c:strRef>
          </c:cat>
          <c:val>
            <c:numRef>
              <c:f>Sheet1!$D$2:$D$11</c:f>
              <c:numCache>
                <c:formatCode>0%</c:formatCode>
                <c:ptCount val="10"/>
                <c:pt idx="0">
                  <c:v>0.34459290999999997</c:v>
                </c:pt>
                <c:pt idx="1">
                  <c:v>0.32583754999999998</c:v>
                </c:pt>
                <c:pt idx="2">
                  <c:v>0.29089704</c:v>
                </c:pt>
                <c:pt idx="3">
                  <c:v>0.27706248</c:v>
                </c:pt>
                <c:pt idx="4">
                  <c:v>0.24133868999999999</c:v>
                </c:pt>
                <c:pt idx="5">
                  <c:v>0.23905646999999999</c:v>
                </c:pt>
                <c:pt idx="6">
                  <c:v>0.23801486999999999</c:v>
                </c:pt>
                <c:pt idx="7">
                  <c:v>0.22234279000000001</c:v>
                </c:pt>
                <c:pt idx="8">
                  <c:v>0.20637127999999999</c:v>
                </c:pt>
                <c:pt idx="9">
                  <c:v>0.16541004000000001</c:v>
                </c:pt>
              </c:numCache>
            </c:numRef>
          </c:val>
          <c:extLst>
            <c:ext xmlns:c16="http://schemas.microsoft.com/office/drawing/2014/chart" uri="{C3380CC4-5D6E-409C-BE32-E72D297353CC}">
              <c16:uniqueId val="{00000008-42AC-8F46-A7C3-FE3DF9A6F210}"/>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22287955472663484"/>
          <c:y val="0"/>
          <c:w val="0.66321990199884273"/>
          <c:h val="5.65124490913937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ibre Franklin" pitchFamily="2" charset="77"/>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82821631634702"/>
          <c:y val="6.8193158092775916E-2"/>
          <c:w val="0.53329703845802989"/>
          <c:h val="0.90647259479912234"/>
        </c:manualLayout>
      </c:layout>
      <c:barChart>
        <c:barDir val="bar"/>
        <c:grouping val="stacked"/>
        <c:varyColors val="0"/>
        <c:ser>
          <c:idx val="0"/>
          <c:order val="0"/>
          <c:tx>
            <c:strRef>
              <c:f>Sheet1!$B$1</c:f>
              <c:strCache>
                <c:ptCount val="1"/>
                <c:pt idx="0">
                  <c:v>Disagree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choose to buy from companies who recognize the impact of inflation</c:v>
                </c:pt>
                <c:pt idx="1">
                  <c:v>I am more concerned about staying "on budget" compared to past years</c:v>
                </c:pt>
                <c:pt idx="2">
                  <c:v>I find myself stocking up on sale items as much as I can</c:v>
                </c:pt>
                <c:pt idx="3">
                  <c:v>I am trying to shop more at locally owned stores </c:v>
                </c:pt>
                <c:pt idx="4">
                  <c:v>I've stopped casually shopping in-person</c:v>
                </c:pt>
                <c:pt idx="5">
                  <c:v>I want to splurge on people who have been hit hard financially</c:v>
                </c:pt>
                <c:pt idx="6">
                  <c:v>I am using social media more for information on discounts/sales vs. last year</c:v>
                </c:pt>
                <c:pt idx="7">
                  <c:v>I am looking more to OOH ads for information on discounts/sales vs. last year</c:v>
                </c:pt>
                <c:pt idx="8">
                  <c:v>I've decided to "treat myself" and spend more on personal items</c:v>
                </c:pt>
              </c:strCache>
            </c:strRef>
          </c:cat>
          <c:val>
            <c:numRef>
              <c:f>Sheet1!$B$2:$B$10</c:f>
              <c:numCache>
                <c:formatCode>0%</c:formatCode>
                <c:ptCount val="9"/>
                <c:pt idx="0">
                  <c:v>0.23127043</c:v>
                </c:pt>
                <c:pt idx="1">
                  <c:v>0.23953315999999999</c:v>
                </c:pt>
                <c:pt idx="2">
                  <c:v>0.25744478999999998</c:v>
                </c:pt>
                <c:pt idx="3">
                  <c:v>0.34201768999999999</c:v>
                </c:pt>
                <c:pt idx="4">
                  <c:v>0.34771126000000002</c:v>
                </c:pt>
                <c:pt idx="5">
                  <c:v>0.38107168000000002</c:v>
                </c:pt>
                <c:pt idx="6">
                  <c:v>0.45381346</c:v>
                </c:pt>
                <c:pt idx="7">
                  <c:v>0.49853936999999998</c:v>
                </c:pt>
                <c:pt idx="8">
                  <c:v>0.53515502999999998</c:v>
                </c:pt>
              </c:numCache>
            </c:numRef>
          </c:val>
          <c:extLst>
            <c:ext xmlns:c16="http://schemas.microsoft.com/office/drawing/2014/chart" uri="{C3380CC4-5D6E-409C-BE32-E72D297353CC}">
              <c16:uniqueId val="{00000000-93EA-CA47-A138-90B8DC94D1FB}"/>
            </c:ext>
          </c:extLst>
        </c:ser>
        <c:ser>
          <c:idx val="1"/>
          <c:order val="1"/>
          <c:tx>
            <c:strRef>
              <c:f>Sheet1!$C$1</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choose to buy from companies who recognize the impact of inflation</c:v>
                </c:pt>
                <c:pt idx="1">
                  <c:v>I am more concerned about staying "on budget" compared to past years</c:v>
                </c:pt>
                <c:pt idx="2">
                  <c:v>I find myself stocking up on sale items as much as I can</c:v>
                </c:pt>
                <c:pt idx="3">
                  <c:v>I am trying to shop more at locally owned stores </c:v>
                </c:pt>
                <c:pt idx="4">
                  <c:v>I've stopped casually shopping in-person</c:v>
                </c:pt>
                <c:pt idx="5">
                  <c:v>I want to splurge on people who have been hit hard financially</c:v>
                </c:pt>
                <c:pt idx="6">
                  <c:v>I am using social media more for information on discounts/sales vs. last year</c:v>
                </c:pt>
                <c:pt idx="7">
                  <c:v>I am looking more to OOH ads for information on discounts/sales vs. last year</c:v>
                </c:pt>
                <c:pt idx="8">
                  <c:v>I've decided to "treat myself" and spend more on personal items</c:v>
                </c:pt>
              </c:strCache>
            </c:strRef>
          </c:cat>
          <c:val>
            <c:numRef>
              <c:f>Sheet1!$C$2:$C$10</c:f>
              <c:numCache>
                <c:formatCode>0%</c:formatCode>
                <c:ptCount val="9"/>
                <c:pt idx="0">
                  <c:v>0.76872956999999997</c:v>
                </c:pt>
                <c:pt idx="1">
                  <c:v>0.76046683999999998</c:v>
                </c:pt>
                <c:pt idx="2">
                  <c:v>0.74255521000000002</c:v>
                </c:pt>
                <c:pt idx="3">
                  <c:v>0.65798230999999996</c:v>
                </c:pt>
                <c:pt idx="4">
                  <c:v>0.65228874000000003</c:v>
                </c:pt>
                <c:pt idx="5">
                  <c:v>0.61892831999999998</c:v>
                </c:pt>
                <c:pt idx="6">
                  <c:v>0.54618654</c:v>
                </c:pt>
                <c:pt idx="7">
                  <c:v>0.50146062999999996</c:v>
                </c:pt>
                <c:pt idx="8">
                  <c:v>0.46484497000000002</c:v>
                </c:pt>
              </c:numCache>
            </c:numRef>
          </c:val>
          <c:extLst>
            <c:ext xmlns:c16="http://schemas.microsoft.com/office/drawing/2014/chart" uri="{C3380CC4-5D6E-409C-BE32-E72D297353CC}">
              <c16:uniqueId val="{00000001-93EA-CA47-A138-90B8DC94D1FB}"/>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52836743309280276"/>
          <c:y val="3.1889973064272359E-3"/>
          <c:w val="0.29430893469852226"/>
          <c:h val="8.52135234578373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ibre Franklin" pitchFamily="2" charset="77"/>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0542432006437"/>
          <c:y val="8.9649718775268353E-2"/>
          <c:w val="0.60421281496430501"/>
          <c:h val="0.82996192156578708"/>
        </c:manualLayout>
      </c:layout>
      <c:barChart>
        <c:barDir val="col"/>
        <c:grouping val="stacked"/>
        <c:varyColors val="0"/>
        <c:ser>
          <c:idx val="0"/>
          <c:order val="0"/>
          <c:tx>
            <c:strRef>
              <c:f>Sheet1!$B$1</c:f>
              <c:strCache>
                <c:ptCount val="1"/>
                <c:pt idx="0">
                  <c:v>Not sure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0.11</c:v>
                </c:pt>
              </c:numCache>
            </c:numRef>
          </c:val>
          <c:extLst>
            <c:ext xmlns:c16="http://schemas.microsoft.com/office/drawing/2014/chart" uri="{C3380CC4-5D6E-409C-BE32-E72D297353CC}">
              <c16:uniqueId val="{00000000-82AA-D64E-8D12-4B0B32C6AFCC}"/>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0.44</c:v>
                </c:pt>
              </c:numCache>
            </c:numRef>
          </c:val>
          <c:extLst>
            <c:ext xmlns:c16="http://schemas.microsoft.com/office/drawing/2014/chart" uri="{C3380CC4-5D6E-409C-BE32-E72D297353CC}">
              <c16:uniqueId val="{00000001-82AA-D64E-8D12-4B0B32C6AFCC}"/>
            </c:ext>
          </c:extLst>
        </c:ser>
        <c:ser>
          <c:idx val="2"/>
          <c:order val="2"/>
          <c:tx>
            <c:strRef>
              <c:f>Sheet1!$D$1</c:f>
              <c:strCache>
                <c:ptCount val="1"/>
                <c:pt idx="0">
                  <c:v>Yes, slightly more</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82AA-D64E-8D12-4B0B32C6AFCC}"/>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0.24</c:v>
                </c:pt>
              </c:numCache>
            </c:numRef>
          </c:val>
          <c:extLst>
            <c:ext xmlns:c16="http://schemas.microsoft.com/office/drawing/2014/chart" uri="{C3380CC4-5D6E-409C-BE32-E72D297353CC}">
              <c16:uniqueId val="{00000004-82AA-D64E-8D12-4B0B32C6AFCC}"/>
            </c:ext>
          </c:extLst>
        </c:ser>
        <c:ser>
          <c:idx val="3"/>
          <c:order val="3"/>
          <c:tx>
            <c:strRef>
              <c:f>Sheet1!$E$1</c:f>
              <c:strCache>
                <c:ptCount val="1"/>
                <c:pt idx="0">
                  <c:v>Yes, much more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0.21</c:v>
                </c:pt>
              </c:numCache>
            </c:numRef>
          </c:val>
          <c:extLst>
            <c:ext xmlns:c16="http://schemas.microsoft.com/office/drawing/2014/chart" uri="{C3380CC4-5D6E-409C-BE32-E72D297353CC}">
              <c16:uniqueId val="{00000005-82AA-D64E-8D12-4B0B32C6AFCC}"/>
            </c:ext>
          </c:extLst>
        </c:ser>
        <c:ser>
          <c:idx val="4"/>
          <c:order val="4"/>
          <c:tx>
            <c:strRef>
              <c:f>Sheet1!$F$1</c:f>
              <c:strCache>
                <c:ptCount val="1"/>
                <c:pt idx="0">
                  <c:v>Yes (NET)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c:formatCode>
                <c:ptCount val="1"/>
                <c:pt idx="0">
                  <c:v>0.44999999999999996</c:v>
                </c:pt>
              </c:numCache>
            </c:numRef>
          </c:val>
          <c:extLst>
            <c:ext xmlns:c16="http://schemas.microsoft.com/office/drawing/2014/chart" uri="{C3380CC4-5D6E-409C-BE32-E72D297353CC}">
              <c16:uniqueId val="{00000006-82AA-D64E-8D12-4B0B32C6AFCC}"/>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1"/>
        <c:axPos val="b"/>
        <c:numFmt formatCode="@" sourceLinked="1"/>
        <c:majorTickMark val="none"/>
        <c:minorTickMark val="none"/>
        <c:tickLblPos val="nextTo"/>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0542432006437"/>
          <c:y val="8.9649718775268353E-2"/>
          <c:w val="0.60421281496430501"/>
          <c:h val="0.82996192156578708"/>
        </c:manualLayout>
      </c:layout>
      <c:barChart>
        <c:barDir val="col"/>
        <c:grouping val="stacked"/>
        <c:varyColors val="0"/>
        <c:ser>
          <c:idx val="0"/>
          <c:order val="0"/>
          <c:tx>
            <c:strRef>
              <c:f>Sheet1!$B$1</c:f>
              <c:strCache>
                <c:ptCount val="1"/>
                <c:pt idx="0">
                  <c:v>Not sure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0.09</c:v>
                </c:pt>
              </c:numCache>
            </c:numRef>
          </c:val>
          <c:extLst>
            <c:ext xmlns:c16="http://schemas.microsoft.com/office/drawing/2014/chart" uri="{C3380CC4-5D6E-409C-BE32-E72D297353CC}">
              <c16:uniqueId val="{00000000-827E-1347-89BE-F8D171161328}"/>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0.43</c:v>
                </c:pt>
              </c:numCache>
            </c:numRef>
          </c:val>
          <c:extLst>
            <c:ext xmlns:c16="http://schemas.microsoft.com/office/drawing/2014/chart" uri="{C3380CC4-5D6E-409C-BE32-E72D297353CC}">
              <c16:uniqueId val="{00000001-827E-1347-89BE-F8D171161328}"/>
            </c:ext>
          </c:extLst>
        </c:ser>
        <c:ser>
          <c:idx val="2"/>
          <c:order val="2"/>
          <c:tx>
            <c:strRef>
              <c:f>Sheet1!$D$1</c:f>
              <c:strCache>
                <c:ptCount val="1"/>
                <c:pt idx="0">
                  <c:v>Yes, slightly more</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827E-1347-89BE-F8D171161328}"/>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0.28000000000000003</c:v>
                </c:pt>
              </c:numCache>
            </c:numRef>
          </c:val>
          <c:extLst>
            <c:ext xmlns:c16="http://schemas.microsoft.com/office/drawing/2014/chart" uri="{C3380CC4-5D6E-409C-BE32-E72D297353CC}">
              <c16:uniqueId val="{00000004-827E-1347-89BE-F8D171161328}"/>
            </c:ext>
          </c:extLst>
        </c:ser>
        <c:ser>
          <c:idx val="3"/>
          <c:order val="3"/>
          <c:tx>
            <c:strRef>
              <c:f>Sheet1!$E$1</c:f>
              <c:strCache>
                <c:ptCount val="1"/>
                <c:pt idx="0">
                  <c:v>Yes, much more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0.21</c:v>
                </c:pt>
              </c:numCache>
            </c:numRef>
          </c:val>
          <c:extLst>
            <c:ext xmlns:c16="http://schemas.microsoft.com/office/drawing/2014/chart" uri="{C3380CC4-5D6E-409C-BE32-E72D297353CC}">
              <c16:uniqueId val="{00000005-827E-1347-89BE-F8D171161328}"/>
            </c:ext>
          </c:extLst>
        </c:ser>
        <c:ser>
          <c:idx val="4"/>
          <c:order val="4"/>
          <c:tx>
            <c:strRef>
              <c:f>Sheet1!$F$1</c:f>
              <c:strCache>
                <c:ptCount val="1"/>
                <c:pt idx="0">
                  <c:v>Yes (NET)</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c:formatCode>
                <c:ptCount val="1"/>
                <c:pt idx="0">
                  <c:v>0.49</c:v>
                </c:pt>
              </c:numCache>
            </c:numRef>
          </c:val>
          <c:extLst>
            <c:ext xmlns:c16="http://schemas.microsoft.com/office/drawing/2014/chart" uri="{C3380CC4-5D6E-409C-BE32-E72D297353CC}">
              <c16:uniqueId val="{00000006-827E-1347-89BE-F8D171161328}"/>
            </c:ext>
          </c:extLst>
        </c:ser>
        <c:dLbls>
          <c:showLegendKey val="0"/>
          <c:showVal val="0"/>
          <c:showCatName val="0"/>
          <c:showSerName val="0"/>
          <c:showPercent val="0"/>
          <c:showBubbleSize val="0"/>
        </c:dLbls>
        <c:gapWidth val="150"/>
        <c:overlap val="100"/>
        <c:axId val="204662272"/>
        <c:axId val="197963712"/>
      </c:barChart>
      <c:catAx>
        <c:axId val="204662272"/>
        <c:scaling>
          <c:orientation val="maxMin"/>
        </c:scaling>
        <c:delete val="1"/>
        <c:axPos val="b"/>
        <c:numFmt formatCode="@" sourceLinked="1"/>
        <c:majorTickMark val="none"/>
        <c:minorTickMark val="none"/>
        <c:tickLblPos val="nextTo"/>
        <c:crossAx val="197963712"/>
        <c:crosses val="autoZero"/>
        <c:auto val="1"/>
        <c:lblAlgn val="ctr"/>
        <c:lblOffset val="100"/>
        <c:noMultiLvlLbl val="0"/>
      </c:catAx>
      <c:valAx>
        <c:axId val="197963712"/>
        <c:scaling>
          <c:orientation val="minMax"/>
          <c:max val="1.1000000000000001"/>
          <c:min val="0"/>
        </c:scaling>
        <c:delete val="1"/>
        <c:axPos val="r"/>
        <c:numFmt formatCode="0%" sourceLinked="1"/>
        <c:majorTickMark val="out"/>
        <c:minorTickMark val="none"/>
        <c:tickLblPos val="nextTo"/>
        <c:crossAx val="2046622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legendEntry>
      <c:layout>
        <c:manualLayout>
          <c:xMode val="edge"/>
          <c:yMode val="edge"/>
          <c:x val="1.6499947901739303E-3"/>
          <c:y val="0.29223648761768162"/>
          <c:w val="0.31593349408344129"/>
          <c:h val="0.2569969352323300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4741387795275592E-2"/>
          <c:y val="4.6208756871252657E-2"/>
          <c:w val="0.95971464895013125"/>
          <c:h val="0.87348001193895641"/>
        </c:manualLayout>
      </c:layout>
      <c:lineChart>
        <c:grouping val="standard"/>
        <c:varyColors val="0"/>
        <c:ser>
          <c:idx val="0"/>
          <c:order val="0"/>
          <c:tx>
            <c:strRef>
              <c:f>Sheet1!$B$1</c:f>
              <c:strCache>
                <c:ptCount val="1"/>
                <c:pt idx="0">
                  <c:v>Worst Is Behind Us</c:v>
                </c:pt>
              </c:strCache>
            </c:strRef>
          </c:tx>
          <c:spPr>
            <a:ln w="28575" cap="rnd" cmpd="sng" algn="ctr">
              <a:solidFill>
                <a:srgbClr val="0080BA"/>
              </a:solidFill>
              <a:prstDash val="solid"/>
              <a:round/>
            </a:ln>
            <a:effectLst/>
          </c:spPr>
          <c:marker>
            <c:symbol val="none"/>
          </c:marker>
          <c:dLbls>
            <c:dLbl>
              <c:idx val="15"/>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80BA"/>
                      </a:solidFill>
                      <a:latin typeface="Libre Franklin" pitchFamily="2" charset="77"/>
                      <a:ea typeface="+mn-ea"/>
                      <a:cs typeface="+mn-cs"/>
                    </a:defRPr>
                  </a:pPr>
                  <a:endParaRPr lang="en-US"/>
                </a:p>
              </c:txPr>
              <c:dLblPos val="t"/>
              <c:showLegendKey val="0"/>
              <c:showVal val="1"/>
              <c:showCatName val="0"/>
              <c:showSerName val="0"/>
              <c:showPercent val="0"/>
              <c:showBubbleSize val="0"/>
              <c:separator>, </c:separator>
              <c:extLst>
                <c:ext xmlns:c15="http://schemas.microsoft.com/office/drawing/2012/chart" uri="{CE6537A1-D6FC-4f65-9D91-7224C49458BB}">
                  <c15:layout>
                    <c:manualLayout>
                      <c:w val="2.8730395554484801E-2"/>
                      <c:h val="2.5968306636500557E-2"/>
                    </c:manualLayout>
                  </c15:layout>
                </c:ext>
                <c:ext xmlns:c16="http://schemas.microsoft.com/office/drawing/2014/chart" uri="{C3380CC4-5D6E-409C-BE32-E72D297353CC}">
                  <c16:uniqueId val="{00000000-9625-E44B-BFAA-27918DD0BA4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80BA"/>
                    </a:solidFill>
                    <a:latin typeface="Libre Franklin" pitchFamily="2" charset="77"/>
                    <a:ea typeface="+mn-ea"/>
                    <a:cs typeface="+mn-cs"/>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Sheet1!$A$2:$A$41</c:f>
              <c:strCache>
                <c:ptCount val="11"/>
                <c:pt idx="0">
                  <c:v>W102 (2/6)</c:v>
                </c:pt>
                <c:pt idx="1">
                  <c:v>W107 (3/13)</c:v>
                </c:pt>
                <c:pt idx="2">
                  <c:v>W120 (06/12)</c:v>
                </c:pt>
                <c:pt idx="3">
                  <c:v>W129 (08/14)</c:v>
                </c:pt>
                <c:pt idx="4">
                  <c:v>W130 (08/21)</c:v>
                </c:pt>
                <c:pt idx="5">
                  <c:v>W131 (08/28)</c:v>
                </c:pt>
                <c:pt idx="6">
                  <c:v>W132 (09/04)</c:v>
                </c:pt>
                <c:pt idx="7">
                  <c:v>W133 (09/11)</c:v>
                </c:pt>
                <c:pt idx="8">
                  <c:v>W134 (09/18)</c:v>
                </c:pt>
                <c:pt idx="9">
                  <c:v>W135 (9/25)</c:v>
                </c:pt>
                <c:pt idx="10">
                  <c:v>W136 (10/2)</c:v>
                </c:pt>
              </c:strCache>
            </c:strRef>
          </c:cat>
          <c:val>
            <c:numRef>
              <c:f>Sheet1!$B$2:$B$41</c:f>
              <c:numCache>
                <c:formatCode>0%</c:formatCode>
                <c:ptCount val="11"/>
                <c:pt idx="0">
                  <c:v>0.24</c:v>
                </c:pt>
                <c:pt idx="1">
                  <c:v>0.21</c:v>
                </c:pt>
                <c:pt idx="2">
                  <c:v>0.24</c:v>
                </c:pt>
                <c:pt idx="3">
                  <c:v>0.31</c:v>
                </c:pt>
                <c:pt idx="4">
                  <c:v>0.31</c:v>
                </c:pt>
                <c:pt idx="5">
                  <c:v>0.3</c:v>
                </c:pt>
                <c:pt idx="6">
                  <c:v>0.28000000000000003</c:v>
                </c:pt>
                <c:pt idx="7">
                  <c:v>0.25</c:v>
                </c:pt>
                <c:pt idx="8">
                  <c:v>0.22</c:v>
                </c:pt>
                <c:pt idx="9">
                  <c:v>0.25</c:v>
                </c:pt>
                <c:pt idx="10">
                  <c:v>0.19</c:v>
                </c:pt>
              </c:numCache>
            </c:numRef>
          </c:val>
          <c:smooth val="0"/>
          <c:extLst>
            <c:ext xmlns:c16="http://schemas.microsoft.com/office/drawing/2014/chart" uri="{C3380CC4-5D6E-409C-BE32-E72D297353CC}">
              <c16:uniqueId val="{00000001-9625-E44B-BFAA-27918DD0BA47}"/>
            </c:ext>
          </c:extLst>
        </c:ser>
        <c:ser>
          <c:idx val="1"/>
          <c:order val="1"/>
          <c:tx>
            <c:strRef>
              <c:f>Sheet1!$C$1</c:f>
              <c:strCache>
                <c:ptCount val="1"/>
                <c:pt idx="0">
                  <c:v>Worst ahead</c:v>
                </c:pt>
              </c:strCache>
            </c:strRef>
          </c:tx>
          <c:spPr>
            <a:ln w="28575" cap="rnd" cmpd="sng" algn="ctr">
              <a:solidFill>
                <a:srgbClr val="A31034"/>
              </a:solidFill>
              <a:prstDash val="solid"/>
              <a:round/>
            </a:ln>
            <a:effectLst/>
          </c:spPr>
          <c:marker>
            <c:symbol val="none"/>
          </c:marker>
          <c:dLbls>
            <c:dLbl>
              <c:idx val="0"/>
              <c:tx>
                <c:rich>
                  <a:bodyPr rot="0" spcFirstLastPara="1" vertOverflow="ellipsis" vert="horz" wrap="square" lIns="38100" tIns="19050" rIns="38100" bIns="19050" anchor="ctr" anchorCtr="1">
                    <a:noAutofit/>
                  </a:bodyPr>
                  <a:lstStyle/>
                  <a:p>
                    <a:pPr>
                      <a:defRPr sz="1000" b="1" i="0" u="none" strike="noStrike" kern="1200" baseline="0">
                        <a:solidFill>
                          <a:srgbClr val="C00000"/>
                        </a:solidFill>
                        <a:latin typeface="Libre Franklin" pitchFamily="2" charset="77"/>
                        <a:ea typeface="+mn-ea"/>
                        <a:cs typeface="+mn-cs"/>
                      </a:defRPr>
                    </a:pPr>
                    <a:fld id="{50AEB93E-4A43-AA41-A854-C2DB12C47F2A}" type="VALUE">
                      <a:rPr lang="en-US" sz="1000" b="1" i="0" dirty="0">
                        <a:solidFill>
                          <a:srgbClr val="C00000"/>
                        </a:solidFill>
                        <a:latin typeface="Libre Franklin" pitchFamily="2" charset="77"/>
                      </a:rPr>
                      <a:pPr>
                        <a:defRPr b="1">
                          <a:solidFill>
                            <a:srgbClr val="C00000"/>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C00000"/>
                      </a:solidFill>
                      <a:latin typeface="Libre Franklin" pitchFamily="2" charset="77"/>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3.2441179759094538E-2"/>
                      <c:h val="3.2805641802885761E-2"/>
                    </c:manualLayout>
                  </c15:layout>
                  <c15:dlblFieldTable/>
                  <c15:showDataLabelsRange val="0"/>
                </c:ext>
                <c:ext xmlns:c16="http://schemas.microsoft.com/office/drawing/2014/chart" uri="{C3380CC4-5D6E-409C-BE32-E72D297353CC}">
                  <c16:uniqueId val="{00000002-9625-E44B-BFAA-27918DD0BA47}"/>
                </c:ext>
              </c:extLst>
            </c:dLbl>
            <c:dLbl>
              <c:idx val="7"/>
              <c:tx>
                <c:rich>
                  <a:bodyPr rot="0" spcFirstLastPara="1" vertOverflow="ellipsis" vert="horz" wrap="square" lIns="38100" tIns="19050" rIns="38100" bIns="19050" anchor="ctr" anchorCtr="1">
                    <a:noAutofit/>
                  </a:bodyPr>
                  <a:lstStyle/>
                  <a:p>
                    <a:pPr>
                      <a:defRPr sz="1000" b="1" i="0" u="none" strike="noStrike" kern="1200" baseline="0">
                        <a:solidFill>
                          <a:srgbClr val="C00000"/>
                        </a:solidFill>
                        <a:latin typeface="Libre Franklin" pitchFamily="2" charset="77"/>
                        <a:ea typeface="+mn-ea"/>
                        <a:cs typeface="+mn-cs"/>
                      </a:defRPr>
                    </a:pPr>
                    <a:fld id="{1B0DF287-6A07-5548-9CA7-FA464FD83D86}" type="VALUE">
                      <a:rPr lang="en-US" sz="1000" b="1" i="0" dirty="0">
                        <a:solidFill>
                          <a:srgbClr val="C00000"/>
                        </a:solidFill>
                        <a:latin typeface="Libre Franklin" pitchFamily="2" charset="77"/>
                      </a:rPr>
                      <a:pPr>
                        <a:defRPr b="1">
                          <a:solidFill>
                            <a:srgbClr val="C00000"/>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C00000"/>
                      </a:solidFill>
                      <a:latin typeface="Libre Franklin" pitchFamily="2" charset="77"/>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3.027987531145333E-2"/>
                      <c:h val="3.2805641802885761E-2"/>
                    </c:manualLayout>
                  </c15:layout>
                  <c15:dlblFieldTable/>
                  <c15:showDataLabelsRange val="0"/>
                </c:ext>
                <c:ext xmlns:c16="http://schemas.microsoft.com/office/drawing/2014/chart" uri="{C3380CC4-5D6E-409C-BE32-E72D297353CC}">
                  <c16:uniqueId val="{00000003-9625-E44B-BFAA-27918DD0BA47}"/>
                </c:ext>
              </c:extLst>
            </c:dLbl>
            <c:dLbl>
              <c:idx val="40"/>
              <c:dLblPos val="t"/>
              <c:showLegendKey val="0"/>
              <c:showVal val="1"/>
              <c:showCatName val="0"/>
              <c:showSerName val="0"/>
              <c:showPercent val="0"/>
              <c:showBubbleSize val="0"/>
              <c:extLst>
                <c:ext xmlns:c15="http://schemas.microsoft.com/office/drawing/2012/chart" uri="{CE6537A1-D6FC-4f65-9D91-7224C49458BB}">
                  <c15:layout>
                    <c:manualLayout>
                      <c:w val="2.8730395554484801E-2"/>
                      <c:h val="4.122923872787234E-2"/>
                    </c:manualLayout>
                  </c15:layout>
                </c:ext>
                <c:ext xmlns:c16="http://schemas.microsoft.com/office/drawing/2014/chart" uri="{C3380CC4-5D6E-409C-BE32-E72D297353CC}">
                  <c16:uniqueId val="{00000004-9625-E44B-BFAA-27918DD0BA4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Libre Franklin"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11"/>
                <c:pt idx="0">
                  <c:v>W102 (2/6)</c:v>
                </c:pt>
                <c:pt idx="1">
                  <c:v>W107 (3/13)</c:v>
                </c:pt>
                <c:pt idx="2">
                  <c:v>W120 (06/12)</c:v>
                </c:pt>
                <c:pt idx="3">
                  <c:v>W129 (08/14)</c:v>
                </c:pt>
                <c:pt idx="4">
                  <c:v>W130 (08/21)</c:v>
                </c:pt>
                <c:pt idx="5">
                  <c:v>W131 (08/28)</c:v>
                </c:pt>
                <c:pt idx="6">
                  <c:v>W132 (09/04)</c:v>
                </c:pt>
                <c:pt idx="7">
                  <c:v>W133 (09/11)</c:v>
                </c:pt>
                <c:pt idx="8">
                  <c:v>W134 (09/18)</c:v>
                </c:pt>
                <c:pt idx="9">
                  <c:v>W135 (9/25)</c:v>
                </c:pt>
                <c:pt idx="10">
                  <c:v>W136 (10/2)</c:v>
                </c:pt>
              </c:strCache>
            </c:strRef>
          </c:cat>
          <c:val>
            <c:numRef>
              <c:f>Sheet1!$C$2:$C$41</c:f>
              <c:numCache>
                <c:formatCode>0%</c:formatCode>
                <c:ptCount val="11"/>
                <c:pt idx="0">
                  <c:v>0.74</c:v>
                </c:pt>
                <c:pt idx="1">
                  <c:v>0.79</c:v>
                </c:pt>
                <c:pt idx="2">
                  <c:v>0.76</c:v>
                </c:pt>
                <c:pt idx="3">
                  <c:v>0.69</c:v>
                </c:pt>
                <c:pt idx="4">
                  <c:v>0.69</c:v>
                </c:pt>
                <c:pt idx="5">
                  <c:v>0.7</c:v>
                </c:pt>
                <c:pt idx="6">
                  <c:v>0.72</c:v>
                </c:pt>
                <c:pt idx="7">
                  <c:v>0.75</c:v>
                </c:pt>
                <c:pt idx="8">
                  <c:v>0.78</c:v>
                </c:pt>
                <c:pt idx="9">
                  <c:v>0.75</c:v>
                </c:pt>
                <c:pt idx="10">
                  <c:v>0.81</c:v>
                </c:pt>
              </c:numCache>
            </c:numRef>
          </c:val>
          <c:smooth val="0"/>
          <c:extLst>
            <c:ext xmlns:c16="http://schemas.microsoft.com/office/drawing/2014/chart" uri="{C3380CC4-5D6E-409C-BE32-E72D297353CC}">
              <c16:uniqueId val="{00000005-9625-E44B-BFAA-27918DD0BA47}"/>
            </c:ext>
          </c:extLst>
        </c:ser>
        <c:dLbls>
          <c:showLegendKey val="0"/>
          <c:showVal val="0"/>
          <c:showCatName val="0"/>
          <c:showSerName val="0"/>
          <c:showPercent val="0"/>
          <c:showBubbleSize val="0"/>
        </c:dLbls>
        <c:smooth val="0"/>
        <c:axId val="2141371152"/>
        <c:axId val="2141374960"/>
      </c:lineChart>
      <c:catAx>
        <c:axId val="214137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Libre Franklin" pitchFamily="2" charset="77"/>
                <a:ea typeface="+mn-ea"/>
                <a:cs typeface="+mn-cs"/>
              </a:defRPr>
            </a:pPr>
            <a:endParaRPr lang="en-US"/>
          </a:p>
        </c:txPr>
        <c:crossAx val="2141374960"/>
        <c:crosses val="autoZero"/>
        <c:auto val="1"/>
        <c:lblAlgn val="ctr"/>
        <c:lblOffset val="100"/>
        <c:tickMarkSkip val="1"/>
        <c:noMultiLvlLbl val="0"/>
      </c:catAx>
      <c:valAx>
        <c:axId val="2141374960"/>
        <c:scaling>
          <c:orientation val="minMax"/>
          <c:min val="0"/>
        </c:scaling>
        <c:delete val="1"/>
        <c:axPos val="l"/>
        <c:numFmt formatCode="0%" sourceLinked="1"/>
        <c:majorTickMark val="out"/>
        <c:minorTickMark val="none"/>
        <c:tickLblPos val="nextTo"/>
        <c:crossAx val="2141371152"/>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1D-5741-8DEA-7EC863532022}"/>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B91D-5741-8DEA-7EC86353202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B91D-5741-8DEA-7EC863532022}"/>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B91D-5741-8DEA-7EC863532022}"/>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Libre Franklin" pitchFamily="2" charset="77"/>
                        <a:ea typeface="+mn-ea"/>
                        <a:cs typeface="+mn-cs"/>
                      </a:defRPr>
                    </a:pPr>
                    <a:fld id="{218B7AAE-7223-C14C-9811-886D379BB518}" type="CATEGORYNAME">
                      <a:rPr lang="en-US" sz="1000">
                        <a:solidFill>
                          <a:schemeClr val="bg1"/>
                        </a:solidFill>
                        <a:latin typeface="Libre Franklin" pitchFamily="2" charset="77"/>
                      </a:rPr>
                      <a:pPr>
                        <a:defRPr sz="1000" b="1">
                          <a:solidFill>
                            <a:schemeClr val="bg1"/>
                          </a:solidFill>
                          <a:latin typeface="Libre Franklin" pitchFamily="2" charset="77"/>
                        </a:defRPr>
                      </a:pPr>
                      <a:t>[CATEGORY NAME]</a:t>
                    </a:fld>
                    <a:r>
                      <a:rPr lang="en-US" sz="1000" baseline="0" dirty="0">
                        <a:solidFill>
                          <a:schemeClr val="bg1"/>
                        </a:solidFill>
                        <a:latin typeface="Libre Franklin" pitchFamily="2" charset="77"/>
                      </a:rPr>
                      <a:t>,</a:t>
                    </a:r>
                  </a:p>
                  <a:p>
                    <a:pPr>
                      <a:defRPr sz="1000" b="1">
                        <a:solidFill>
                          <a:schemeClr val="bg1"/>
                        </a:solidFill>
                        <a:latin typeface="Libre Franklin" pitchFamily="2" charset="77"/>
                      </a:defRPr>
                    </a:pPr>
                    <a:fld id="{A7749AB6-AAA3-B443-8D91-11A4FC328013}" type="VALUE">
                      <a:rPr lang="en-US" sz="1400" baseline="0" smtClean="0">
                        <a:solidFill>
                          <a:schemeClr val="bg1"/>
                        </a:solidFill>
                        <a:latin typeface="Libre Franklin" pitchFamily="2" charset="77"/>
                      </a:rPr>
                      <a:pPr>
                        <a:defRPr sz="1000" b="1">
                          <a:solidFill>
                            <a:schemeClr val="bg1"/>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B91D-5741-8DEA-7EC863532022}"/>
                </c:ext>
              </c:extLst>
            </c:dLbl>
            <c:dLbl>
              <c:idx val="1"/>
              <c:layout>
                <c:manualLayout>
                  <c:x val="-1.7989870852050956E-2"/>
                  <c:y val="-8.4947895684957017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Libre Franklin" pitchFamily="2" charset="77"/>
                        <a:ea typeface="+mn-ea"/>
                        <a:cs typeface="+mn-cs"/>
                      </a:defRPr>
                    </a:pPr>
                    <a:fld id="{2C6FBED5-1FBB-BB4E-BC16-0E2C094F0056}" type="CATEGORYNAME">
                      <a:rPr lang="en-US" sz="1000">
                        <a:solidFill>
                          <a:schemeClr val="tx1"/>
                        </a:solidFill>
                        <a:latin typeface="Libre Franklin" pitchFamily="2" charset="77"/>
                      </a:rPr>
                      <a:pPr>
                        <a:defRPr sz="1000" b="1">
                          <a:latin typeface="Libre Franklin" pitchFamily="2" charset="77"/>
                        </a:defRPr>
                      </a:pPr>
                      <a:t>[CATEGORY NAME]</a:t>
                    </a:fld>
                    <a:r>
                      <a:rPr lang="en-US" sz="1000" baseline="0" dirty="0">
                        <a:solidFill>
                          <a:schemeClr val="tx1"/>
                        </a:solidFill>
                        <a:latin typeface="Libre Franklin" pitchFamily="2" charset="77"/>
                      </a:rPr>
                      <a:t>,</a:t>
                    </a:r>
                  </a:p>
                  <a:p>
                    <a:pPr>
                      <a:defRPr sz="1000" b="1">
                        <a:latin typeface="Libre Franklin" pitchFamily="2" charset="77"/>
                      </a:defRPr>
                    </a:pPr>
                    <a:fld id="{ECFACAC5-9AD0-9D4F-87FE-13A4F545914D}" type="VALUE">
                      <a:rPr lang="en-US" sz="1400" baseline="0" smtClean="0">
                        <a:solidFill>
                          <a:schemeClr val="tx1"/>
                        </a:solidFill>
                        <a:latin typeface="Libre Franklin" pitchFamily="2" charset="77"/>
                      </a:rPr>
                      <a:pPr>
                        <a:defRPr sz="1000" b="1">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Libre Franklin" pitchFamily="2" charset="77"/>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B91D-5741-8DEA-7EC863532022}"/>
                </c:ext>
              </c:extLst>
            </c:dLbl>
            <c:dLbl>
              <c:idx val="2"/>
              <c:layout>
                <c:manualLayout>
                  <c:x val="0.20332181617530584"/>
                  <c:y val="-3.0227343554038819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Libre Franklin" pitchFamily="2" charset="77"/>
                        <a:ea typeface="+mn-ea"/>
                        <a:cs typeface="+mn-cs"/>
                      </a:defRPr>
                    </a:pPr>
                    <a:fld id="{48F99013-EC45-0D45-B6F6-FBDFCFEE7F16}" type="CATEGORYNAME">
                      <a:rPr lang="en-US">
                        <a:solidFill>
                          <a:schemeClr val="bg1"/>
                        </a:solidFill>
                        <a:latin typeface="Libre Franklin" pitchFamily="2" charset="77"/>
                      </a:rPr>
                      <a:pPr>
                        <a:defRPr sz="1000" b="1">
                          <a:solidFill>
                            <a:schemeClr val="bg1"/>
                          </a:solidFill>
                          <a:latin typeface="Libre Franklin" pitchFamily="2" charset="77"/>
                        </a:defRPr>
                      </a:pPr>
                      <a:t>[CATEGORY NAME]</a:t>
                    </a:fld>
                    <a:r>
                      <a:rPr lang="en-US" baseline="0" dirty="0">
                        <a:solidFill>
                          <a:schemeClr val="bg1"/>
                        </a:solidFill>
                        <a:latin typeface="Libre Franklin" pitchFamily="2" charset="77"/>
                      </a:rPr>
                      <a:t>, </a:t>
                    </a:r>
                    <a:fld id="{0479CA79-DF24-CA4F-B2CC-241FF2DE4B7C}" type="VALUE">
                      <a:rPr lang="en-US" sz="1400" baseline="0">
                        <a:solidFill>
                          <a:schemeClr val="bg1"/>
                        </a:solidFill>
                        <a:latin typeface="Libre Franklin" pitchFamily="2" charset="77"/>
                      </a:rPr>
                      <a:pPr>
                        <a:defRPr sz="1000" b="1">
                          <a:solidFill>
                            <a:schemeClr val="bg1"/>
                          </a:solidFill>
                          <a:latin typeface="Libre Franklin" pitchFamily="2" charset="77"/>
                        </a:defRPr>
                      </a:pPr>
                      <a:t>[VALUE]</a:t>
                    </a:fld>
                    <a:endParaRPr lang="en-US" baseline="0" dirty="0">
                      <a:solidFill>
                        <a:schemeClr val="bg1"/>
                      </a:solidFill>
                      <a:latin typeface="Libre Franklin" pitchFamily="2" charset="77"/>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Libre Franklin" pitchFamily="2" charset="77"/>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91D-5741-8DEA-7EC863532022}"/>
                </c:ext>
              </c:extLst>
            </c:dLbl>
            <c:dLbl>
              <c:idx val="3"/>
              <c:layout>
                <c:manualLayout>
                  <c:x val="0.11317664397366456"/>
                  <c:y val="0.16989579136991403"/>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Libre Franklin" pitchFamily="2" charset="77"/>
                        <a:ea typeface="+mn-ea"/>
                        <a:cs typeface="+mn-cs"/>
                      </a:defRPr>
                    </a:pPr>
                    <a:fld id="{F90BD06E-C85B-B447-BFC6-F2435F7E7396}" type="CATEGORYNAME">
                      <a:rPr lang="en-US">
                        <a:solidFill>
                          <a:schemeClr val="bg1"/>
                        </a:solidFill>
                        <a:latin typeface="Libre Franklin" pitchFamily="2" charset="77"/>
                      </a:rPr>
                      <a:pPr>
                        <a:defRPr sz="1000" b="1">
                          <a:solidFill>
                            <a:schemeClr val="bg1"/>
                          </a:solidFill>
                          <a:latin typeface="Libre Franklin" pitchFamily="2" charset="77"/>
                        </a:defRPr>
                      </a:pPr>
                      <a:t>[CATEGORY NAME]</a:t>
                    </a:fld>
                    <a:r>
                      <a:rPr lang="en-US" baseline="0" dirty="0">
                        <a:solidFill>
                          <a:schemeClr val="bg1"/>
                        </a:solidFill>
                        <a:latin typeface="Libre Franklin" pitchFamily="2" charset="77"/>
                      </a:rPr>
                      <a:t>, </a:t>
                    </a:r>
                    <a:fld id="{556D1ED4-C9AC-6745-964E-8139785115B5}" type="VALUE">
                      <a:rPr lang="en-US" sz="1400" baseline="0">
                        <a:solidFill>
                          <a:schemeClr val="bg1"/>
                        </a:solidFill>
                        <a:latin typeface="Libre Franklin" pitchFamily="2" charset="77"/>
                      </a:rPr>
                      <a:pPr>
                        <a:defRPr sz="1000" b="1">
                          <a:solidFill>
                            <a:schemeClr val="bg1"/>
                          </a:solidFill>
                          <a:latin typeface="Libre Franklin" pitchFamily="2" charset="77"/>
                        </a:defRPr>
                      </a:pPr>
                      <a:t>[VALUE]</a:t>
                    </a:fld>
                    <a:endParaRPr lang="en-US" baseline="0" dirty="0">
                      <a:solidFill>
                        <a:schemeClr val="bg1"/>
                      </a:solidFill>
                      <a:latin typeface="Libre Franklin" pitchFamily="2" charset="77"/>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Libre Franklin" pitchFamily="2" charset="77"/>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91D-5741-8DEA-7EC86353202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0.40573633999999997</c:v>
                </c:pt>
                <c:pt idx="1">
                  <c:v>0.18</c:v>
                </c:pt>
                <c:pt idx="2">
                  <c:v>0.30049277000000002</c:v>
                </c:pt>
                <c:pt idx="3">
                  <c:v>0.11633425</c:v>
                </c:pt>
              </c:numCache>
            </c:numRef>
          </c:val>
          <c:extLst>
            <c:ext xmlns:c16="http://schemas.microsoft.com/office/drawing/2014/chart" uri="{C3380CC4-5D6E-409C-BE32-E72D297353CC}">
              <c16:uniqueId val="{00000008-B91D-5741-8DEA-7EC863532022}"/>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894-254F-A573-2BE482C904C6}"/>
              </c:ext>
            </c:extLst>
          </c:dPt>
          <c:dPt>
            <c:idx val="1"/>
            <c:invertIfNegative val="0"/>
            <c:bubble3D val="0"/>
            <c:extLst>
              <c:ext xmlns:c16="http://schemas.microsoft.com/office/drawing/2014/chart" uri="{C3380CC4-5D6E-409C-BE32-E72D297353CC}">
                <c16:uniqueId val="{00000001-4894-254F-A573-2BE482C904C6}"/>
              </c:ext>
            </c:extLst>
          </c:dPt>
          <c:dPt>
            <c:idx val="2"/>
            <c:invertIfNegative val="0"/>
            <c:bubble3D val="0"/>
            <c:extLst>
              <c:ext xmlns:c16="http://schemas.microsoft.com/office/drawing/2014/chart" uri="{C3380CC4-5D6E-409C-BE32-E72D297353CC}">
                <c16:uniqueId val="{00000002-4894-254F-A573-2BE482C904C6}"/>
              </c:ext>
            </c:extLst>
          </c:dPt>
          <c:dPt>
            <c:idx val="3"/>
            <c:invertIfNegative val="0"/>
            <c:bubble3D val="0"/>
            <c:extLst>
              <c:ext xmlns:c16="http://schemas.microsoft.com/office/drawing/2014/chart" uri="{C3380CC4-5D6E-409C-BE32-E72D297353CC}">
                <c16:uniqueId val="{00000003-4894-254F-A573-2BE482C904C6}"/>
              </c:ext>
            </c:extLst>
          </c:dPt>
          <c:dPt>
            <c:idx val="7"/>
            <c:invertIfNegative val="0"/>
            <c:bubble3D val="0"/>
            <c:extLst>
              <c:ext xmlns:c16="http://schemas.microsoft.com/office/drawing/2014/chart" uri="{C3380CC4-5D6E-409C-BE32-E72D297353CC}">
                <c16:uniqueId val="{00000004-4894-254F-A573-2BE482C904C6}"/>
              </c:ext>
            </c:extLst>
          </c:dPt>
          <c:dPt>
            <c:idx val="11"/>
            <c:invertIfNegative val="0"/>
            <c:bubble3D val="0"/>
            <c:extLst>
              <c:ext xmlns:c16="http://schemas.microsoft.com/office/drawing/2014/chart" uri="{C3380CC4-5D6E-409C-BE32-E72D297353CC}">
                <c16:uniqueId val="{00000005-4894-254F-A573-2BE482C904C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0.59</c:v>
                </c:pt>
                <c:pt idx="1">
                  <c:v>0.56999999999999995</c:v>
                </c:pt>
                <c:pt idx="2">
                  <c:v>0.56000000000000005</c:v>
                </c:pt>
                <c:pt idx="3">
                  <c:v>0.62</c:v>
                </c:pt>
                <c:pt idx="5">
                  <c:v>0.59</c:v>
                </c:pt>
                <c:pt idx="6">
                  <c:v>0.52</c:v>
                </c:pt>
                <c:pt idx="7">
                  <c:v>0.62</c:v>
                </c:pt>
                <c:pt idx="8">
                  <c:v>0.72</c:v>
                </c:pt>
                <c:pt idx="10">
                  <c:v>0.4</c:v>
                </c:pt>
                <c:pt idx="11">
                  <c:v>0.56999999999999995</c:v>
                </c:pt>
                <c:pt idx="12">
                  <c:v>0.74</c:v>
                </c:pt>
                <c:pt idx="13">
                  <c:v>0.78</c:v>
                </c:pt>
                <c:pt idx="15">
                  <c:v>0.52</c:v>
                </c:pt>
                <c:pt idx="16">
                  <c:v>0.65</c:v>
                </c:pt>
              </c:numCache>
            </c:numRef>
          </c:val>
          <c:extLst>
            <c:ext xmlns:c16="http://schemas.microsoft.com/office/drawing/2014/chart" uri="{C3380CC4-5D6E-409C-BE32-E72D297353CC}">
              <c16:uniqueId val="{00000006-4894-254F-A573-2BE482C904C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b"/>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690893192390543"/>
          <c:y val="0"/>
          <c:w val="0.34309106807609457"/>
          <c:h val="0.99367417729438079"/>
        </c:manualLayout>
      </c:layout>
      <c:barChart>
        <c:barDir val="bar"/>
        <c:grouping val="clustered"/>
        <c:varyColors val="0"/>
        <c:ser>
          <c:idx val="0"/>
          <c:order val="0"/>
          <c:tx>
            <c:strRef>
              <c:f>Sheet1!$B$1</c:f>
              <c:strCache>
                <c:ptCount val="1"/>
                <c:pt idx="0">
                  <c:v>Summer 2022</c:v>
                </c:pt>
              </c:strCache>
            </c:strRef>
          </c:tx>
          <c:spPr>
            <a:solidFill>
              <a:schemeClr val="accent4"/>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F7-9F4F-864E-FD82A91BC4B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Searched for the product, company, or facility online</c:v>
                </c:pt>
                <c:pt idx="1">
                  <c:v>Asked friends and family if they know about the product, company, or facilities</c:v>
                </c:pt>
                <c:pt idx="2">
                  <c:v>Visited the product, company, or facility's website</c:v>
                </c:pt>
                <c:pt idx="3">
                  <c:v>Asked my doctor or other HCP about the product, company, or facilities</c:v>
                </c:pt>
                <c:pt idx="4">
                  <c:v>Shared by word-of-mouth information about the product, company, or facility</c:v>
                </c:pt>
                <c:pt idx="5">
                  <c:v>Engaged with the offering, company, or facility</c:v>
                </c:pt>
                <c:pt idx="6">
                  <c:v>Contacted the company, or facility</c:v>
                </c:pt>
                <c:pt idx="7">
                  <c:v>Followed the product, company, or facility on social media</c:v>
                </c:pt>
                <c:pt idx="8">
                  <c:v>Downloaded an app</c:v>
                </c:pt>
                <c:pt idx="9">
                  <c:v>Took a picture of the ad to share on social media</c:v>
                </c:pt>
              </c:strCache>
            </c:strRef>
          </c:cat>
          <c:val>
            <c:numRef>
              <c:f>Sheet1!$B$2:$B$11</c:f>
              <c:numCache>
                <c:formatCode>0%</c:formatCode>
                <c:ptCount val="10"/>
                <c:pt idx="0">
                  <c:v>0.36518700999999998</c:v>
                </c:pt>
                <c:pt idx="1">
                  <c:v>0.33852271</c:v>
                </c:pt>
                <c:pt idx="2">
                  <c:v>0.30010387999999999</c:v>
                </c:pt>
                <c:pt idx="3">
                  <c:v>0.28472387999999998</c:v>
                </c:pt>
                <c:pt idx="4">
                  <c:v>0.27922536999999997</c:v>
                </c:pt>
                <c:pt idx="5">
                  <c:v>0.23001951000000001</c:v>
                </c:pt>
                <c:pt idx="6">
                  <c:v>0.2228821</c:v>
                </c:pt>
                <c:pt idx="7">
                  <c:v>0.21246298</c:v>
                </c:pt>
                <c:pt idx="8">
                  <c:v>0.18746418000000001</c:v>
                </c:pt>
                <c:pt idx="9">
                  <c:v>0.18721272</c:v>
                </c:pt>
              </c:numCache>
            </c:numRef>
          </c:val>
          <c:extLst>
            <c:ext xmlns:c16="http://schemas.microsoft.com/office/drawing/2014/chart" uri="{C3380CC4-5D6E-409C-BE32-E72D297353CC}">
              <c16:uniqueId val="{00000001-21F7-9F4F-864E-FD82A91BC4B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2"/>
            </a:solidFill>
            <a:ln>
              <a:noFill/>
            </a:ln>
            <a:effectLst/>
          </c:spPr>
          <c:invertIfNegative val="0"/>
          <c:dPt>
            <c:idx val="5"/>
            <c:invertIfNegative val="0"/>
            <c:bubble3D val="0"/>
            <c:extLst>
              <c:ext xmlns:c16="http://schemas.microsoft.com/office/drawing/2014/chart" uri="{C3380CC4-5D6E-409C-BE32-E72D297353CC}">
                <c16:uniqueId val="{00000000-528F-FD46-86F9-76CF6E50B2DD}"/>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8F-FD46-86F9-76CF6E50B2D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Local care facilities</c:v>
                </c:pt>
                <c:pt idx="1">
                  <c:v>Price and/or cost-saving opportunities</c:v>
                </c:pt>
                <c:pt idx="2">
                  <c:v>Healthcare updates case count in area</c:v>
                </c:pt>
                <c:pt idx="3">
                  <c:v>Information regarding how to protect myself from illness</c:v>
                </c:pt>
                <c:pt idx="4">
                  <c:v>New items on the market </c:v>
                </c:pt>
                <c:pt idx="5">
                  <c:v>Participation in insurance programs</c:v>
                </c:pt>
                <c:pt idx="6">
                  <c:v>Virtual offerings </c:v>
                </c:pt>
                <c:pt idx="7">
                  <c:v>An app to download </c:v>
                </c:pt>
                <c:pt idx="8">
                  <c:v>New healthcare companies, groups, or programs</c:v>
                </c:pt>
                <c:pt idx="9">
                  <c:v>Business hours</c:v>
                </c:pt>
              </c:strCache>
            </c:strRef>
          </c:cat>
          <c:val>
            <c:numRef>
              <c:f>Sheet1!$B$2:$B$11</c:f>
              <c:numCache>
                <c:formatCode>0%</c:formatCode>
                <c:ptCount val="10"/>
                <c:pt idx="0">
                  <c:v>0.37341776999999998</c:v>
                </c:pt>
                <c:pt idx="1">
                  <c:v>0.35762159999999998</c:v>
                </c:pt>
                <c:pt idx="2">
                  <c:v>0.30246336000000001</c:v>
                </c:pt>
                <c:pt idx="3">
                  <c:v>0.29072919000000003</c:v>
                </c:pt>
                <c:pt idx="4">
                  <c:v>0.20436198999999999</c:v>
                </c:pt>
                <c:pt idx="5">
                  <c:v>0.17875061</c:v>
                </c:pt>
                <c:pt idx="6">
                  <c:v>0.17383112000000001</c:v>
                </c:pt>
                <c:pt idx="7">
                  <c:v>0.17175882000000001</c:v>
                </c:pt>
                <c:pt idx="8">
                  <c:v>0.16049754999999999</c:v>
                </c:pt>
                <c:pt idx="9">
                  <c:v>0.10920986000000001</c:v>
                </c:pt>
              </c:numCache>
            </c:numRef>
          </c:val>
          <c:extLst>
            <c:ext xmlns:c16="http://schemas.microsoft.com/office/drawing/2014/chart" uri="{C3380CC4-5D6E-409C-BE32-E72D297353CC}">
              <c16:uniqueId val="{00000002-528F-FD46-86F9-76CF6E50B2DD}"/>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53-7843-A8D7-E3015B28D660}"/>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ED53-7843-A8D7-E3015B28D660}"/>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D53-7843-A8D7-E3015B28D660}"/>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ED53-7843-A8D7-E3015B28D660}"/>
              </c:ext>
            </c:extLst>
          </c:dPt>
          <c:dLbls>
            <c:dLbl>
              <c:idx val="0"/>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ED53-7843-A8D7-E3015B28D660}"/>
                </c:ext>
              </c:extLst>
            </c:dLbl>
            <c:dLbl>
              <c:idx val="1"/>
              <c:layout>
                <c:manualLayout>
                  <c:x val="-0.1180211142062744"/>
                  <c:y val="-4.4404581835318591E-2"/>
                </c:manualLayout>
              </c:layout>
              <c:tx>
                <c:rich>
                  <a:bodyPr rot="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fld id="{2C6FBED5-1FBB-BB4E-BC16-0E2C094F0056}" type="CATEGORYNAME">
                      <a:rPr lang="en-US">
                        <a:solidFill>
                          <a:schemeClr val="tx1"/>
                        </a:solidFill>
                      </a:rPr>
                      <a:pPr>
                        <a:defRPr>
                          <a:solidFill>
                            <a:schemeClr val="tx1"/>
                          </a:solidFill>
                        </a:defRPr>
                      </a:pPr>
                      <a:t>[CATEGORY NAME]</a:t>
                    </a:fld>
                    <a:r>
                      <a:rPr lang="en-US">
                        <a:solidFill>
                          <a:schemeClr val="tx1"/>
                        </a:solidFill>
                      </a:rPr>
                      <a:t>,</a:t>
                    </a:r>
                  </a:p>
                  <a:p>
                    <a:pPr>
                      <a:defRPr>
                        <a:solidFill>
                          <a:schemeClr val="tx1"/>
                        </a:solidFill>
                      </a:defRPr>
                    </a:pPr>
                    <a:fld id="{ECFACAC5-9AD0-9D4F-87FE-13A4F545914D}" type="VALUE">
                      <a:rPr lang="en-US">
                        <a:solidFill>
                          <a:schemeClr val="tx1"/>
                        </a:solidFill>
                      </a:rPr>
                      <a:pPr>
                        <a:defRPr>
                          <a:solidFill>
                            <a:schemeClr val="tx1"/>
                          </a:solidFill>
                        </a:defRPr>
                      </a:pPr>
                      <a:t>[VALUE]</a:t>
                    </a:fld>
                    <a:endParaRPr lang="en-US"/>
                  </a:p>
                </c:rich>
              </c:tx>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2292671951840563"/>
                    </c:manualLayout>
                  </c15:layout>
                  <c15:dlblFieldTable/>
                  <c15:showDataLabelsRange val="0"/>
                </c:ext>
                <c:ext xmlns:c16="http://schemas.microsoft.com/office/drawing/2014/chart" uri="{C3380CC4-5D6E-409C-BE32-E72D297353CC}">
                  <c16:uniqueId val="{00000003-ED53-7843-A8D7-E3015B28D660}"/>
                </c:ext>
              </c:extLst>
            </c:dLbl>
            <c:dLbl>
              <c:idx val="2"/>
              <c:layout>
                <c:manualLayout>
                  <c:x val="0.20332181617530584"/>
                  <c:y val="-8.4285095353556855E-2"/>
                </c:manualLayout>
              </c:layout>
              <c:tx>
                <c:rich>
                  <a:bodyPr/>
                  <a:lstStyle/>
                  <a:p>
                    <a:fld id="{48F99013-EC45-0D45-B6F6-FBDFCFEE7F16}" type="CATEGORYNAME">
                      <a:rPr lang="en-US"/>
                      <a:pPr/>
                      <a:t>[CATEGORY NAME]</a:t>
                    </a:fld>
                    <a:r>
                      <a:rPr lang="en-US"/>
                      <a:t>, </a:t>
                    </a:r>
                    <a:fld id="{0479CA79-DF24-CA4F-B2CC-241FF2DE4B7C}"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D53-7843-A8D7-E3015B28D660}"/>
                </c:ext>
              </c:extLst>
            </c:dLbl>
            <c:dLbl>
              <c:idx val="3"/>
              <c:layout>
                <c:manualLayout>
                  <c:x val="0.11317664397366456"/>
                  <c:y val="0.16989579136991403"/>
                </c:manualLayout>
              </c:layout>
              <c:tx>
                <c:rich>
                  <a:bodyPr/>
                  <a:lstStyle/>
                  <a:p>
                    <a:fld id="{F90BD06E-C85B-B447-BFC6-F2435F7E7396}" type="CATEGORYNAME">
                      <a:rPr lang="en-US"/>
                      <a:pPr/>
                      <a:t>[CATEGORY NAME]</a:t>
                    </a:fld>
                    <a:r>
                      <a:rPr lang="en-US"/>
                      <a:t>, </a:t>
                    </a:r>
                    <a:fld id="{556D1ED4-C9AC-6745-964E-8139785115B5}"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D53-7843-A8D7-E3015B28D66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0.39</c:v>
                </c:pt>
                <c:pt idx="1">
                  <c:v>0.14000000000000001</c:v>
                </c:pt>
                <c:pt idx="2">
                  <c:v>0.32</c:v>
                </c:pt>
                <c:pt idx="3">
                  <c:v>0.15</c:v>
                </c:pt>
              </c:numCache>
            </c:numRef>
          </c:val>
          <c:extLst>
            <c:ext xmlns:c16="http://schemas.microsoft.com/office/drawing/2014/chart" uri="{C3380CC4-5D6E-409C-BE32-E72D297353CC}">
              <c16:uniqueId val="{00000008-ED53-7843-A8D7-E3015B28D66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Libre Franklin" pitchFamily="2" charset="77"/>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0DA4-D44C-9738-2429BE4AC744}"/>
              </c:ext>
            </c:extLst>
          </c:dPt>
          <c:dPt>
            <c:idx val="1"/>
            <c:invertIfNegative val="0"/>
            <c:bubble3D val="0"/>
            <c:extLst>
              <c:ext xmlns:c16="http://schemas.microsoft.com/office/drawing/2014/chart" uri="{C3380CC4-5D6E-409C-BE32-E72D297353CC}">
                <c16:uniqueId val="{00000001-0DA4-D44C-9738-2429BE4AC744}"/>
              </c:ext>
            </c:extLst>
          </c:dPt>
          <c:dPt>
            <c:idx val="2"/>
            <c:invertIfNegative val="0"/>
            <c:bubble3D val="0"/>
            <c:extLst>
              <c:ext xmlns:c16="http://schemas.microsoft.com/office/drawing/2014/chart" uri="{C3380CC4-5D6E-409C-BE32-E72D297353CC}">
                <c16:uniqueId val="{00000002-0DA4-D44C-9738-2429BE4AC744}"/>
              </c:ext>
            </c:extLst>
          </c:dPt>
          <c:dPt>
            <c:idx val="3"/>
            <c:invertIfNegative val="0"/>
            <c:bubble3D val="0"/>
            <c:extLst>
              <c:ext xmlns:c16="http://schemas.microsoft.com/office/drawing/2014/chart" uri="{C3380CC4-5D6E-409C-BE32-E72D297353CC}">
                <c16:uniqueId val="{00000003-0DA4-D44C-9738-2429BE4AC744}"/>
              </c:ext>
            </c:extLst>
          </c:dPt>
          <c:dPt>
            <c:idx val="7"/>
            <c:invertIfNegative val="0"/>
            <c:bubble3D val="0"/>
            <c:extLst>
              <c:ext xmlns:c16="http://schemas.microsoft.com/office/drawing/2014/chart" uri="{C3380CC4-5D6E-409C-BE32-E72D297353CC}">
                <c16:uniqueId val="{00000004-0DA4-D44C-9738-2429BE4AC744}"/>
              </c:ext>
            </c:extLst>
          </c:dPt>
          <c:dPt>
            <c:idx val="11"/>
            <c:invertIfNegative val="0"/>
            <c:bubble3D val="0"/>
            <c:extLst>
              <c:ext xmlns:c16="http://schemas.microsoft.com/office/drawing/2014/chart" uri="{C3380CC4-5D6E-409C-BE32-E72D297353CC}">
                <c16:uniqueId val="{00000005-0DA4-D44C-9738-2429BE4AC744}"/>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0.49</c:v>
                </c:pt>
                <c:pt idx="1">
                  <c:v>0.55000000000000004</c:v>
                </c:pt>
                <c:pt idx="2">
                  <c:v>0.5</c:v>
                </c:pt>
                <c:pt idx="3">
                  <c:v>0.6</c:v>
                </c:pt>
                <c:pt idx="5">
                  <c:v>0.53</c:v>
                </c:pt>
                <c:pt idx="6">
                  <c:v>0.47</c:v>
                </c:pt>
                <c:pt idx="7">
                  <c:v>0.61</c:v>
                </c:pt>
                <c:pt idx="8">
                  <c:v>0.64</c:v>
                </c:pt>
                <c:pt idx="10">
                  <c:v>0.3</c:v>
                </c:pt>
                <c:pt idx="11">
                  <c:v>0.53</c:v>
                </c:pt>
                <c:pt idx="12">
                  <c:v>0.76</c:v>
                </c:pt>
                <c:pt idx="13">
                  <c:v>0.69</c:v>
                </c:pt>
                <c:pt idx="15">
                  <c:v>0.47</c:v>
                </c:pt>
                <c:pt idx="16">
                  <c:v>0.59</c:v>
                </c:pt>
              </c:numCache>
            </c:numRef>
          </c:val>
          <c:extLst>
            <c:ext xmlns:c16="http://schemas.microsoft.com/office/drawing/2014/chart" uri="{C3380CC4-5D6E-409C-BE32-E72D297353CC}">
              <c16:uniqueId val="{00000006-0DA4-D44C-9738-2429BE4AC744}"/>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4"/>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51-1840-8810-06D2239ED20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Searched for the company or agent online</c:v>
                </c:pt>
                <c:pt idx="1">
                  <c:v>Asked friends and family if they know about the company or agent</c:v>
                </c:pt>
                <c:pt idx="2">
                  <c:v>Read reviews of the company or agent online</c:v>
                </c:pt>
                <c:pt idx="3">
                  <c:v>Visited the company or agent's website</c:v>
                </c:pt>
                <c:pt idx="4">
                  <c:v>Shared by word-of-mouth information about the company or agent</c:v>
                </c:pt>
                <c:pt idx="5">
                  <c:v>Engaged with the company or agent</c:v>
                </c:pt>
                <c:pt idx="6">
                  <c:v>Contacted the company or agent</c:v>
                </c:pt>
                <c:pt idx="7">
                  <c:v>Asked my current insurance to match the promotion/plan offerings</c:v>
                </c:pt>
                <c:pt idx="8">
                  <c:v>Followed the company or agent on social media</c:v>
                </c:pt>
                <c:pt idx="9">
                  <c:v>Took a picture of the ad to share on social media</c:v>
                </c:pt>
                <c:pt idx="10">
                  <c:v>Downloaded the insurance company or agent's app</c:v>
                </c:pt>
              </c:strCache>
            </c:strRef>
          </c:cat>
          <c:val>
            <c:numRef>
              <c:f>Sheet1!$B$2:$B$12</c:f>
              <c:numCache>
                <c:formatCode>0%</c:formatCode>
                <c:ptCount val="11"/>
                <c:pt idx="0">
                  <c:v>0.32057405000000011</c:v>
                </c:pt>
                <c:pt idx="1">
                  <c:v>0.28189271999999999</c:v>
                </c:pt>
                <c:pt idx="2">
                  <c:v>0.27461961000000001</c:v>
                </c:pt>
                <c:pt idx="3">
                  <c:v>0.26437066999999997</c:v>
                </c:pt>
                <c:pt idx="4">
                  <c:v>0.25392529000000003</c:v>
                </c:pt>
                <c:pt idx="5">
                  <c:v>0.24008594</c:v>
                </c:pt>
                <c:pt idx="6">
                  <c:v>0.22636728</c:v>
                </c:pt>
                <c:pt idx="7">
                  <c:v>0.22393990999999999</c:v>
                </c:pt>
                <c:pt idx="8">
                  <c:v>0.20632733</c:v>
                </c:pt>
                <c:pt idx="9">
                  <c:v>0.19108054999999999</c:v>
                </c:pt>
                <c:pt idx="10">
                  <c:v>0.18743644000000001</c:v>
                </c:pt>
              </c:numCache>
            </c:numRef>
          </c:val>
          <c:extLst>
            <c:ext xmlns:c16="http://schemas.microsoft.com/office/drawing/2014/chart" uri="{C3380CC4-5D6E-409C-BE32-E72D297353CC}">
              <c16:uniqueId val="{00000001-B551-1840-8810-06D2239ED20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2"/>
            </a:solidFill>
            <a:ln>
              <a:noFill/>
            </a:ln>
            <a:effectLst/>
          </c:spPr>
          <c:invertIfNegative val="0"/>
          <c:dPt>
            <c:idx val="5"/>
            <c:invertIfNegative val="0"/>
            <c:bubble3D val="0"/>
            <c:extLst>
              <c:ext xmlns:c16="http://schemas.microsoft.com/office/drawing/2014/chart" uri="{C3380CC4-5D6E-409C-BE32-E72D297353CC}">
                <c16:uniqueId val="{00000000-F942-2540-923C-E49AB69D0F9E}"/>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42-2540-923C-E49AB69D0F9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Benefits offered</c:v>
                </c:pt>
                <c:pt idx="1">
                  <c:v>Price-related information</c:v>
                </c:pt>
                <c:pt idx="2">
                  <c:v>Promotions and deals</c:v>
                </c:pt>
                <c:pt idx="3">
                  <c:v>Nearby locations</c:v>
                </c:pt>
                <c:pt idx="4">
                  <c:v>New plan offerings</c:v>
                </c:pt>
                <c:pt idx="5">
                  <c:v>Customer service</c:v>
                </c:pt>
                <c:pt idx="6">
                  <c:v>An app to download</c:v>
                </c:pt>
                <c:pt idx="7">
                  <c:v>News/updates in insurance industry</c:v>
                </c:pt>
              </c:strCache>
            </c:strRef>
          </c:cat>
          <c:val>
            <c:numRef>
              <c:f>Sheet1!$B$2:$B$9</c:f>
              <c:numCache>
                <c:formatCode>0%</c:formatCode>
                <c:ptCount val="8"/>
                <c:pt idx="0">
                  <c:v>0.44946629999999999</c:v>
                </c:pt>
                <c:pt idx="1">
                  <c:v>0.35709919999999989</c:v>
                </c:pt>
                <c:pt idx="2">
                  <c:v>0.31890322999999998</c:v>
                </c:pt>
                <c:pt idx="3">
                  <c:v>0.30971683</c:v>
                </c:pt>
                <c:pt idx="4">
                  <c:v>0.25086902999999999</c:v>
                </c:pt>
                <c:pt idx="5">
                  <c:v>0.21592016999999999</c:v>
                </c:pt>
                <c:pt idx="6">
                  <c:v>0.18766875999999999</c:v>
                </c:pt>
                <c:pt idx="7">
                  <c:v>0.15638637</c:v>
                </c:pt>
              </c:numCache>
            </c:numRef>
          </c:val>
          <c:extLst>
            <c:ext xmlns:c16="http://schemas.microsoft.com/office/drawing/2014/chart" uri="{C3380CC4-5D6E-409C-BE32-E72D297353CC}">
              <c16:uniqueId val="{00000002-F942-2540-923C-E49AB69D0F9E}"/>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FB-5A4A-B5E8-ABCA245B3E9D}"/>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45FB-5A4A-B5E8-ABCA245B3E9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45FB-5A4A-B5E8-ABCA245B3E9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45FB-5A4A-B5E8-ABCA245B3E9D}"/>
              </c:ext>
            </c:extLst>
          </c:dPt>
          <c:dLbls>
            <c:dLbl>
              <c:idx val="0"/>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45FB-5A4A-B5E8-ABCA245B3E9D}"/>
                </c:ext>
              </c:extLst>
            </c:dLbl>
            <c:dLbl>
              <c:idx val="1"/>
              <c:layout>
                <c:manualLayout>
                  <c:x val="-4.577632733933526E-2"/>
                  <c:y val="-5.2127117806678169E-2"/>
                </c:manualLayout>
              </c:layout>
              <c:tx>
                <c:rich>
                  <a:bodyPr rot="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fld id="{2C6FBED5-1FBB-BB4E-BC16-0E2C094F0056}" type="CATEGORYNAME">
                      <a:rPr lang="en-US">
                        <a:solidFill>
                          <a:schemeClr val="tx1"/>
                        </a:solidFill>
                      </a:rPr>
                      <a:pPr>
                        <a:defRPr/>
                      </a:pPr>
                      <a:t>[CATEGORY NAME]</a:t>
                    </a:fld>
                    <a:r>
                      <a:rPr lang="en-US">
                        <a:solidFill>
                          <a:schemeClr val="tx1"/>
                        </a:solidFill>
                      </a:rPr>
                      <a:t>,</a:t>
                    </a:r>
                  </a:p>
                  <a:p>
                    <a:pPr>
                      <a:defRPr/>
                    </a:pPr>
                    <a:fld id="{ECFACAC5-9AD0-9D4F-87FE-13A4F545914D}" type="VALUE">
                      <a:rPr lang="en-US">
                        <a:solidFill>
                          <a:schemeClr val="tx1"/>
                        </a:solidFill>
                      </a:rPr>
                      <a:pPr>
                        <a:defRPr/>
                      </a:pPr>
                      <a:t>[VALUE]</a:t>
                    </a:fld>
                    <a:endParaRPr lang="en-US"/>
                  </a:p>
                </c:rich>
              </c:tx>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23698973115541605"/>
                    </c:manualLayout>
                  </c15:layout>
                  <c15:dlblFieldTable/>
                  <c15:showDataLabelsRange val="0"/>
                </c:ext>
                <c:ext xmlns:c16="http://schemas.microsoft.com/office/drawing/2014/chart" uri="{C3380CC4-5D6E-409C-BE32-E72D297353CC}">
                  <c16:uniqueId val="{00000003-45FB-5A4A-B5E8-ABCA245B3E9D}"/>
                </c:ext>
              </c:extLst>
            </c:dLbl>
            <c:dLbl>
              <c:idx val="2"/>
              <c:layout>
                <c:manualLayout>
                  <c:x val="0.20332181617530584"/>
                  <c:y val="-3.0227343554038819E-2"/>
                </c:manualLayout>
              </c:layout>
              <c:tx>
                <c:rich>
                  <a:bodyPr/>
                  <a:lstStyle/>
                  <a:p>
                    <a:fld id="{48F99013-EC45-0D45-B6F6-FBDFCFEE7F16}" type="CATEGORYNAME">
                      <a:rPr lang="en-US"/>
                      <a:pPr/>
                      <a:t>[CATEGORY NAME]</a:t>
                    </a:fld>
                    <a:r>
                      <a:rPr lang="en-US"/>
                      <a:t>, </a:t>
                    </a:r>
                    <a:fld id="{0479CA79-DF24-CA4F-B2CC-241FF2DE4B7C}"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5FB-5A4A-B5E8-ABCA245B3E9D}"/>
                </c:ext>
              </c:extLst>
            </c:dLbl>
            <c:dLbl>
              <c:idx val="3"/>
              <c:layout>
                <c:manualLayout>
                  <c:x val="0.11317664397366456"/>
                  <c:y val="0.16989579136991403"/>
                </c:manualLayout>
              </c:layout>
              <c:tx>
                <c:rich>
                  <a:bodyPr/>
                  <a:lstStyle/>
                  <a:p>
                    <a:fld id="{F90BD06E-C85B-B447-BFC6-F2435F7E7396}" type="CATEGORYNAME">
                      <a:rPr lang="en-US"/>
                      <a:pPr/>
                      <a:t>[CATEGORY NAME]</a:t>
                    </a:fld>
                    <a:r>
                      <a:rPr lang="en-US"/>
                      <a:t>, </a:t>
                    </a:r>
                    <a:fld id="{556D1ED4-C9AC-6745-964E-8139785115B5}"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5FB-5A4A-B5E8-ABCA245B3E9D}"/>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0.40573633999999997</c:v>
                </c:pt>
                <c:pt idx="1">
                  <c:v>0.15</c:v>
                </c:pt>
                <c:pt idx="2">
                  <c:v>0.33</c:v>
                </c:pt>
                <c:pt idx="3">
                  <c:v>0.11633425</c:v>
                </c:pt>
              </c:numCache>
            </c:numRef>
          </c:val>
          <c:extLst>
            <c:ext xmlns:c16="http://schemas.microsoft.com/office/drawing/2014/chart" uri="{C3380CC4-5D6E-409C-BE32-E72D297353CC}">
              <c16:uniqueId val="{00000008-45FB-5A4A-B5E8-ABCA245B3E9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ibre Franklin" pitchFamily="2" charset="77"/>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A58C-9C46-B740-10E322B37C35}"/>
              </c:ext>
            </c:extLst>
          </c:dPt>
          <c:dPt>
            <c:idx val="1"/>
            <c:invertIfNegative val="0"/>
            <c:bubble3D val="0"/>
            <c:extLst>
              <c:ext xmlns:c16="http://schemas.microsoft.com/office/drawing/2014/chart" uri="{C3380CC4-5D6E-409C-BE32-E72D297353CC}">
                <c16:uniqueId val="{00000001-A58C-9C46-B740-10E322B37C35}"/>
              </c:ext>
            </c:extLst>
          </c:dPt>
          <c:dPt>
            <c:idx val="2"/>
            <c:invertIfNegative val="0"/>
            <c:bubble3D val="0"/>
            <c:extLst>
              <c:ext xmlns:c16="http://schemas.microsoft.com/office/drawing/2014/chart" uri="{C3380CC4-5D6E-409C-BE32-E72D297353CC}">
                <c16:uniqueId val="{00000002-A58C-9C46-B740-10E322B37C35}"/>
              </c:ext>
            </c:extLst>
          </c:dPt>
          <c:dPt>
            <c:idx val="3"/>
            <c:invertIfNegative val="0"/>
            <c:bubble3D val="0"/>
            <c:extLst>
              <c:ext xmlns:c16="http://schemas.microsoft.com/office/drawing/2014/chart" uri="{C3380CC4-5D6E-409C-BE32-E72D297353CC}">
                <c16:uniqueId val="{00000003-A58C-9C46-B740-10E322B37C35}"/>
              </c:ext>
            </c:extLst>
          </c:dPt>
          <c:dPt>
            <c:idx val="7"/>
            <c:invertIfNegative val="0"/>
            <c:bubble3D val="0"/>
            <c:extLst>
              <c:ext xmlns:c16="http://schemas.microsoft.com/office/drawing/2014/chart" uri="{C3380CC4-5D6E-409C-BE32-E72D297353CC}">
                <c16:uniqueId val="{00000004-A58C-9C46-B740-10E322B37C35}"/>
              </c:ext>
            </c:extLst>
          </c:dPt>
          <c:dPt>
            <c:idx val="11"/>
            <c:invertIfNegative val="0"/>
            <c:bubble3D val="0"/>
            <c:extLst>
              <c:ext xmlns:c16="http://schemas.microsoft.com/office/drawing/2014/chart" uri="{C3380CC4-5D6E-409C-BE32-E72D297353CC}">
                <c16:uniqueId val="{00000005-A58C-9C46-B740-10E322B37C35}"/>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c:v>
                </c:pt>
                <c:pt idx="1">
                  <c:v>0.51</c:v>
                </c:pt>
                <c:pt idx="2">
                  <c:v>0.53</c:v>
                </c:pt>
                <c:pt idx="3">
                  <c:v>0.64</c:v>
                </c:pt>
                <c:pt idx="5">
                  <c:v>0.5</c:v>
                </c:pt>
                <c:pt idx="6">
                  <c:v>0.52</c:v>
                </c:pt>
                <c:pt idx="7">
                  <c:v>0.56999999999999995</c:v>
                </c:pt>
                <c:pt idx="8">
                  <c:v>0.7</c:v>
                </c:pt>
                <c:pt idx="10">
                  <c:v>0.38</c:v>
                </c:pt>
                <c:pt idx="11">
                  <c:v>0.53</c:v>
                </c:pt>
                <c:pt idx="12">
                  <c:v>0.76</c:v>
                </c:pt>
                <c:pt idx="13">
                  <c:v>0.7</c:v>
                </c:pt>
                <c:pt idx="15">
                  <c:v>0.49</c:v>
                </c:pt>
                <c:pt idx="16">
                  <c:v>0.63</c:v>
                </c:pt>
              </c:numCache>
            </c:numRef>
          </c:val>
          <c:extLst>
            <c:ext xmlns:c16="http://schemas.microsoft.com/office/drawing/2014/chart" uri="{C3380CC4-5D6E-409C-BE32-E72D297353CC}">
              <c16:uniqueId val="{00000006-A58C-9C46-B740-10E322B37C35}"/>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63856574619568E-2"/>
          <c:y val="0.14634765754446669"/>
          <c:w val="0.88830026477715507"/>
          <c:h val="0.6902431989875677"/>
        </c:manualLayout>
      </c:layout>
      <c:lineChart>
        <c:grouping val="standard"/>
        <c:varyColors val="0"/>
        <c:ser>
          <c:idx val="0"/>
          <c:order val="0"/>
          <c:tx>
            <c:strRef>
              <c:f>Sheet1!$B$1</c:f>
              <c:strCache>
                <c:ptCount val="1"/>
                <c:pt idx="0">
                  <c:v>Compassionate</c:v>
                </c:pt>
              </c:strCache>
            </c:strRef>
          </c:tx>
          <c:spPr>
            <a:ln w="28575" cap="rnd" cmpd="sng" algn="ctr">
              <a:solidFill>
                <a:schemeClr val="accent2"/>
              </a:solidFill>
              <a:prstDash val="solid"/>
              <a:round/>
            </a:ln>
            <a:effectLst/>
          </c:spPr>
          <c:marker>
            <c:symbol val="none"/>
          </c:marker>
          <c:dLbls>
            <c:dLbl>
              <c:idx val="0"/>
              <c:layout>
                <c:manualLayout>
                  <c:x val="-4.2932076247455903E-2"/>
                  <c:y val="-2.574049005434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5C-BA47-AADB-3427348869F8}"/>
                </c:ext>
              </c:extLst>
            </c:dLbl>
            <c:dLbl>
              <c:idx val="1"/>
              <c:delete val="1"/>
              <c:extLst>
                <c:ext xmlns:c15="http://schemas.microsoft.com/office/drawing/2012/chart" uri="{CE6537A1-D6FC-4f65-9D91-7224C49458BB}"/>
                <c:ext xmlns:c16="http://schemas.microsoft.com/office/drawing/2014/chart" uri="{C3380CC4-5D6E-409C-BE32-E72D297353CC}">
                  <c16:uniqueId val="{00000001-685C-BA47-AADB-3427348869F8}"/>
                </c:ext>
              </c:extLst>
            </c:dLbl>
            <c:dLbl>
              <c:idx val="2"/>
              <c:delete val="1"/>
              <c:extLst>
                <c:ext xmlns:c15="http://schemas.microsoft.com/office/drawing/2012/chart" uri="{CE6537A1-D6FC-4f65-9D91-7224C49458BB}"/>
                <c:ext xmlns:c16="http://schemas.microsoft.com/office/drawing/2014/chart" uri="{C3380CC4-5D6E-409C-BE32-E72D297353CC}">
                  <c16:uniqueId val="{00000002-685C-BA47-AADB-3427348869F8}"/>
                </c:ext>
              </c:extLst>
            </c:dLbl>
            <c:dLbl>
              <c:idx val="3"/>
              <c:delete val="1"/>
              <c:extLst>
                <c:ext xmlns:c15="http://schemas.microsoft.com/office/drawing/2012/chart" uri="{CE6537A1-D6FC-4f65-9D91-7224C49458BB}"/>
                <c:ext xmlns:c16="http://schemas.microsoft.com/office/drawing/2014/chart" uri="{C3380CC4-5D6E-409C-BE32-E72D297353CC}">
                  <c16:uniqueId val="{00000003-685C-BA47-AADB-3427348869F8}"/>
                </c:ext>
              </c:extLst>
            </c:dLbl>
            <c:dLbl>
              <c:idx val="4"/>
              <c:delete val="1"/>
              <c:extLst>
                <c:ext xmlns:c15="http://schemas.microsoft.com/office/drawing/2012/chart" uri="{CE6537A1-D6FC-4f65-9D91-7224C49458BB}"/>
                <c:ext xmlns:c16="http://schemas.microsoft.com/office/drawing/2014/chart" uri="{C3380CC4-5D6E-409C-BE32-E72D297353CC}">
                  <c16:uniqueId val="{00000004-685C-BA47-AADB-3427348869F8}"/>
                </c:ext>
              </c:extLst>
            </c:dLbl>
            <c:dLbl>
              <c:idx val="5"/>
              <c:delete val="1"/>
              <c:extLst>
                <c:ext xmlns:c15="http://schemas.microsoft.com/office/drawing/2012/chart" uri="{CE6537A1-D6FC-4f65-9D91-7224C49458BB}"/>
                <c:ext xmlns:c16="http://schemas.microsoft.com/office/drawing/2014/chart" uri="{C3380CC4-5D6E-409C-BE32-E72D297353CC}">
                  <c16:uniqueId val="{00000005-685C-BA47-AADB-3427348869F8}"/>
                </c:ext>
              </c:extLst>
            </c:dLbl>
            <c:dLbl>
              <c:idx val="6"/>
              <c:delete val="1"/>
              <c:extLst>
                <c:ext xmlns:c15="http://schemas.microsoft.com/office/drawing/2012/chart" uri="{CE6537A1-D6FC-4f65-9D91-7224C49458BB}"/>
                <c:ext xmlns:c16="http://schemas.microsoft.com/office/drawing/2014/chart" uri="{C3380CC4-5D6E-409C-BE32-E72D297353CC}">
                  <c16:uniqueId val="{00000006-685C-BA47-AADB-3427348869F8}"/>
                </c:ext>
              </c:extLst>
            </c:dLbl>
            <c:dLbl>
              <c:idx val="7"/>
              <c:delete val="1"/>
              <c:extLst>
                <c:ext xmlns:c15="http://schemas.microsoft.com/office/drawing/2012/chart" uri="{CE6537A1-D6FC-4f65-9D91-7224C49458BB}"/>
                <c:ext xmlns:c16="http://schemas.microsoft.com/office/drawing/2014/chart" uri="{C3380CC4-5D6E-409C-BE32-E72D297353CC}">
                  <c16:uniqueId val="{00000007-685C-BA47-AADB-3427348869F8}"/>
                </c:ext>
              </c:extLst>
            </c:dLbl>
            <c:dLbl>
              <c:idx val="8"/>
              <c:delete val="1"/>
              <c:extLst>
                <c:ext xmlns:c15="http://schemas.microsoft.com/office/drawing/2012/chart" uri="{CE6537A1-D6FC-4f65-9D91-7224C49458BB}"/>
                <c:ext xmlns:c16="http://schemas.microsoft.com/office/drawing/2014/chart" uri="{C3380CC4-5D6E-409C-BE32-E72D297353CC}">
                  <c16:uniqueId val="{00000008-685C-BA47-AADB-3427348869F8}"/>
                </c:ext>
              </c:extLst>
            </c:dLbl>
            <c:dLbl>
              <c:idx val="9"/>
              <c:delete val="1"/>
              <c:extLst>
                <c:ext xmlns:c15="http://schemas.microsoft.com/office/drawing/2012/chart" uri="{CE6537A1-D6FC-4f65-9D91-7224C49458BB}"/>
                <c:ext xmlns:c16="http://schemas.microsoft.com/office/drawing/2014/chart" uri="{C3380CC4-5D6E-409C-BE32-E72D297353CC}">
                  <c16:uniqueId val="{00000009-685C-BA47-AADB-3427348869F8}"/>
                </c:ext>
              </c:extLst>
            </c:dLbl>
            <c:dLbl>
              <c:idx val="10"/>
              <c:delete val="1"/>
              <c:extLst>
                <c:ext xmlns:c15="http://schemas.microsoft.com/office/drawing/2012/chart" uri="{CE6537A1-D6FC-4f65-9D91-7224C49458BB}"/>
                <c:ext xmlns:c16="http://schemas.microsoft.com/office/drawing/2014/chart" uri="{C3380CC4-5D6E-409C-BE32-E72D297353CC}">
                  <c16:uniqueId val="{0000000A-685C-BA47-AADB-3427348869F8}"/>
                </c:ext>
              </c:extLst>
            </c:dLbl>
            <c:dLbl>
              <c:idx val="11"/>
              <c:delete val="1"/>
              <c:extLst>
                <c:ext xmlns:c15="http://schemas.microsoft.com/office/drawing/2012/chart" uri="{CE6537A1-D6FC-4f65-9D91-7224C49458BB}"/>
                <c:ext xmlns:c16="http://schemas.microsoft.com/office/drawing/2014/chart" uri="{C3380CC4-5D6E-409C-BE32-E72D297353CC}">
                  <c16:uniqueId val="{00000000-CFE4-D940-B398-C05D5CCC2B19}"/>
                </c:ext>
              </c:extLst>
            </c:dLbl>
            <c:spPr>
              <a:noFill/>
              <a:ln>
                <a:noFill/>
              </a:ln>
              <a:effectLst/>
            </c:spPr>
            <c:txPr>
              <a:bodyPr rot="0" spcFirstLastPara="1" vertOverflow="ellipsis" vert="horz" wrap="square" anchor="ctr" anchorCtr="1"/>
              <a:lstStyle/>
              <a:p>
                <a:pPr algn="l" rtl="0">
                  <a:defRPr sz="800" b="1" i="0" u="none" strike="noStrike" kern="1200" baseline="0">
                    <a:solidFill>
                      <a:srgbClr val="004D70"/>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Sheet1!$B$2:$B$14</c:f>
              <c:numCache>
                <c:formatCode>General</c:formatCode>
                <c:ptCount val="13"/>
                <c:pt idx="0" formatCode="0%">
                  <c:v>0.69</c:v>
                </c:pt>
                <c:pt idx="2" formatCode="0%">
                  <c:v>0.64</c:v>
                </c:pt>
                <c:pt idx="3" formatCode="0%">
                  <c:v>0.61</c:v>
                </c:pt>
                <c:pt idx="5" formatCode="0%">
                  <c:v>0.7</c:v>
                </c:pt>
                <c:pt idx="7" formatCode="0%">
                  <c:v>0.7</c:v>
                </c:pt>
                <c:pt idx="8" formatCode="0%">
                  <c:v>0.7</c:v>
                </c:pt>
                <c:pt idx="9" formatCode="0%">
                  <c:v>0.7</c:v>
                </c:pt>
                <c:pt idx="10" formatCode="0%">
                  <c:v>0.69</c:v>
                </c:pt>
                <c:pt idx="11" formatCode="0%">
                  <c:v>0.75</c:v>
                </c:pt>
                <c:pt idx="12" formatCode="0%">
                  <c:v>0.72</c:v>
                </c:pt>
              </c:numCache>
            </c:numRef>
          </c:val>
          <c:smooth val="0"/>
          <c:extLst>
            <c:ext xmlns:c16="http://schemas.microsoft.com/office/drawing/2014/chart" uri="{C3380CC4-5D6E-409C-BE32-E72D297353CC}">
              <c16:uniqueId val="{0000000B-685C-BA47-AADB-3427348869F8}"/>
            </c:ext>
          </c:extLst>
        </c:ser>
        <c:ser>
          <c:idx val="1"/>
          <c:order val="1"/>
          <c:tx>
            <c:strRef>
              <c:f>Sheet1!$C$1</c:f>
              <c:strCache>
                <c:ptCount val="1"/>
                <c:pt idx="0">
                  <c:v>Angry</c:v>
                </c:pt>
              </c:strCache>
            </c:strRef>
          </c:tx>
          <c:spPr>
            <a:ln w="28575" cap="rnd" cmpd="sng" algn="ctr">
              <a:solidFill>
                <a:srgbClr val="C00000"/>
              </a:solidFill>
              <a:prstDash val="solid"/>
              <a:round/>
            </a:ln>
            <a:effectLst/>
          </c:spPr>
          <c:marker>
            <c:symbol val="none"/>
          </c:marker>
          <c:dLbls>
            <c:dLbl>
              <c:idx val="0"/>
              <c:layout>
                <c:manualLayout>
                  <c:x val="-4.38976517607927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5C-BA47-AADB-3427348869F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E4-D940-B398-C05D5CCC2B1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C00000"/>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Sheet1!$C$2:$C$14</c:f>
              <c:numCache>
                <c:formatCode>General</c:formatCode>
                <c:ptCount val="13"/>
                <c:pt idx="0" formatCode="0%">
                  <c:v>0.4204476709013914</c:v>
                </c:pt>
                <c:pt idx="2" formatCode="0%">
                  <c:v>0.40556660039761433</c:v>
                </c:pt>
                <c:pt idx="3" formatCode="0%">
                  <c:v>0.40170511534603809</c:v>
                </c:pt>
                <c:pt idx="5" formatCode="0%">
                  <c:v>0.4214501510574018</c:v>
                </c:pt>
                <c:pt idx="7" formatCode="0%">
                  <c:v>0.46</c:v>
                </c:pt>
                <c:pt idx="8" formatCode="0%">
                  <c:v>0.45</c:v>
                </c:pt>
                <c:pt idx="9" formatCode="0%">
                  <c:v>0.42</c:v>
                </c:pt>
                <c:pt idx="10" formatCode="0%">
                  <c:v>0.45</c:v>
                </c:pt>
                <c:pt idx="11" formatCode="0%">
                  <c:v>0.44</c:v>
                </c:pt>
                <c:pt idx="12" formatCode="0%">
                  <c:v>0.5</c:v>
                </c:pt>
              </c:numCache>
            </c:numRef>
          </c:val>
          <c:smooth val="0"/>
          <c:extLst>
            <c:ext xmlns:c16="http://schemas.microsoft.com/office/drawing/2014/chart" uri="{C3380CC4-5D6E-409C-BE32-E72D297353CC}">
              <c16:uniqueId val="{0000000E-685C-BA47-AADB-3427348869F8}"/>
            </c:ext>
          </c:extLst>
        </c:ser>
        <c:ser>
          <c:idx val="2"/>
          <c:order val="2"/>
          <c:tx>
            <c:strRef>
              <c:f>Sheet1!$D$1</c:f>
              <c:strCache>
                <c:ptCount val="1"/>
                <c:pt idx="0">
                  <c:v>Lonely</c:v>
                </c:pt>
              </c:strCache>
            </c:strRef>
          </c:tx>
          <c:spPr>
            <a:ln w="28575" cap="rnd" cmpd="sng" algn="ctr">
              <a:solidFill>
                <a:schemeClr val="accent2">
                  <a:lumMod val="60000"/>
                  <a:lumOff val="40000"/>
                </a:schemeClr>
              </a:solidFill>
              <a:prstDash val="solid"/>
              <a:round/>
            </a:ln>
            <a:effectLst/>
          </c:spPr>
          <c:marker>
            <c:symbol val="none"/>
          </c:marker>
          <c:dLbls>
            <c:dLbl>
              <c:idx val="0"/>
              <c:layout>
                <c:manualLayout>
                  <c:x val="-4.3764230551504003E-2"/>
                  <c:y val="-9.43807065719401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5C-BA47-AADB-3427348869F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4-D940-B398-C05D5CCC2B19}"/>
                </c:ext>
              </c:extLst>
            </c:dLbl>
            <c:dLbl>
              <c:idx val="27"/>
              <c:layout>
                <c:manualLayout>
                  <c:x val="0"/>
                  <c:y val="3.0888588065208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5C-BA47-AADB-3427348869F8}"/>
                </c:ext>
              </c:extLst>
            </c:dLbl>
            <c:spPr>
              <a:noFill/>
              <a:ln>
                <a:noFill/>
              </a:ln>
              <a:effectLst/>
            </c:spPr>
            <c:txPr>
              <a:bodyPr rot="0" spcFirstLastPara="1" vertOverflow="ellipsis" vert="horz" wrap="square" anchor="ctr" anchorCtr="1"/>
              <a:lstStyle/>
              <a:p>
                <a:pPr>
                  <a:defRPr sz="800" b="1" i="0" u="none" strike="noStrike" kern="1200" baseline="0">
                    <a:solidFill>
                      <a:schemeClr val="accent2">
                        <a:lumMod val="60000"/>
                        <a:lumOff val="40000"/>
                      </a:schemeClr>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Sheet1!$D$2:$D$14</c:f>
              <c:numCache>
                <c:formatCode>General</c:formatCode>
                <c:ptCount val="13"/>
                <c:pt idx="0" formatCode="0%">
                  <c:v>0.38</c:v>
                </c:pt>
                <c:pt idx="2" formatCode="0%">
                  <c:v>0.36</c:v>
                </c:pt>
                <c:pt idx="3" formatCode="0%">
                  <c:v>0.35</c:v>
                </c:pt>
                <c:pt idx="5" formatCode="0%">
                  <c:v>0.36</c:v>
                </c:pt>
                <c:pt idx="7" formatCode="0%">
                  <c:v>0.3</c:v>
                </c:pt>
                <c:pt idx="8" formatCode="0%">
                  <c:v>0.31</c:v>
                </c:pt>
                <c:pt idx="9" formatCode="0%">
                  <c:v>0.28999999999999998</c:v>
                </c:pt>
                <c:pt idx="10" formatCode="0%">
                  <c:v>0.28999999999999998</c:v>
                </c:pt>
                <c:pt idx="11" formatCode="0%">
                  <c:v>0.3</c:v>
                </c:pt>
                <c:pt idx="12" formatCode="0%">
                  <c:v>0.3</c:v>
                </c:pt>
              </c:numCache>
            </c:numRef>
          </c:val>
          <c:smooth val="0"/>
          <c:extLst>
            <c:ext xmlns:c16="http://schemas.microsoft.com/office/drawing/2014/chart" uri="{C3380CC4-5D6E-409C-BE32-E72D297353CC}">
              <c16:uniqueId val="{00000012-685C-BA47-AADB-3427348869F8}"/>
            </c:ext>
          </c:extLst>
        </c:ser>
        <c:ser>
          <c:idx val="3"/>
          <c:order val="3"/>
          <c:tx>
            <c:strRef>
              <c:f>Sheet1!$E$1</c:f>
              <c:strCache>
                <c:ptCount val="1"/>
                <c:pt idx="0">
                  <c:v>Grateful</c:v>
                </c:pt>
              </c:strCache>
            </c:strRef>
          </c:tx>
          <c:spPr>
            <a:ln w="28575" cap="rnd" cmpd="sng" algn="ctr">
              <a:solidFill>
                <a:srgbClr val="B5C3BF"/>
              </a:solidFill>
              <a:prstDash val="solid"/>
              <a:round/>
            </a:ln>
            <a:effectLst/>
          </c:spPr>
          <c:marker>
            <c:symbol val="none"/>
          </c:marker>
          <c:dLbls>
            <c:dLbl>
              <c:idx val="0"/>
              <c:layout>
                <c:manualLayout>
                  <c:x val="-4.3897651760792709E-2"/>
                  <c:y val="-2.5740490054340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5C-BA47-AADB-3427348869F8}"/>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85C-BA47-AADB-3427348869F8}"/>
                </c:ext>
              </c:extLst>
            </c:dLbl>
            <c:spPr>
              <a:noFill/>
              <a:ln>
                <a:noFill/>
              </a:ln>
              <a:effectLst/>
            </c:spPr>
            <c:txPr>
              <a:bodyPr rot="0" spcFirstLastPara="1" vertOverflow="ellipsis" vert="horz" wrap="square" anchor="ctr" anchorCtr="1"/>
              <a:lstStyle/>
              <a:p>
                <a:pPr>
                  <a:defRPr sz="800" b="1" i="0" u="none" strike="noStrike" kern="1200" baseline="0">
                    <a:solidFill>
                      <a:srgbClr val="B5C3BF"/>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Sheet1!$E$2:$E$14</c:f>
              <c:numCache>
                <c:formatCode>General</c:formatCode>
                <c:ptCount val="13"/>
                <c:pt idx="0" formatCode="0%">
                  <c:v>0.47</c:v>
                </c:pt>
                <c:pt idx="2" formatCode="0%">
                  <c:v>0.43</c:v>
                </c:pt>
                <c:pt idx="3" formatCode="0%">
                  <c:v>0.41</c:v>
                </c:pt>
                <c:pt idx="5" formatCode="0%">
                  <c:v>0.47</c:v>
                </c:pt>
                <c:pt idx="7" formatCode="0%">
                  <c:v>0.44</c:v>
                </c:pt>
                <c:pt idx="8" formatCode="0%">
                  <c:v>0.44</c:v>
                </c:pt>
                <c:pt idx="9" formatCode="0%">
                  <c:v>0.46</c:v>
                </c:pt>
                <c:pt idx="10" formatCode="0%">
                  <c:v>0.43</c:v>
                </c:pt>
                <c:pt idx="11" formatCode="0%">
                  <c:v>0.49</c:v>
                </c:pt>
                <c:pt idx="12" formatCode="0%">
                  <c:v>0.45</c:v>
                </c:pt>
              </c:numCache>
            </c:numRef>
          </c:val>
          <c:smooth val="0"/>
          <c:extLst>
            <c:ext xmlns:c16="http://schemas.microsoft.com/office/drawing/2014/chart" uri="{C3380CC4-5D6E-409C-BE32-E72D297353CC}">
              <c16:uniqueId val="{00000016-685C-BA47-AADB-3427348869F8}"/>
            </c:ext>
          </c:extLst>
        </c:ser>
        <c:ser>
          <c:idx val="4"/>
          <c:order val="4"/>
          <c:tx>
            <c:strRef>
              <c:f>Sheet1!$F$1</c:f>
              <c:strCache>
                <c:ptCount val="1"/>
                <c:pt idx="0">
                  <c:v>FOMO</c:v>
                </c:pt>
              </c:strCache>
            </c:strRef>
          </c:tx>
          <c:spPr>
            <a:ln w="28575" cap="rnd" cmpd="sng" algn="ctr">
              <a:solidFill>
                <a:schemeClr val="accent5">
                  <a:lumMod val="75000"/>
                </a:schemeClr>
              </a:solidFill>
              <a:prstDash val="solid"/>
              <a:round/>
            </a:ln>
            <a:effectLst/>
          </c:spPr>
          <c:marker>
            <c:symbol val="none"/>
          </c:marker>
          <c:dLbls>
            <c:dLbl>
              <c:idx val="0"/>
              <c:layout>
                <c:manualLayout>
                  <c:x val="-4.4995093054812529E-2"/>
                  <c:y val="7.7221470163022429E-3"/>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accent5">
                            <a:lumMod val="75000"/>
                          </a:schemeClr>
                        </a:solidFill>
                        <a:latin typeface="Libre Franklin" pitchFamily="2" charset="77"/>
                        <a:ea typeface="+mn-ea"/>
                        <a:cs typeface="+mn-cs"/>
                      </a:defRPr>
                    </a:pPr>
                    <a:fld id="{3CFA90F5-A7AB-C544-97DD-7AD4E94588BC}" type="VALUE">
                      <a:rPr lang="en-US" sz="800" b="1" i="0" dirty="0">
                        <a:solidFill>
                          <a:schemeClr val="accent5">
                            <a:lumMod val="75000"/>
                          </a:schemeClr>
                        </a:solidFill>
                        <a:latin typeface="Libre Franklin" pitchFamily="2" charset="77"/>
                      </a:rPr>
                      <a:pPr>
                        <a:defRPr sz="800">
                          <a:solidFill>
                            <a:schemeClr val="accent5">
                              <a:lumMod val="75000"/>
                            </a:schemeClr>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lumMod val="75000"/>
                        </a:schemeClr>
                      </a:solidFill>
                      <a:latin typeface="Libre Franklin" pitchFamily="2" charset="77"/>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85C-BA47-AADB-3427348869F8}"/>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85C-BA47-AADB-3427348869F8}"/>
                </c:ext>
              </c:extLst>
            </c:dLbl>
            <c:spPr>
              <a:noFill/>
              <a:ln>
                <a:noFill/>
              </a:ln>
              <a:effectLst/>
            </c:spPr>
            <c:txPr>
              <a:bodyPr rot="0" spcFirstLastPara="1" vertOverflow="ellipsis" vert="horz" wrap="square" lIns="38100" tIns="19050" rIns="38100" bIns="19050" anchor="ctr" anchorCtr="1">
                <a:spAutoFit/>
              </a:bodyPr>
              <a:lstStyle/>
              <a:p>
                <a:pPr>
                  <a:defRPr sz="800" b="1" i="1" u="none" strike="noStrike" kern="1200" baseline="0">
                    <a:solidFill>
                      <a:schemeClr val="accent5">
                        <a:lumMod val="75000"/>
                      </a:schemeClr>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Sheet1!$F$2:$F$14</c:f>
              <c:numCache>
                <c:formatCode>General</c:formatCode>
                <c:ptCount val="13"/>
                <c:pt idx="0" formatCode="0%">
                  <c:v>0.35</c:v>
                </c:pt>
                <c:pt idx="2" formatCode="0%">
                  <c:v>0.36</c:v>
                </c:pt>
                <c:pt idx="3" formatCode="0%">
                  <c:v>0.33</c:v>
                </c:pt>
                <c:pt idx="5" formatCode="0%">
                  <c:v>0.41</c:v>
                </c:pt>
                <c:pt idx="7" formatCode="0%">
                  <c:v>0.38</c:v>
                </c:pt>
                <c:pt idx="8" formatCode="0%">
                  <c:v>0.37</c:v>
                </c:pt>
                <c:pt idx="9" formatCode="0%">
                  <c:v>0.34</c:v>
                </c:pt>
                <c:pt idx="10" formatCode="0%">
                  <c:v>0.34</c:v>
                </c:pt>
                <c:pt idx="11" formatCode="0%">
                  <c:v>0.4</c:v>
                </c:pt>
                <c:pt idx="12" formatCode="0%">
                  <c:v>0.4</c:v>
                </c:pt>
              </c:numCache>
            </c:numRef>
          </c:val>
          <c:smooth val="0"/>
          <c:extLst>
            <c:ext xmlns:c16="http://schemas.microsoft.com/office/drawing/2014/chart" uri="{C3380CC4-5D6E-409C-BE32-E72D297353CC}">
              <c16:uniqueId val="{0000001A-685C-BA47-AADB-3427348869F8}"/>
            </c:ext>
          </c:extLst>
        </c:ser>
        <c:ser>
          <c:idx val="5"/>
          <c:order val="5"/>
          <c:tx>
            <c:strRef>
              <c:f>Sheet1!$G$1</c:f>
              <c:strCache>
                <c:ptCount val="1"/>
                <c:pt idx="0">
                  <c:v>Overwhelmed</c:v>
                </c:pt>
              </c:strCache>
            </c:strRef>
          </c:tx>
          <c:spPr>
            <a:ln w="28575" cap="rnd" cmpd="sng" algn="ctr">
              <a:solidFill>
                <a:schemeClr val="bg1">
                  <a:lumMod val="50000"/>
                </a:schemeClr>
              </a:solidFill>
              <a:prstDash val="solid"/>
              <a:round/>
            </a:ln>
            <a:effectLst/>
          </c:spPr>
          <c:marker>
            <c:symbol val="none"/>
          </c:marker>
          <c:dLbls>
            <c:dLbl>
              <c:idx val="0"/>
              <c:layout>
                <c:manualLayout>
                  <c:x val="-4.4995093054812536E-2"/>
                  <c:y val="2.0592392043472647E-2"/>
                </c:manualLayout>
              </c:layout>
              <c:tx>
                <c:rich>
                  <a:bodyPr rot="0" spcFirstLastPara="1" vertOverflow="ellipsis" vert="horz" wrap="square" anchor="ctr" anchorCtr="1"/>
                  <a:lstStyle/>
                  <a:p>
                    <a:pPr>
                      <a:defRPr sz="900" b="1" i="0" u="none" strike="noStrike" kern="1200" baseline="0">
                        <a:solidFill>
                          <a:schemeClr val="bg1">
                            <a:lumMod val="50000"/>
                          </a:schemeClr>
                        </a:solidFill>
                        <a:latin typeface="Libre Franklin" pitchFamily="2" charset="77"/>
                        <a:ea typeface="+mn-ea"/>
                        <a:cs typeface="+mn-cs"/>
                      </a:defRPr>
                    </a:pPr>
                    <a:fld id="{8BA32628-CDD0-4D45-A61C-B1B04BFA4EB1}" type="VALUE">
                      <a:rPr lang="en-US" sz="900" b="1" i="0" dirty="0">
                        <a:solidFill>
                          <a:schemeClr val="bg1">
                            <a:lumMod val="50000"/>
                          </a:schemeClr>
                        </a:solidFill>
                        <a:latin typeface="Libre Franklin" pitchFamily="2" charset="77"/>
                      </a:rPr>
                      <a:pPr>
                        <a:defRPr sz="900">
                          <a:solidFill>
                            <a:schemeClr val="bg1">
                              <a:lumMod val="50000"/>
                            </a:schemeClr>
                          </a:solidFill>
                          <a:latin typeface="Libre Franklin" pitchFamily="2" charset="77"/>
                        </a:defRPr>
                      </a:pPr>
                      <a:t>[VALUE]</a:t>
                    </a:fld>
                    <a:endParaRPr lang="en-US"/>
                  </a:p>
                </c:rich>
              </c:tx>
              <c:spPr>
                <a:noFill/>
                <a:ln>
                  <a:noFill/>
                </a:ln>
                <a:effectLst/>
              </c:spPr>
              <c:txPr>
                <a:bodyPr rot="0" spcFirstLastPara="1" vertOverflow="ellipsis" vert="horz" wrap="square" anchor="ctr" anchorCtr="1"/>
                <a:lstStyle/>
                <a:p>
                  <a:pPr>
                    <a:defRPr sz="900" b="1" i="0" u="none" strike="noStrike" kern="1200" baseline="0">
                      <a:solidFill>
                        <a:schemeClr val="bg1">
                          <a:lumMod val="50000"/>
                        </a:schemeClr>
                      </a:solidFill>
                      <a:latin typeface="Libre Franklin" pitchFamily="2" charset="77"/>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685C-BA47-AADB-3427348869F8}"/>
                </c:ext>
              </c:extLst>
            </c:dLbl>
            <c:dLbl>
              <c:idx val="4"/>
              <c:layout>
                <c:manualLayout>
                  <c:x val="-4.7846250031316692E-2"/>
                  <c:y val="-1.2870245027170499E-2"/>
                </c:manualLayout>
              </c:layout>
              <c:tx>
                <c:rich>
                  <a:bodyPr/>
                  <a:lstStyle/>
                  <a:p>
                    <a:fld id="{9A4B0AF6-1631-4DE9-AE2F-432DF4A0E04E}" type="VALUE">
                      <a:rPr lang="en-US" sz="1200" b="1">
                        <a:solidFill>
                          <a:srgbClr val="939598"/>
                        </a:solidFill>
                        <a:latin typeface="Helvetica Light" panose="020B0403020202020204"/>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85C-BA47-AADB-3427348869F8}"/>
                </c:ext>
              </c:extLst>
            </c:dLbl>
            <c:dLbl>
              <c:idx val="11"/>
              <c:delete val="1"/>
              <c:extLst>
                <c:ext xmlns:c15="http://schemas.microsoft.com/office/drawing/2012/chart" uri="{CE6537A1-D6FC-4f65-9D91-7224C49458BB}">
                  <c15:layout>
                    <c:manualLayout>
                      <c:w val="3.294518764647493E-2"/>
                      <c:h val="4.3256994876831746E-2"/>
                    </c:manualLayout>
                  </c15:layout>
                </c:ext>
                <c:ext xmlns:c16="http://schemas.microsoft.com/office/drawing/2014/chart" uri="{C3380CC4-5D6E-409C-BE32-E72D297353CC}">
                  <c16:uniqueId val="{0000001D-685C-BA47-AADB-3427348869F8}"/>
                </c:ext>
              </c:extLst>
            </c:dLbl>
            <c:dLbl>
              <c:idx val="12"/>
              <c:layout>
                <c:manualLayout>
                  <c:x val="0"/>
                  <c:y val="2.0592392043472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E4-D940-B398-C05D5CCC2B19}"/>
                </c:ext>
              </c:extLst>
            </c:dLbl>
            <c:dLbl>
              <c:idx val="27"/>
              <c:layout>
                <c:manualLayout>
                  <c:x val="0"/>
                  <c:y val="1.8018343038038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85C-BA47-AADB-3427348869F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Sheet1!$G$2:$G$14</c:f>
              <c:numCache>
                <c:formatCode>General</c:formatCode>
                <c:ptCount val="13"/>
                <c:pt idx="0" formatCode="0%">
                  <c:v>0.33</c:v>
                </c:pt>
                <c:pt idx="2" formatCode="0%">
                  <c:v>0.31</c:v>
                </c:pt>
                <c:pt idx="3" formatCode="0%">
                  <c:v>0.27</c:v>
                </c:pt>
                <c:pt idx="5" formatCode="0%">
                  <c:v>0.33</c:v>
                </c:pt>
                <c:pt idx="7" formatCode="0%">
                  <c:v>0.34</c:v>
                </c:pt>
                <c:pt idx="8" formatCode="0%">
                  <c:v>0.35</c:v>
                </c:pt>
                <c:pt idx="9" formatCode="0%">
                  <c:v>0.32</c:v>
                </c:pt>
                <c:pt idx="10" formatCode="0%">
                  <c:v>0.31</c:v>
                </c:pt>
                <c:pt idx="11" formatCode="0%">
                  <c:v>0.35</c:v>
                </c:pt>
                <c:pt idx="12" formatCode="0%">
                  <c:v>0.39</c:v>
                </c:pt>
              </c:numCache>
            </c:numRef>
          </c:val>
          <c:smooth val="0"/>
          <c:extLst>
            <c:ext xmlns:c16="http://schemas.microsoft.com/office/drawing/2014/chart" uri="{C3380CC4-5D6E-409C-BE32-E72D297353CC}">
              <c16:uniqueId val="{0000001F-685C-BA47-AADB-3427348869F8}"/>
            </c:ext>
          </c:extLst>
        </c:ser>
        <c:ser>
          <c:idx val="6"/>
          <c:order val="6"/>
          <c:tx>
            <c:strRef>
              <c:f>Sheet1!$H$1</c:f>
              <c:strCache>
                <c:ptCount val="1"/>
                <c:pt idx="0">
                  <c:v>Upset</c:v>
                </c:pt>
              </c:strCache>
            </c:strRef>
          </c:tx>
          <c:spPr>
            <a:ln w="28575" cap="rnd" cmpd="sng" algn="ctr">
              <a:solidFill>
                <a:srgbClr val="808BC2"/>
              </a:solidFill>
              <a:prstDash val="solid"/>
              <a:round/>
            </a:ln>
            <a:effectLst/>
          </c:spPr>
          <c:marker>
            <c:symbol val="none"/>
          </c:marker>
          <c:dLbls>
            <c:dLbl>
              <c:idx val="7"/>
              <c:layout>
                <c:manualLayout>
                  <c:x val="-3.1825797526574794E-2"/>
                  <c:y val="-2.574049005434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E4-D940-B398-C05D5CCC2B1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4-D940-B398-C05D5CCC2B1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808BC2"/>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Sheet1!$H$2:$H$14</c:f>
              <c:numCache>
                <c:formatCode>General</c:formatCode>
                <c:ptCount val="13"/>
                <c:pt idx="7" formatCode="0%">
                  <c:v>0.54</c:v>
                </c:pt>
                <c:pt idx="8" formatCode="0%">
                  <c:v>0.56000000000000005</c:v>
                </c:pt>
                <c:pt idx="9" formatCode="0%">
                  <c:v>0.55000000000000004</c:v>
                </c:pt>
                <c:pt idx="10" formatCode="0%">
                  <c:v>0.55000000000000004</c:v>
                </c:pt>
                <c:pt idx="11" formatCode="0%">
                  <c:v>0.55000000000000004</c:v>
                </c:pt>
                <c:pt idx="12" formatCode="0%">
                  <c:v>0.61</c:v>
                </c:pt>
              </c:numCache>
            </c:numRef>
          </c:val>
          <c:smooth val="0"/>
          <c:extLst>
            <c:ext xmlns:c16="http://schemas.microsoft.com/office/drawing/2014/chart" uri="{C3380CC4-5D6E-409C-BE32-E72D297353CC}">
              <c16:uniqueId val="{00000021-685C-BA47-AADB-3427348869F8}"/>
            </c:ext>
          </c:extLst>
        </c:ser>
        <c:ser>
          <c:idx val="7"/>
          <c:order val="7"/>
          <c:tx>
            <c:strRef>
              <c:f>Sheet1!$I$1</c:f>
              <c:strCache>
                <c:ptCount val="1"/>
                <c:pt idx="0">
                  <c:v>Calm</c:v>
                </c:pt>
              </c:strCache>
            </c:strRef>
          </c:tx>
          <c:spPr>
            <a:ln w="28575" cap="rnd" cmpd="sng" algn="ctr">
              <a:solidFill>
                <a:srgbClr val="00CF9C"/>
              </a:solidFill>
              <a:prstDash val="solid"/>
              <a:round/>
            </a:ln>
            <a:effectLst/>
          </c:spPr>
          <c:marker>
            <c:symbol val="none"/>
          </c:marker>
          <c:dLbls>
            <c:dLbl>
              <c:idx val="7"/>
              <c:layout>
                <c:manualLayout>
                  <c:x val="-2.52411497624558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E4-D940-B398-C05D5CCC2B19}"/>
                </c:ext>
              </c:extLst>
            </c:dLbl>
            <c:dLbl>
              <c:idx val="12"/>
              <c:layout>
                <c:manualLayout>
                  <c:x val="-2.1948825880396356E-3"/>
                  <c:y val="-1.0296196021736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E4-D940-B398-C05D5CCC2B1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CF9C"/>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Sheet1!$I$2:$I$14</c:f>
              <c:numCache>
                <c:formatCode>General</c:formatCode>
                <c:ptCount val="13"/>
                <c:pt idx="7" formatCode="0%">
                  <c:v>0.51</c:v>
                </c:pt>
                <c:pt idx="8" formatCode="0%">
                  <c:v>0.48</c:v>
                </c:pt>
                <c:pt idx="9" formatCode="0%">
                  <c:v>0.47</c:v>
                </c:pt>
                <c:pt idx="10" formatCode="0%">
                  <c:v>0.46</c:v>
                </c:pt>
                <c:pt idx="11" formatCode="0%">
                  <c:v>0.53</c:v>
                </c:pt>
                <c:pt idx="12" formatCode="0%">
                  <c:v>0.45</c:v>
                </c:pt>
              </c:numCache>
            </c:numRef>
          </c:val>
          <c:smooth val="0"/>
          <c:extLst>
            <c:ext xmlns:c16="http://schemas.microsoft.com/office/drawing/2014/chart" uri="{C3380CC4-5D6E-409C-BE32-E72D297353CC}">
              <c16:uniqueId val="{00000023-685C-BA47-AADB-3427348869F8}"/>
            </c:ext>
          </c:extLst>
        </c:ser>
        <c:ser>
          <c:idx val="8"/>
          <c:order val="8"/>
          <c:tx>
            <c:strRef>
              <c:f>Sheet1!$J$1</c:f>
              <c:strCache>
                <c:ptCount val="1"/>
                <c:pt idx="0">
                  <c:v>Fearful</c:v>
                </c:pt>
              </c:strCache>
            </c:strRef>
          </c:tx>
          <c:spPr>
            <a:ln w="28575" cap="rnd" cmpd="sng" algn="ctr">
              <a:solidFill>
                <a:srgbClr val="FFC000"/>
              </a:solidFill>
              <a:prstDash val="solid"/>
              <a:round/>
            </a:ln>
            <a:effectLst/>
          </c:spPr>
          <c:marker>
            <c:symbol val="none"/>
          </c:marker>
          <c:dLbls>
            <c:dLbl>
              <c:idx val="7"/>
              <c:layout>
                <c:manualLayout>
                  <c:x val="-2.3046267174416251E-2"/>
                  <c:y val="5.1480980108680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85C-BA47-AADB-3427348869F8}"/>
                </c:ext>
              </c:extLst>
            </c:dLbl>
            <c:dLbl>
              <c:idx val="8"/>
              <c:delete val="1"/>
              <c:extLst>
                <c:ext xmlns:c15="http://schemas.microsoft.com/office/drawing/2012/chart" uri="{CE6537A1-D6FC-4f65-9D91-7224C49458BB}"/>
                <c:ext xmlns:c16="http://schemas.microsoft.com/office/drawing/2014/chart" uri="{C3380CC4-5D6E-409C-BE32-E72D297353CC}">
                  <c16:uniqueId val="{00000025-685C-BA47-AADB-3427348869F8}"/>
                </c:ext>
              </c:extLst>
            </c:dLbl>
            <c:dLbl>
              <c:idx val="9"/>
              <c:delete val="1"/>
              <c:extLst>
                <c:ext xmlns:c15="http://schemas.microsoft.com/office/drawing/2012/chart" uri="{CE6537A1-D6FC-4f65-9D91-7224C49458BB}"/>
                <c:ext xmlns:c16="http://schemas.microsoft.com/office/drawing/2014/chart" uri="{C3380CC4-5D6E-409C-BE32-E72D297353CC}">
                  <c16:uniqueId val="{00000026-685C-BA47-AADB-3427348869F8}"/>
                </c:ext>
              </c:extLst>
            </c:dLbl>
            <c:dLbl>
              <c:idx val="10"/>
              <c:delete val="1"/>
              <c:extLst>
                <c:ext xmlns:c15="http://schemas.microsoft.com/office/drawing/2012/chart" uri="{CE6537A1-D6FC-4f65-9D91-7224C49458BB}"/>
                <c:ext xmlns:c16="http://schemas.microsoft.com/office/drawing/2014/chart" uri="{C3380CC4-5D6E-409C-BE32-E72D297353CC}">
                  <c16:uniqueId val="{00000027-685C-BA47-AADB-3427348869F8}"/>
                </c:ext>
              </c:extLst>
            </c:dLbl>
            <c:dLbl>
              <c:idx val="11"/>
              <c:delete val="1"/>
              <c:extLst>
                <c:ext xmlns:c15="http://schemas.microsoft.com/office/drawing/2012/chart" uri="{CE6537A1-D6FC-4f65-9D91-7224C49458BB}"/>
                <c:ext xmlns:c16="http://schemas.microsoft.com/office/drawing/2014/chart" uri="{C3380CC4-5D6E-409C-BE32-E72D297353CC}">
                  <c16:uniqueId val="{00000028-685C-BA47-AADB-3427348869F8}"/>
                </c:ext>
              </c:extLst>
            </c:dLbl>
            <c:dLbl>
              <c:idx val="12"/>
              <c:layout>
                <c:manualLayout>
                  <c:x val="-2.1948825880396356E-3"/>
                  <c:y val="7.7221470163022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E4-D940-B398-C05D5CCC2B1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FC000"/>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Sheet1!$J$2:$J$14</c:f>
              <c:numCache>
                <c:formatCode>General</c:formatCode>
                <c:ptCount val="13"/>
                <c:pt idx="7" formatCode="0%">
                  <c:v>0.38</c:v>
                </c:pt>
                <c:pt idx="8" formatCode="0%">
                  <c:v>0.4</c:v>
                </c:pt>
                <c:pt idx="9" formatCode="0%">
                  <c:v>0.34</c:v>
                </c:pt>
                <c:pt idx="10" formatCode="0%">
                  <c:v>0.34</c:v>
                </c:pt>
                <c:pt idx="11" formatCode="0%">
                  <c:v>0.38</c:v>
                </c:pt>
                <c:pt idx="12" formatCode="0%">
                  <c:v>0.4</c:v>
                </c:pt>
              </c:numCache>
            </c:numRef>
          </c:val>
          <c:smooth val="0"/>
          <c:extLst>
            <c:ext xmlns:c16="http://schemas.microsoft.com/office/drawing/2014/chart" uri="{C3380CC4-5D6E-409C-BE32-E72D297353CC}">
              <c16:uniqueId val="{00000029-685C-BA47-AADB-3427348869F8}"/>
            </c:ext>
          </c:extLst>
        </c:ser>
        <c:ser>
          <c:idx val="9"/>
          <c:order val="9"/>
          <c:tx>
            <c:strRef>
              <c:f>Sheet1!$K$1</c:f>
              <c:strCache>
                <c:ptCount val="1"/>
                <c:pt idx="0">
                  <c:v>Confident</c:v>
                </c:pt>
              </c:strCache>
            </c:strRef>
          </c:tx>
          <c:spPr>
            <a:ln w="28575" cap="rnd" cmpd="sng" algn="ctr">
              <a:solidFill>
                <a:schemeClr val="bg2"/>
              </a:solidFill>
              <a:prstDash val="solid"/>
              <a:round/>
            </a:ln>
            <a:effectLst/>
          </c:spPr>
          <c:marker>
            <c:symbol val="none"/>
          </c:marker>
          <c:dLbls>
            <c:dLbl>
              <c:idx val="7"/>
              <c:layout>
                <c:manualLayout>
                  <c:x val="-3.1825797526574794E-2"/>
                  <c:y val="2.574049005434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85C-BA47-AADB-3427348869F8}"/>
                </c:ext>
              </c:extLst>
            </c:dLbl>
            <c:dLbl>
              <c:idx val="8"/>
              <c:delete val="1"/>
              <c:extLst>
                <c:ext xmlns:c15="http://schemas.microsoft.com/office/drawing/2012/chart" uri="{CE6537A1-D6FC-4f65-9D91-7224C49458BB}"/>
                <c:ext xmlns:c16="http://schemas.microsoft.com/office/drawing/2014/chart" uri="{C3380CC4-5D6E-409C-BE32-E72D297353CC}">
                  <c16:uniqueId val="{0000002B-685C-BA47-AADB-3427348869F8}"/>
                </c:ext>
              </c:extLst>
            </c:dLbl>
            <c:dLbl>
              <c:idx val="9"/>
              <c:delete val="1"/>
              <c:extLst>
                <c:ext xmlns:c15="http://schemas.microsoft.com/office/drawing/2012/chart" uri="{CE6537A1-D6FC-4f65-9D91-7224C49458BB}"/>
                <c:ext xmlns:c16="http://schemas.microsoft.com/office/drawing/2014/chart" uri="{C3380CC4-5D6E-409C-BE32-E72D297353CC}">
                  <c16:uniqueId val="{0000002C-685C-BA47-AADB-3427348869F8}"/>
                </c:ext>
              </c:extLst>
            </c:dLbl>
            <c:dLbl>
              <c:idx val="10"/>
              <c:delete val="1"/>
              <c:extLst>
                <c:ext xmlns:c15="http://schemas.microsoft.com/office/drawing/2012/chart" uri="{CE6537A1-D6FC-4f65-9D91-7224C49458BB}"/>
                <c:ext xmlns:c16="http://schemas.microsoft.com/office/drawing/2014/chart" uri="{C3380CC4-5D6E-409C-BE32-E72D297353CC}">
                  <c16:uniqueId val="{0000002D-685C-BA47-AADB-3427348869F8}"/>
                </c:ext>
              </c:extLst>
            </c:dLbl>
            <c:dLbl>
              <c:idx val="11"/>
              <c:delete val="1"/>
              <c:extLst>
                <c:ext xmlns:c15="http://schemas.microsoft.com/office/drawing/2012/chart" uri="{CE6537A1-D6FC-4f65-9D91-7224C49458BB}"/>
                <c:ext xmlns:c16="http://schemas.microsoft.com/office/drawing/2014/chart" uri="{C3380CC4-5D6E-409C-BE32-E72D297353CC}">
                  <c16:uniqueId val="{0000002E-685C-BA47-AADB-3427348869F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Sheet1!$A$2:$A$14</c:f>
              <c:strCache>
                <c:ptCount val="13"/>
                <c:pt idx="0">
                  <c:v>W121  (6/19)</c:v>
                </c:pt>
                <c:pt idx="1">
                  <c:v>W122 (6/26)</c:v>
                </c:pt>
                <c:pt idx="2">
                  <c:v>W123 (7/3)</c:v>
                </c:pt>
                <c:pt idx="3">
                  <c:v>W124 (7/10)</c:v>
                </c:pt>
                <c:pt idx="4">
                  <c:v>W125 (7/17)</c:v>
                </c:pt>
                <c:pt idx="5">
                  <c:v>W126 (7/24)</c:v>
                </c:pt>
                <c:pt idx="6">
                  <c:v>W127 (7/31)</c:v>
                </c:pt>
                <c:pt idx="7">
                  <c:v>W128 (8/7)</c:v>
                </c:pt>
                <c:pt idx="8">
                  <c:v>W129 (8/14)</c:v>
                </c:pt>
                <c:pt idx="9">
                  <c:v>W130 (8/21)</c:v>
                </c:pt>
                <c:pt idx="10">
                  <c:v>W131 (8/28)</c:v>
                </c:pt>
                <c:pt idx="11">
                  <c:v>W132 (9/4)</c:v>
                </c:pt>
                <c:pt idx="12">
                  <c:v>W136 (10/2)</c:v>
                </c:pt>
              </c:strCache>
            </c:strRef>
          </c:cat>
          <c:val>
            <c:numRef>
              <c:f>Sheet1!$K$2:$K$14</c:f>
              <c:numCache>
                <c:formatCode>General</c:formatCode>
                <c:ptCount val="13"/>
                <c:pt idx="7" formatCode="0%">
                  <c:v>0.3</c:v>
                </c:pt>
                <c:pt idx="8" formatCode="0%">
                  <c:v>0.28000000000000003</c:v>
                </c:pt>
                <c:pt idx="9" formatCode="0%">
                  <c:v>0.33</c:v>
                </c:pt>
                <c:pt idx="10" formatCode="0%">
                  <c:v>0.28999999999999998</c:v>
                </c:pt>
                <c:pt idx="11" formatCode="0%">
                  <c:v>0.32</c:v>
                </c:pt>
                <c:pt idx="12" formatCode="0%">
                  <c:v>0.28000000000000003</c:v>
                </c:pt>
              </c:numCache>
            </c:numRef>
          </c:val>
          <c:smooth val="0"/>
          <c:extLst>
            <c:ext xmlns:c16="http://schemas.microsoft.com/office/drawing/2014/chart" uri="{C3380CC4-5D6E-409C-BE32-E72D297353CC}">
              <c16:uniqueId val="{0000002F-685C-BA47-AADB-3427348869F8}"/>
            </c:ext>
          </c:extLst>
        </c:ser>
        <c:dLbls>
          <c:showLegendKey val="0"/>
          <c:showVal val="0"/>
          <c:showCatName val="0"/>
          <c:showSerName val="0"/>
          <c:showPercent val="0"/>
          <c:showBubbleSize val="0"/>
        </c:dLbls>
        <c:smooth val="0"/>
        <c:axId val="222229504"/>
        <c:axId val="137869504"/>
      </c:lineChart>
      <c:catAx>
        <c:axId val="22222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Libre Franklin" pitchFamily="2" charset="77"/>
                <a:ea typeface="+mn-ea"/>
                <a:cs typeface="+mn-cs"/>
              </a:defRPr>
            </a:pPr>
            <a:endParaRPr lang="en-US"/>
          </a:p>
        </c:txPr>
        <c:crossAx val="137869504"/>
        <c:crosses val="autoZero"/>
        <c:auto val="1"/>
        <c:lblAlgn val="ctr"/>
        <c:lblOffset val="100"/>
        <c:tickMarkSkip val="2"/>
        <c:noMultiLvlLbl val="0"/>
      </c:catAx>
      <c:valAx>
        <c:axId val="137869504"/>
        <c:scaling>
          <c:orientation val="minMax"/>
        </c:scaling>
        <c:delete val="1"/>
        <c:axPos val="l"/>
        <c:numFmt formatCode="0%" sourceLinked="1"/>
        <c:majorTickMark val="out"/>
        <c:minorTickMark val="none"/>
        <c:tickLblPos val="nextTo"/>
        <c:crossAx val="222229504"/>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sz="1200" b="1">
          <a:latin typeface="+mn-lt"/>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Summer 2022</c:v>
                </c:pt>
              </c:strCache>
            </c:strRef>
          </c:tx>
          <c:spPr>
            <a:solidFill>
              <a:schemeClr val="accent4"/>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0B-2647-A5BC-517C9386CE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Read reviews of the financial service online</c:v>
                </c:pt>
                <c:pt idx="1">
                  <c:v>Visited the financial service's website</c:v>
                </c:pt>
                <c:pt idx="2">
                  <c:v>Searched for the financial service online</c:v>
                </c:pt>
                <c:pt idx="3">
                  <c:v>Asked friends and family if they know about the financial service</c:v>
                </c:pt>
                <c:pt idx="4">
                  <c:v>Downloaded the financial service's app</c:v>
                </c:pt>
                <c:pt idx="5">
                  <c:v>Engaged with the company</c:v>
                </c:pt>
                <c:pt idx="6">
                  <c:v>Asked my current provider to match the promotion/plan offerings</c:v>
                </c:pt>
                <c:pt idx="7">
                  <c:v>Contacted the company</c:v>
                </c:pt>
                <c:pt idx="8">
                  <c:v>Shared by word-of-mouth information about the financial service</c:v>
                </c:pt>
                <c:pt idx="9">
                  <c:v>Took a picture of the ad to share on social media</c:v>
                </c:pt>
                <c:pt idx="10">
                  <c:v>Followed the financial service on social media</c:v>
                </c:pt>
              </c:strCache>
            </c:strRef>
          </c:cat>
          <c:val>
            <c:numRef>
              <c:f>Sheet1!$B$2:$B$12</c:f>
              <c:numCache>
                <c:formatCode>0%</c:formatCode>
                <c:ptCount val="11"/>
                <c:pt idx="0">
                  <c:v>0.32139443000000001</c:v>
                </c:pt>
                <c:pt idx="1">
                  <c:v>0.30499042999999998</c:v>
                </c:pt>
                <c:pt idx="2">
                  <c:v>0.29819699</c:v>
                </c:pt>
                <c:pt idx="3">
                  <c:v>0.29756591999999998</c:v>
                </c:pt>
                <c:pt idx="4">
                  <c:v>0.23619393</c:v>
                </c:pt>
                <c:pt idx="5">
                  <c:v>0.23618892</c:v>
                </c:pt>
                <c:pt idx="6">
                  <c:v>0.22669868000000001</c:v>
                </c:pt>
                <c:pt idx="7">
                  <c:v>0.22299104</c:v>
                </c:pt>
                <c:pt idx="8">
                  <c:v>0.21136826</c:v>
                </c:pt>
                <c:pt idx="9">
                  <c:v>0.20620458</c:v>
                </c:pt>
                <c:pt idx="10">
                  <c:v>0.18277255000000001</c:v>
                </c:pt>
              </c:numCache>
            </c:numRef>
          </c:val>
          <c:extLst>
            <c:ext xmlns:c16="http://schemas.microsoft.com/office/drawing/2014/chart" uri="{C3380CC4-5D6E-409C-BE32-E72D297353CC}">
              <c16:uniqueId val="{00000001-030B-2647-A5BC-517C9386CE0E}"/>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spPr>
            <a:solidFill>
              <a:schemeClr val="accent2"/>
            </a:solidFill>
            <a:ln>
              <a:noFill/>
            </a:ln>
            <a:effectLst/>
          </c:spPr>
          <c:invertIfNegative val="0"/>
          <c:dPt>
            <c:idx val="5"/>
            <c:invertIfNegative val="0"/>
            <c:bubble3D val="0"/>
            <c:extLst>
              <c:ext xmlns:c16="http://schemas.microsoft.com/office/drawing/2014/chart" uri="{C3380CC4-5D6E-409C-BE32-E72D297353CC}">
                <c16:uniqueId val="{00000000-C0BE-9E45-80FC-909311F22257}"/>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E-9E45-80FC-909311F2225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Rewards offered</c:v>
                </c:pt>
                <c:pt idx="1">
                  <c:v>Benefits offered</c:v>
                </c:pt>
                <c:pt idx="2">
                  <c:v>Promotions and deals</c:v>
                </c:pt>
                <c:pt idx="3">
                  <c:v>Nearby locations</c:v>
                </c:pt>
                <c:pt idx="4">
                  <c:v>Money savings and investment tips</c:v>
                </c:pt>
                <c:pt idx="5">
                  <c:v>Price-related information</c:v>
                </c:pt>
                <c:pt idx="6">
                  <c:v>Customer service</c:v>
                </c:pt>
                <c:pt idx="7">
                  <c:v>An app to download to manage finances</c:v>
                </c:pt>
                <c:pt idx="8">
                  <c:v>News and updates about the economy/financial services industry</c:v>
                </c:pt>
                <c:pt idx="9">
                  <c:v>Financial consultation services</c:v>
                </c:pt>
                <c:pt idx="10">
                  <c:v>News/updates about the financial services company</c:v>
                </c:pt>
              </c:strCache>
            </c:strRef>
          </c:cat>
          <c:val>
            <c:numRef>
              <c:f>Sheet1!$B$2:$B$12</c:f>
              <c:numCache>
                <c:formatCode>0%</c:formatCode>
                <c:ptCount val="11"/>
                <c:pt idx="0">
                  <c:v>0.37161945000000002</c:v>
                </c:pt>
                <c:pt idx="1">
                  <c:v>0.33775446999999997</c:v>
                </c:pt>
                <c:pt idx="2">
                  <c:v>0.29400005000000001</c:v>
                </c:pt>
                <c:pt idx="3">
                  <c:v>0.26309356</c:v>
                </c:pt>
                <c:pt idx="4">
                  <c:v>0.25836453999999998</c:v>
                </c:pt>
                <c:pt idx="5">
                  <c:v>0.19643614000000001</c:v>
                </c:pt>
                <c:pt idx="6">
                  <c:v>0.19116269</c:v>
                </c:pt>
                <c:pt idx="7">
                  <c:v>0.14467699000000001</c:v>
                </c:pt>
                <c:pt idx="8">
                  <c:v>0.12473489</c:v>
                </c:pt>
                <c:pt idx="9">
                  <c:v>0.11885345</c:v>
                </c:pt>
                <c:pt idx="10">
                  <c:v>0.10296789000000001</c:v>
                </c:pt>
              </c:numCache>
            </c:numRef>
          </c:val>
          <c:extLst>
            <c:ext xmlns:c16="http://schemas.microsoft.com/office/drawing/2014/chart" uri="{C3380CC4-5D6E-409C-BE32-E72D297353CC}">
              <c16:uniqueId val="{00000002-C0BE-9E45-80FC-909311F2225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6435848231324"/>
          <c:y val="0"/>
          <c:w val="0.83524259663110723"/>
          <c:h val="1"/>
        </c:manualLayout>
      </c:layout>
      <c:barChart>
        <c:barDir val="col"/>
        <c:grouping val="stacked"/>
        <c:varyColors val="0"/>
        <c:ser>
          <c:idx val="0"/>
          <c:order val="0"/>
          <c:tx>
            <c:strRef>
              <c:f>Sheet1!$B$1</c:f>
              <c:strCache>
                <c:ptCount val="1"/>
                <c:pt idx="0">
                  <c:v>Never</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Instagram</c:v>
                </c:pt>
                <c:pt idx="2">
                  <c:v>Facebook</c:v>
                </c:pt>
                <c:pt idx="3">
                  <c:v>Snapchat</c:v>
                </c:pt>
                <c:pt idx="4">
                  <c:v>Twitter</c:v>
                </c:pt>
              </c:strCache>
            </c:strRef>
          </c:cat>
          <c:val>
            <c:numRef>
              <c:f>Sheet1!$B$2:$B$6</c:f>
              <c:numCache>
                <c:formatCode>0%</c:formatCode>
                <c:ptCount val="5"/>
                <c:pt idx="0">
                  <c:v>0.18</c:v>
                </c:pt>
                <c:pt idx="1">
                  <c:v>0.2</c:v>
                </c:pt>
                <c:pt idx="2">
                  <c:v>0.21</c:v>
                </c:pt>
                <c:pt idx="3">
                  <c:v>0.22</c:v>
                </c:pt>
                <c:pt idx="4">
                  <c:v>0.25</c:v>
                </c:pt>
              </c:numCache>
            </c:numRef>
          </c:val>
          <c:extLst>
            <c:ext xmlns:c16="http://schemas.microsoft.com/office/drawing/2014/chart" uri="{C3380CC4-5D6E-409C-BE32-E72D297353CC}">
              <c16:uniqueId val="{00000000-B175-9B49-8A8C-28F9C87CE617}"/>
            </c:ext>
          </c:extLst>
        </c:ser>
        <c:ser>
          <c:idx val="1"/>
          <c:order val="1"/>
          <c:tx>
            <c:strRef>
              <c:f>Sheet1!$C$1</c:f>
              <c:strCache>
                <c:ptCount val="1"/>
                <c:pt idx="0">
                  <c:v>Rarely</c:v>
                </c:pt>
              </c:strCache>
            </c:strRef>
          </c:tx>
          <c:spPr>
            <a:solidFill>
              <a:schemeClr val="accent4">
                <a:lumMod val="20000"/>
                <a:lumOff val="80000"/>
              </a:schemeClr>
            </a:solidFill>
            <a:ln>
              <a:noFill/>
            </a:ln>
            <a:effectLst/>
          </c:spPr>
          <c:invertIfNegative val="0"/>
          <c:dPt>
            <c:idx val="0"/>
            <c:invertIfNegative val="0"/>
            <c:bubble3D val="0"/>
            <c:extLst>
              <c:ext xmlns:c16="http://schemas.microsoft.com/office/drawing/2014/chart" uri="{C3380CC4-5D6E-409C-BE32-E72D297353CC}">
                <c16:uniqueId val="{00000001-B175-9B49-8A8C-28F9C87CE617}"/>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TikTok</c:v>
                </c:pt>
                <c:pt idx="1">
                  <c:v>Instagram</c:v>
                </c:pt>
                <c:pt idx="2">
                  <c:v>Facebook</c:v>
                </c:pt>
                <c:pt idx="3">
                  <c:v>Snapchat</c:v>
                </c:pt>
                <c:pt idx="4">
                  <c:v>Twitter</c:v>
                </c:pt>
              </c:strCache>
            </c:strRef>
          </c:cat>
          <c:val>
            <c:numRef>
              <c:f>Sheet1!$C$2:$C$6</c:f>
              <c:numCache>
                <c:formatCode>0%</c:formatCode>
                <c:ptCount val="5"/>
                <c:pt idx="0">
                  <c:v>0.17</c:v>
                </c:pt>
                <c:pt idx="1">
                  <c:v>0.19</c:v>
                </c:pt>
                <c:pt idx="2">
                  <c:v>0.16</c:v>
                </c:pt>
                <c:pt idx="3">
                  <c:v>0.19</c:v>
                </c:pt>
                <c:pt idx="4">
                  <c:v>0.22</c:v>
                </c:pt>
              </c:numCache>
            </c:numRef>
          </c:val>
          <c:extLst>
            <c:ext xmlns:c16="http://schemas.microsoft.com/office/drawing/2014/chart" uri="{C3380CC4-5D6E-409C-BE32-E72D297353CC}">
              <c16:uniqueId val="{00000002-B175-9B49-8A8C-28F9C87CE617}"/>
            </c:ext>
          </c:extLst>
        </c:ser>
        <c:ser>
          <c:idx val="2"/>
          <c:order val="2"/>
          <c:tx>
            <c:strRef>
              <c:f>Sheet1!$D$1</c:f>
              <c:strCache>
                <c:ptCount val="1"/>
                <c:pt idx="0">
                  <c:v>Sometimes</c:v>
                </c:pt>
              </c:strCache>
            </c:strRef>
          </c:tx>
          <c:spPr>
            <a:solidFill>
              <a:schemeClr val="accent4">
                <a:lumMod val="40000"/>
                <a:lumOff val="60000"/>
              </a:schemeClr>
            </a:solidFill>
          </c:spPr>
          <c:invertIfNegative val="0"/>
          <c:dLbls>
            <c:spPr>
              <a:noFill/>
              <a:ln>
                <a:noFill/>
              </a:ln>
              <a:effectLst/>
            </c:spPr>
            <c:txPr>
              <a:bodyPr rot="0" vert="horz"/>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Instagram</c:v>
                </c:pt>
                <c:pt idx="2">
                  <c:v>Facebook</c:v>
                </c:pt>
                <c:pt idx="3">
                  <c:v>Snapchat</c:v>
                </c:pt>
                <c:pt idx="4">
                  <c:v>Twitter</c:v>
                </c:pt>
              </c:strCache>
            </c:strRef>
          </c:cat>
          <c:val>
            <c:numRef>
              <c:f>Sheet1!$D$2:$D$6</c:f>
              <c:numCache>
                <c:formatCode>0%</c:formatCode>
                <c:ptCount val="5"/>
                <c:pt idx="0">
                  <c:v>0.27</c:v>
                </c:pt>
                <c:pt idx="1">
                  <c:v>0.32</c:v>
                </c:pt>
                <c:pt idx="2">
                  <c:v>0.3</c:v>
                </c:pt>
                <c:pt idx="3">
                  <c:v>0.3</c:v>
                </c:pt>
                <c:pt idx="4">
                  <c:v>0.28000000000000003</c:v>
                </c:pt>
              </c:numCache>
            </c:numRef>
          </c:val>
          <c:extLst>
            <c:ext xmlns:c16="http://schemas.microsoft.com/office/drawing/2014/chart" uri="{C3380CC4-5D6E-409C-BE32-E72D297353CC}">
              <c16:uniqueId val="{00000003-B175-9B49-8A8C-28F9C87CE617}"/>
            </c:ext>
          </c:extLst>
        </c:ser>
        <c:ser>
          <c:idx val="3"/>
          <c:order val="3"/>
          <c:tx>
            <c:strRef>
              <c:f>Sheet1!$E$1</c:f>
              <c:strCache>
                <c:ptCount val="1"/>
                <c:pt idx="0">
                  <c:v>Often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Instagram</c:v>
                </c:pt>
                <c:pt idx="2">
                  <c:v>Facebook</c:v>
                </c:pt>
                <c:pt idx="3">
                  <c:v>Snapchat</c:v>
                </c:pt>
                <c:pt idx="4">
                  <c:v>Twitter</c:v>
                </c:pt>
              </c:strCache>
            </c:strRef>
          </c:cat>
          <c:val>
            <c:numRef>
              <c:f>Sheet1!$E$2:$E$6</c:f>
              <c:numCache>
                <c:formatCode>0%</c:formatCode>
                <c:ptCount val="5"/>
                <c:pt idx="0">
                  <c:v>0.38</c:v>
                </c:pt>
                <c:pt idx="1">
                  <c:v>0.3</c:v>
                </c:pt>
                <c:pt idx="2">
                  <c:v>0.34</c:v>
                </c:pt>
                <c:pt idx="3">
                  <c:v>0.28999999999999998</c:v>
                </c:pt>
                <c:pt idx="4">
                  <c:v>0.26</c:v>
                </c:pt>
              </c:numCache>
            </c:numRef>
          </c:val>
          <c:extLst>
            <c:ext xmlns:c16="http://schemas.microsoft.com/office/drawing/2014/chart" uri="{C3380CC4-5D6E-409C-BE32-E72D297353CC}">
              <c16:uniqueId val="{00000004-B175-9B49-8A8C-28F9C87CE617}"/>
            </c:ext>
          </c:extLst>
        </c:ser>
        <c:ser>
          <c:idx val="4"/>
          <c:order val="4"/>
          <c:tx>
            <c:strRef>
              <c:f>Sheet1!$F$1</c:f>
              <c:strCache>
                <c:ptCount val="1"/>
                <c:pt idx="0">
                  <c:v>Awareness (Top 3)</c:v>
                </c:pt>
              </c:strCache>
            </c:strRef>
          </c:tx>
          <c:spPr>
            <a:noFill/>
          </c:spPr>
          <c:invertIfNegative val="0"/>
          <c:dLbls>
            <c:dLbl>
              <c:idx val="1"/>
              <c:tx>
                <c:rich>
                  <a:bodyPr/>
                  <a:lstStyle/>
                  <a:p>
                    <a:r>
                      <a:rPr lang="en-US"/>
                      <a:t>81%</a:t>
                    </a:r>
                  </a:p>
                </c:rich>
              </c:tx>
              <c:dLblPos val="inBase"/>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B175-9B49-8A8C-28F9C87CE617}"/>
                </c:ext>
              </c:extLst>
            </c:dLbl>
            <c:spPr>
              <a:noFill/>
              <a:ln>
                <a:noFill/>
              </a:ln>
              <a:effectLst/>
            </c:spPr>
            <c:txPr>
              <a:bodyPr wrap="square" lIns="38100" tIns="19050" rIns="38100" bIns="19050" anchor="ctr">
                <a:spAutoFit/>
              </a:bodyPr>
              <a:lstStyle/>
              <a:p>
                <a:pPr>
                  <a:defRPr sz="1600">
                    <a:solidFill>
                      <a:schemeClr val="accent4"/>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Sheet1!$A$2:$A$6</c:f>
              <c:strCache>
                <c:ptCount val="5"/>
                <c:pt idx="0">
                  <c:v>TikTok</c:v>
                </c:pt>
                <c:pt idx="1">
                  <c:v>Instagram</c:v>
                </c:pt>
                <c:pt idx="2">
                  <c:v>Facebook</c:v>
                </c:pt>
                <c:pt idx="3">
                  <c:v>Snapchat</c:v>
                </c:pt>
                <c:pt idx="4">
                  <c:v>Twitter</c:v>
                </c:pt>
              </c:strCache>
            </c:strRef>
          </c:cat>
          <c:val>
            <c:numRef>
              <c:f>Sheet1!$F$2:$F$6</c:f>
              <c:numCache>
                <c:formatCode>0%</c:formatCode>
                <c:ptCount val="5"/>
                <c:pt idx="0">
                  <c:v>0.82000000000000006</c:v>
                </c:pt>
                <c:pt idx="1">
                  <c:v>0.81</c:v>
                </c:pt>
                <c:pt idx="2">
                  <c:v>0.8</c:v>
                </c:pt>
                <c:pt idx="3">
                  <c:v>0.78</c:v>
                </c:pt>
                <c:pt idx="4">
                  <c:v>0.76</c:v>
                </c:pt>
              </c:numCache>
            </c:numRef>
          </c:val>
          <c:extLst>
            <c:ext xmlns:c16="http://schemas.microsoft.com/office/drawing/2014/chart" uri="{C3380CC4-5D6E-409C-BE32-E72D297353CC}">
              <c16:uniqueId val="{00000006-B175-9B49-8A8C-28F9C87CE617}"/>
            </c:ext>
          </c:extLst>
        </c:ser>
        <c:dLbls>
          <c:showLegendKey val="0"/>
          <c:showVal val="0"/>
          <c:showCatName val="0"/>
          <c:showSerName val="0"/>
          <c:showPercent val="0"/>
          <c:showBubbleSize val="0"/>
        </c:dLbls>
        <c:gapWidth val="148"/>
        <c:overlap val="100"/>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n-US"/>
          </a:p>
        </c:txPr>
        <c:crossAx val="197649536"/>
        <c:crosses val="autoZero"/>
        <c:auto val="1"/>
        <c:lblAlgn val="ctr"/>
        <c:lblOffset val="100"/>
        <c:noMultiLvlLbl val="0"/>
      </c:catAx>
      <c:valAx>
        <c:axId val="197649536"/>
        <c:scaling>
          <c:orientation val="minMax"/>
          <c:max val="1.2"/>
        </c:scaling>
        <c:delete val="1"/>
        <c:axPos val="l"/>
        <c:numFmt formatCode="0%" sourceLinked="1"/>
        <c:majorTickMark val="out"/>
        <c:minorTickMark val="none"/>
        <c:tickLblPos val="nextTo"/>
        <c:crossAx val="206359552"/>
        <c:crosses val="autoZero"/>
        <c:crossBetween val="between"/>
      </c:valAx>
      <c:spPr>
        <a:noFill/>
        <a:ln>
          <a:noFill/>
        </a:ln>
        <a:effectLst/>
      </c:spPr>
    </c:plotArea>
    <c:legend>
      <c:legendPos val="r"/>
      <c:legendEntry>
        <c:idx val="0"/>
        <c:txPr>
          <a:bodyPr/>
          <a:lstStyle/>
          <a:p>
            <a:pPr>
              <a:defRPr sz="1200">
                <a:solidFill>
                  <a:schemeClr val="accent4"/>
                </a:solidFill>
              </a:defRPr>
            </a:pPr>
            <a:endParaRPr lang="en-US"/>
          </a:p>
        </c:txPr>
      </c:legendEntry>
      <c:layout>
        <c:manualLayout>
          <c:xMode val="edge"/>
          <c:yMode val="edge"/>
          <c:x val="0"/>
          <c:y val="0.31152228276570082"/>
          <c:w val="0.15023110443195989"/>
          <c:h val="0.28983418839601455"/>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3012504709"/>
          <c:y val="0"/>
          <c:w val="0.48807876987495291"/>
          <c:h val="0.99367417729438079"/>
        </c:manualLayout>
      </c:layout>
      <c:barChart>
        <c:barDir val="bar"/>
        <c:grouping val="clustered"/>
        <c:varyColors val="0"/>
        <c:ser>
          <c:idx val="0"/>
          <c:order val="0"/>
          <c:tx>
            <c:strRef>
              <c:f>Sheet1!$B$1</c:f>
              <c:strCache>
                <c:ptCount val="1"/>
                <c:pt idx="0">
                  <c:v>Summer 2022</c:v>
                </c:pt>
              </c:strCache>
            </c:strRef>
          </c:tx>
          <c:spPr>
            <a:solidFill>
              <a:schemeClr val="accent4"/>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C2-344E-B10D-927094AB6DA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Visited the company website</c:v>
                </c:pt>
                <c:pt idx="1">
                  <c:v>Searched for the company online</c:v>
                </c:pt>
                <c:pt idx="2">
                  <c:v>Read reviews of the company online</c:v>
                </c:pt>
                <c:pt idx="3">
                  <c:v>Asked friends and family if they know about the company</c:v>
                </c:pt>
                <c:pt idx="4">
                  <c:v>Followed the company on social media</c:v>
                </c:pt>
                <c:pt idx="5">
                  <c:v>Downloaded the company's app</c:v>
                </c:pt>
                <c:pt idx="6">
                  <c:v>Shared by word-of-mouth information about the company</c:v>
                </c:pt>
                <c:pt idx="7">
                  <c:v>Contacted the company</c:v>
                </c:pt>
                <c:pt idx="8">
                  <c:v>Reposted the advertisement on my social media</c:v>
                </c:pt>
              </c:strCache>
            </c:strRef>
          </c:cat>
          <c:val>
            <c:numRef>
              <c:f>Sheet1!$B$2:$B$10</c:f>
              <c:numCache>
                <c:formatCode>0%</c:formatCode>
                <c:ptCount val="9"/>
                <c:pt idx="0">
                  <c:v>0.47614020000000001</c:v>
                </c:pt>
                <c:pt idx="1">
                  <c:v>0.35617325</c:v>
                </c:pt>
                <c:pt idx="2">
                  <c:v>0.35454388999999997</c:v>
                </c:pt>
                <c:pt idx="3">
                  <c:v>0.34641875999999999</c:v>
                </c:pt>
                <c:pt idx="4">
                  <c:v>0.26737894000000001</c:v>
                </c:pt>
                <c:pt idx="5">
                  <c:v>0.24683696999999999</c:v>
                </c:pt>
                <c:pt idx="6">
                  <c:v>0.24229972999999999</c:v>
                </c:pt>
                <c:pt idx="7">
                  <c:v>0.19719775</c:v>
                </c:pt>
                <c:pt idx="8">
                  <c:v>0.18084363000000001</c:v>
                </c:pt>
              </c:numCache>
            </c:numRef>
          </c:val>
          <c:extLst>
            <c:ext xmlns:c16="http://schemas.microsoft.com/office/drawing/2014/chart" uri="{C3380CC4-5D6E-409C-BE32-E72D297353CC}">
              <c16:uniqueId val="{00000001-94C2-344E-B10D-927094AB6DAF}"/>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Libre Franklin" pitchFamily="2" charset="77"/>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3746721375607089"/>
          <c:h val="1"/>
        </c:manualLayout>
      </c:layout>
      <c:barChart>
        <c:barDir val="col"/>
        <c:grouping val="clustered"/>
        <c:varyColors val="0"/>
        <c:ser>
          <c:idx val="0"/>
          <c:order val="0"/>
          <c:tx>
            <c:strRef>
              <c:f>Sheet1!$B$1</c:f>
              <c:strCache>
                <c:ptCount val="1"/>
                <c:pt idx="0">
                  <c:v>Gen Z</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Facebook</c:v>
                </c:pt>
                <c:pt idx="2">
                  <c:v>Instagram</c:v>
                </c:pt>
                <c:pt idx="3">
                  <c:v>Snapchat</c:v>
                </c:pt>
                <c:pt idx="4">
                  <c:v>Twitter</c:v>
                </c:pt>
              </c:strCache>
            </c:strRef>
          </c:cat>
          <c:val>
            <c:numRef>
              <c:f>Sheet1!$B$2:$B$6</c:f>
              <c:numCache>
                <c:formatCode>0%</c:formatCode>
                <c:ptCount val="5"/>
                <c:pt idx="0">
                  <c:v>0.60287228000000004</c:v>
                </c:pt>
                <c:pt idx="1">
                  <c:v>0.55258344000000004</c:v>
                </c:pt>
                <c:pt idx="2">
                  <c:v>0.50615233000000004</c:v>
                </c:pt>
                <c:pt idx="3">
                  <c:v>0.44928394999999999</c:v>
                </c:pt>
                <c:pt idx="4">
                  <c:v>0.41395372000000002</c:v>
                </c:pt>
              </c:numCache>
            </c:numRef>
          </c:val>
          <c:extLst>
            <c:ext xmlns:c16="http://schemas.microsoft.com/office/drawing/2014/chart" uri="{C3380CC4-5D6E-409C-BE32-E72D297353CC}">
              <c16:uniqueId val="{00000000-7C21-8C4D-82FE-E33A540D6F1F}"/>
            </c:ext>
          </c:extLst>
        </c:ser>
        <c:ser>
          <c:idx val="1"/>
          <c:order val="1"/>
          <c:tx>
            <c:strRef>
              <c:f>Sheet1!$C$1</c:f>
              <c:strCache>
                <c:ptCount val="1"/>
                <c:pt idx="0">
                  <c:v>Millennials</c:v>
                </c:pt>
              </c:strCache>
            </c:strRef>
          </c:tx>
          <c:spPr>
            <a:solidFill>
              <a:schemeClr val="accent2"/>
            </a:solidFill>
            <a:ln>
              <a:noFill/>
            </a:ln>
            <a:effectLst/>
          </c:spPr>
          <c:invertIfNegative val="0"/>
          <c:dPt>
            <c:idx val="1"/>
            <c:invertIfNegative val="0"/>
            <c:bubble3D val="0"/>
            <c:extLst>
              <c:ext xmlns:c16="http://schemas.microsoft.com/office/drawing/2014/chart" uri="{C3380CC4-5D6E-409C-BE32-E72D297353CC}">
                <c16:uniqueId val="{00000001-7C21-8C4D-82FE-E33A540D6F1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TikTok</c:v>
                </c:pt>
                <c:pt idx="1">
                  <c:v>Facebook</c:v>
                </c:pt>
                <c:pt idx="2">
                  <c:v>Instagram</c:v>
                </c:pt>
                <c:pt idx="3">
                  <c:v>Snapchat</c:v>
                </c:pt>
                <c:pt idx="4">
                  <c:v>Twitter</c:v>
                </c:pt>
              </c:strCache>
            </c:strRef>
          </c:cat>
          <c:val>
            <c:numRef>
              <c:f>Sheet1!$C$2:$C$6</c:f>
              <c:numCache>
                <c:formatCode>0%</c:formatCode>
                <c:ptCount val="5"/>
                <c:pt idx="0">
                  <c:v>0.68874380999999996</c:v>
                </c:pt>
                <c:pt idx="1">
                  <c:v>0.70756722999999999</c:v>
                </c:pt>
                <c:pt idx="2">
                  <c:v>0.68155753000000008</c:v>
                </c:pt>
                <c:pt idx="3">
                  <c:v>0.70025183999999996</c:v>
                </c:pt>
                <c:pt idx="4">
                  <c:v>0.73937102999999993</c:v>
                </c:pt>
              </c:numCache>
            </c:numRef>
          </c:val>
          <c:extLst>
            <c:ext xmlns:c16="http://schemas.microsoft.com/office/drawing/2014/chart" uri="{C3380CC4-5D6E-409C-BE32-E72D297353CC}">
              <c16:uniqueId val="{00000002-7C21-8C4D-82FE-E33A540D6F1F}"/>
            </c:ext>
          </c:extLst>
        </c:ser>
        <c:ser>
          <c:idx val="2"/>
          <c:order val="2"/>
          <c:tx>
            <c:strRef>
              <c:f>Sheet1!$D$1</c:f>
              <c:strCache>
                <c:ptCount val="1"/>
                <c:pt idx="0">
                  <c:v>Gen X</c:v>
                </c:pt>
              </c:strCache>
            </c:strRef>
          </c:tx>
          <c:spPr>
            <a:solidFill>
              <a:schemeClr val="accent4"/>
            </a:solidFill>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Facebook</c:v>
                </c:pt>
                <c:pt idx="2">
                  <c:v>Instagram</c:v>
                </c:pt>
                <c:pt idx="3">
                  <c:v>Snapchat</c:v>
                </c:pt>
                <c:pt idx="4">
                  <c:v>Twitter</c:v>
                </c:pt>
              </c:strCache>
            </c:strRef>
          </c:cat>
          <c:val>
            <c:numRef>
              <c:f>Sheet1!$D$2:$D$6</c:f>
              <c:numCache>
                <c:formatCode>0%</c:formatCode>
                <c:ptCount val="5"/>
                <c:pt idx="0">
                  <c:v>0.53455979999999992</c:v>
                </c:pt>
                <c:pt idx="1">
                  <c:v>0.55624605000000005</c:v>
                </c:pt>
                <c:pt idx="2">
                  <c:v>0.52755591000000002</c:v>
                </c:pt>
                <c:pt idx="3">
                  <c:v>0.48750698999999997</c:v>
                </c:pt>
                <c:pt idx="4">
                  <c:v>0.48102066999999998</c:v>
                </c:pt>
              </c:numCache>
            </c:numRef>
          </c:val>
          <c:extLst>
            <c:ext xmlns:c16="http://schemas.microsoft.com/office/drawing/2014/chart" uri="{C3380CC4-5D6E-409C-BE32-E72D297353CC}">
              <c16:uniqueId val="{00000003-7C21-8C4D-82FE-E33A540D6F1F}"/>
            </c:ext>
          </c:extLst>
        </c:ser>
        <c:ser>
          <c:idx val="3"/>
          <c:order val="3"/>
          <c:tx>
            <c:strRef>
              <c:f>Sheet1!$E$1</c:f>
              <c:strCache>
                <c:ptCount val="1"/>
                <c:pt idx="0">
                  <c:v>Boomers+*</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TikTok</c:v>
                </c:pt>
                <c:pt idx="1">
                  <c:v>Facebook</c:v>
                </c:pt>
                <c:pt idx="2">
                  <c:v>Instagram</c:v>
                </c:pt>
                <c:pt idx="3">
                  <c:v>Snapchat</c:v>
                </c:pt>
                <c:pt idx="4">
                  <c:v>Twitter</c:v>
                </c:pt>
              </c:strCache>
            </c:strRef>
          </c:cat>
          <c:val>
            <c:numRef>
              <c:f>Sheet1!$E$2:$E$6</c:f>
              <c:numCache>
                <c:formatCode>0%</c:formatCode>
                <c:ptCount val="5"/>
                <c:pt idx="0">
                  <c:v>0.20493923999999999</c:v>
                </c:pt>
                <c:pt idx="1">
                  <c:v>0.25090924999999997</c:v>
                </c:pt>
                <c:pt idx="2">
                  <c:v>0.21409139999999999</c:v>
                </c:pt>
                <c:pt idx="3">
                  <c:v>0.29071070999999998</c:v>
                </c:pt>
                <c:pt idx="4">
                  <c:v>0.19076410999999999</c:v>
                </c:pt>
              </c:numCache>
            </c:numRef>
          </c:val>
          <c:extLst>
            <c:ext xmlns:c16="http://schemas.microsoft.com/office/drawing/2014/chart" uri="{C3380CC4-5D6E-409C-BE32-E72D297353CC}">
              <c16:uniqueId val="{00000004-7C21-8C4D-82FE-E33A540D6F1F}"/>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7649536"/>
        <c:crosses val="autoZero"/>
        <c:auto val="1"/>
        <c:lblAlgn val="ctr"/>
        <c:lblOffset val="100"/>
        <c:noMultiLvlLbl val="0"/>
      </c:catAx>
      <c:valAx>
        <c:axId val="197649536"/>
        <c:scaling>
          <c:orientation val="minMax"/>
          <c:max val="1"/>
        </c:scaling>
        <c:delete val="1"/>
        <c:axPos val="l"/>
        <c:numFmt formatCode="0%" sourceLinked="1"/>
        <c:majorTickMark val="out"/>
        <c:minorTickMark val="none"/>
        <c:tickLblPos val="nextTo"/>
        <c:crossAx val="206359552"/>
        <c:crosses val="autoZero"/>
        <c:crossBetween val="between"/>
      </c:valAx>
      <c:spPr>
        <a:noFill/>
        <a:ln>
          <a:noFill/>
        </a:ln>
        <a:effectLst/>
      </c:spPr>
    </c:plotArea>
    <c:legend>
      <c:legendPos val="r"/>
      <c:layout>
        <c:manualLayout>
          <c:xMode val="edge"/>
          <c:yMode val="edge"/>
          <c:x val="0.33349756025720234"/>
          <c:y val="6.9264099111428876E-2"/>
          <c:w val="0.33310814123902871"/>
          <c:h val="0.12507744900410137"/>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Libre Franklin" pitchFamily="2" charset="77"/>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314311076177992E-2"/>
          <c:w val="0.99687499999999996"/>
          <c:h val="0.90540958268933536"/>
        </c:manualLayout>
      </c:layout>
      <c:lineChart>
        <c:grouping val="standard"/>
        <c:varyColors val="0"/>
        <c:ser>
          <c:idx val="0"/>
          <c:order val="0"/>
          <c:tx>
            <c:strRef>
              <c:f>Sheet1!$B$1</c:f>
              <c:strCache>
                <c:ptCount val="1"/>
                <c:pt idx="0">
                  <c:v>Gas</c:v>
                </c:pt>
              </c:strCache>
            </c:strRef>
          </c:tx>
          <c:spPr>
            <a:ln w="28575" cap="rnd">
              <a:solidFill>
                <a:schemeClr val="accent1"/>
              </a:solidFill>
              <a:round/>
            </a:ln>
            <a:effectLst/>
          </c:spPr>
          <c:marker>
            <c:symbol val="none"/>
          </c:marker>
          <c:dLbls>
            <c:dLbl>
              <c:idx val="0"/>
              <c:layout>
                <c:manualLayout>
                  <c:x val="-4.9571186416159145E-2"/>
                  <c:y val="-8.3134090421935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4-8E49-9280-C437924AE9F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1"/>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Sheet1!$B$2:$B$9</c:f>
              <c:numCache>
                <c:formatCode>0%</c:formatCode>
                <c:ptCount val="8"/>
                <c:pt idx="0">
                  <c:v>0.75</c:v>
                </c:pt>
                <c:pt idx="1">
                  <c:v>0.74</c:v>
                </c:pt>
                <c:pt idx="2">
                  <c:v>0.72</c:v>
                </c:pt>
                <c:pt idx="3">
                  <c:v>0.72</c:v>
                </c:pt>
                <c:pt idx="4">
                  <c:v>0.7</c:v>
                </c:pt>
                <c:pt idx="5">
                  <c:v>0.7</c:v>
                </c:pt>
                <c:pt idx="6">
                  <c:v>0.71</c:v>
                </c:pt>
                <c:pt idx="7">
                  <c:v>0.7</c:v>
                </c:pt>
              </c:numCache>
            </c:numRef>
          </c:val>
          <c:smooth val="0"/>
          <c:extLst>
            <c:ext xmlns:c16="http://schemas.microsoft.com/office/drawing/2014/chart" uri="{C3380CC4-5D6E-409C-BE32-E72D297353CC}">
              <c16:uniqueId val="{00000002-D944-8E49-9280-C437924AE9F9}"/>
            </c:ext>
          </c:extLst>
        </c:ser>
        <c:ser>
          <c:idx val="1"/>
          <c:order val="1"/>
          <c:tx>
            <c:strRef>
              <c:f>Sheet1!$C$1</c:f>
              <c:strCache>
                <c:ptCount val="1"/>
                <c:pt idx="0">
                  <c:v>Groceries</c:v>
                </c:pt>
              </c:strCache>
            </c:strRef>
          </c:tx>
          <c:spPr>
            <a:ln w="28575" cap="rnd">
              <a:solidFill>
                <a:schemeClr val="accent2"/>
              </a:solidFill>
              <a:round/>
            </a:ln>
            <a:effectLst/>
          </c:spPr>
          <c:marker>
            <c:symbol val="none"/>
          </c:marker>
          <c:dLbls>
            <c:dLbl>
              <c:idx val="0"/>
              <c:layout>
                <c:manualLayout>
                  <c:x val="-4.79593667097797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44-8E49-9280-C437924AE9F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2"/>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Sheet1!$C$2:$C$9</c:f>
              <c:numCache>
                <c:formatCode>0%</c:formatCode>
                <c:ptCount val="8"/>
                <c:pt idx="0">
                  <c:v>0.73</c:v>
                </c:pt>
                <c:pt idx="1">
                  <c:v>0.75</c:v>
                </c:pt>
                <c:pt idx="2">
                  <c:v>0.75</c:v>
                </c:pt>
                <c:pt idx="3">
                  <c:v>0.77</c:v>
                </c:pt>
                <c:pt idx="4">
                  <c:v>0.75</c:v>
                </c:pt>
                <c:pt idx="5">
                  <c:v>0.74</c:v>
                </c:pt>
                <c:pt idx="6">
                  <c:v>0.76</c:v>
                </c:pt>
                <c:pt idx="7">
                  <c:v>0.74</c:v>
                </c:pt>
              </c:numCache>
            </c:numRef>
          </c:val>
          <c:smooth val="0"/>
          <c:extLst>
            <c:ext xmlns:c16="http://schemas.microsoft.com/office/drawing/2014/chart" uri="{C3380CC4-5D6E-409C-BE32-E72D297353CC}">
              <c16:uniqueId val="{00000005-D944-8E49-9280-C437924AE9F9}"/>
            </c:ext>
          </c:extLst>
        </c:ser>
        <c:ser>
          <c:idx val="2"/>
          <c:order val="2"/>
          <c:tx>
            <c:strRef>
              <c:f>Sheet1!$D$1</c:f>
              <c:strCache>
                <c:ptCount val="1"/>
                <c:pt idx="0">
                  <c:v>Eating out</c:v>
                </c:pt>
              </c:strCache>
            </c:strRef>
          </c:tx>
          <c:spPr>
            <a:ln w="28575" cap="rnd">
              <a:solidFill>
                <a:schemeClr val="accent3"/>
              </a:solidFill>
              <a:round/>
            </a:ln>
            <a:effectLst/>
          </c:spPr>
          <c:marker>
            <c:symbol val="none"/>
          </c:marker>
          <c:dLbls>
            <c:dLbl>
              <c:idx val="0"/>
              <c:layout>
                <c:manualLayout>
                  <c:x val="-4.7959385990515351E-2"/>
                  <c:y val="2.513366907687985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44-8E49-9280-C437924AE9F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3">
                        <a:lumMod val="75000"/>
                      </a:schemeClr>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Sheet1!$D$2:$D$9</c:f>
              <c:numCache>
                <c:formatCode>0%</c:formatCode>
                <c:ptCount val="8"/>
                <c:pt idx="0">
                  <c:v>0.38</c:v>
                </c:pt>
                <c:pt idx="1">
                  <c:v>0.42</c:v>
                </c:pt>
                <c:pt idx="2">
                  <c:v>0.44</c:v>
                </c:pt>
                <c:pt idx="3">
                  <c:v>0.45</c:v>
                </c:pt>
                <c:pt idx="4">
                  <c:v>0.43</c:v>
                </c:pt>
                <c:pt idx="5">
                  <c:v>0.43</c:v>
                </c:pt>
                <c:pt idx="6">
                  <c:v>0.42</c:v>
                </c:pt>
                <c:pt idx="7">
                  <c:v>0.43</c:v>
                </c:pt>
              </c:numCache>
            </c:numRef>
          </c:val>
          <c:smooth val="0"/>
          <c:extLst>
            <c:ext xmlns:c16="http://schemas.microsoft.com/office/drawing/2014/chart" uri="{C3380CC4-5D6E-409C-BE32-E72D297353CC}">
              <c16:uniqueId val="{00000008-D944-8E49-9280-C437924AE9F9}"/>
            </c:ext>
          </c:extLst>
        </c:ser>
        <c:ser>
          <c:idx val="3"/>
          <c:order val="3"/>
          <c:tx>
            <c:strRef>
              <c:f>Sheet1!$E$1</c:f>
              <c:strCache>
                <c:ptCount val="1"/>
                <c:pt idx="0">
                  <c:v>Utilities</c:v>
                </c:pt>
              </c:strCache>
            </c:strRef>
          </c:tx>
          <c:spPr>
            <a:ln w="28575" cap="rnd">
              <a:solidFill>
                <a:schemeClr val="accent4"/>
              </a:solidFill>
              <a:round/>
            </a:ln>
            <a:effectLst/>
          </c:spPr>
          <c:marker>
            <c:symbol val="none"/>
          </c:marker>
          <c:dLbls>
            <c:dLbl>
              <c:idx val="0"/>
              <c:layout>
                <c:manualLayout>
                  <c:x val="-4.9049343026189601E-2"/>
                  <c:y val="1.9845030483189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44-8E49-9280-C437924AE9F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4"/>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Sheet1!$E$2:$E$9</c:f>
              <c:numCache>
                <c:formatCode>0%</c:formatCode>
                <c:ptCount val="8"/>
                <c:pt idx="0">
                  <c:v>0.36</c:v>
                </c:pt>
                <c:pt idx="1">
                  <c:v>0.39</c:v>
                </c:pt>
                <c:pt idx="2">
                  <c:v>0.38</c:v>
                </c:pt>
                <c:pt idx="3">
                  <c:v>0.43</c:v>
                </c:pt>
                <c:pt idx="4">
                  <c:v>0.41</c:v>
                </c:pt>
                <c:pt idx="5">
                  <c:v>0.41</c:v>
                </c:pt>
                <c:pt idx="6">
                  <c:v>0.47</c:v>
                </c:pt>
                <c:pt idx="7">
                  <c:v>0.47</c:v>
                </c:pt>
              </c:numCache>
            </c:numRef>
          </c:val>
          <c:smooth val="0"/>
          <c:extLst>
            <c:ext xmlns:c16="http://schemas.microsoft.com/office/drawing/2014/chart" uri="{C3380CC4-5D6E-409C-BE32-E72D297353CC}">
              <c16:uniqueId val="{0000000B-D944-8E49-9280-C437924AE9F9}"/>
            </c:ext>
          </c:extLst>
        </c:ser>
        <c:ser>
          <c:idx val="4"/>
          <c:order val="4"/>
          <c:tx>
            <c:strRef>
              <c:f>Sheet1!$F$1</c:f>
              <c:strCache>
                <c:ptCount val="1"/>
                <c:pt idx="0">
                  <c:v>Clothing</c:v>
                </c:pt>
              </c:strCache>
            </c:strRef>
          </c:tx>
          <c:spPr>
            <a:ln w="28575" cap="rnd">
              <a:solidFill>
                <a:srgbClr val="FF0000"/>
              </a:solidFill>
              <a:round/>
            </a:ln>
            <a:effectLst/>
          </c:spPr>
          <c:marker>
            <c:symbol val="none"/>
          </c:marker>
          <c:dLbls>
            <c:dLbl>
              <c:idx val="0"/>
              <c:layout>
                <c:manualLayout>
                  <c:x val="-4.9049343026189601E-2"/>
                  <c:y val="-3.22142877327247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0D-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0E-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0F-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10-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11-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12-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Sheet1!$F$2:$F$9</c:f>
              <c:numCache>
                <c:formatCode>0%</c:formatCode>
                <c:ptCount val="8"/>
                <c:pt idx="0">
                  <c:v>0.27</c:v>
                </c:pt>
                <c:pt idx="1">
                  <c:v>0.3</c:v>
                </c:pt>
                <c:pt idx="2">
                  <c:v>0.27</c:v>
                </c:pt>
                <c:pt idx="3">
                  <c:v>0.3</c:v>
                </c:pt>
                <c:pt idx="4">
                  <c:v>0.27</c:v>
                </c:pt>
                <c:pt idx="5">
                  <c:v>0.3</c:v>
                </c:pt>
                <c:pt idx="6">
                  <c:v>0.31</c:v>
                </c:pt>
                <c:pt idx="7">
                  <c:v>0.32</c:v>
                </c:pt>
              </c:numCache>
            </c:numRef>
          </c:val>
          <c:smooth val="0"/>
          <c:extLst>
            <c:ext xmlns:c16="http://schemas.microsoft.com/office/drawing/2014/chart" uri="{C3380CC4-5D6E-409C-BE32-E72D297353CC}">
              <c16:uniqueId val="{00000013-D944-8E49-9280-C437924AE9F9}"/>
            </c:ext>
          </c:extLst>
        </c:ser>
        <c:ser>
          <c:idx val="5"/>
          <c:order val="5"/>
          <c:tx>
            <c:strRef>
              <c:f>Sheet1!$G$1</c:f>
              <c:strCache>
                <c:ptCount val="1"/>
                <c:pt idx="0">
                  <c:v>Automotive</c:v>
                </c:pt>
              </c:strCache>
            </c:strRef>
          </c:tx>
          <c:spPr>
            <a:ln w="28575" cap="rnd">
              <a:solidFill>
                <a:srgbClr val="92D050"/>
              </a:solidFill>
              <a:round/>
            </a:ln>
            <a:effectLst/>
          </c:spPr>
          <c:marker>
            <c:symbol val="none"/>
          </c:marker>
          <c:dLbls>
            <c:dLbl>
              <c:idx val="0"/>
              <c:layout>
                <c:manualLayout>
                  <c:x val="-4.9049352316820234E-2"/>
                  <c:y val="-4.7045919130478141E-2"/>
                </c:manualLayout>
              </c:layout>
              <c:tx>
                <c:rich>
                  <a:bodyPr/>
                  <a:lstStyle/>
                  <a:p>
                    <a:fld id="{77651CEA-A248-5C48-AB2A-86E64E0866A2}" type="VALUE">
                      <a:rPr lang="en-US">
                        <a:solidFill>
                          <a:srgbClr val="92D05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15-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16-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17-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18-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19-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1A-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92D050"/>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Sheet1!$G$2:$G$9</c:f>
              <c:numCache>
                <c:formatCode>0%</c:formatCode>
                <c:ptCount val="8"/>
                <c:pt idx="0">
                  <c:v>0.22</c:v>
                </c:pt>
                <c:pt idx="1">
                  <c:v>0.23</c:v>
                </c:pt>
                <c:pt idx="2">
                  <c:v>0.25</c:v>
                </c:pt>
                <c:pt idx="3">
                  <c:v>0.24</c:v>
                </c:pt>
                <c:pt idx="4">
                  <c:v>0.25</c:v>
                </c:pt>
                <c:pt idx="5">
                  <c:v>0.3</c:v>
                </c:pt>
                <c:pt idx="6">
                  <c:v>0.3</c:v>
                </c:pt>
                <c:pt idx="7">
                  <c:v>0.3</c:v>
                </c:pt>
              </c:numCache>
            </c:numRef>
          </c:val>
          <c:smooth val="0"/>
          <c:extLst>
            <c:ext xmlns:c16="http://schemas.microsoft.com/office/drawing/2014/chart" uri="{C3380CC4-5D6E-409C-BE32-E72D297353CC}">
              <c16:uniqueId val="{0000001B-D944-8E49-9280-C437924AE9F9}"/>
            </c:ext>
          </c:extLst>
        </c:ser>
        <c:ser>
          <c:idx val="6"/>
          <c:order val="6"/>
          <c:tx>
            <c:strRef>
              <c:f>Sheet1!$H$1</c:f>
              <c:strCache>
                <c:ptCount val="1"/>
                <c:pt idx="0">
                  <c:v>Rent</c:v>
                </c:pt>
              </c:strCache>
            </c:strRef>
          </c:tx>
          <c:spPr>
            <a:ln w="28575" cap="rnd">
              <a:solidFill>
                <a:schemeClr val="accent1">
                  <a:lumMod val="50000"/>
                </a:schemeClr>
              </a:solidFill>
              <a:round/>
            </a:ln>
            <a:effectLst/>
          </c:spPr>
          <c:marker>
            <c:symbol val="none"/>
          </c:marker>
          <c:dLbls>
            <c:dLbl>
              <c:idx val="0"/>
              <c:layout>
                <c:manualLayout>
                  <c:x val="-5.0139300061863866E-2"/>
                  <c:y val="-3.3831758894985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1D-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1E-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1F-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20-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21-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22-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1">
                        <a:lumMod val="50000"/>
                      </a:schemeClr>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Sheet1!$H$2:$H$9</c:f>
              <c:numCache>
                <c:formatCode>0%</c:formatCode>
                <c:ptCount val="8"/>
                <c:pt idx="0">
                  <c:v>0.21</c:v>
                </c:pt>
                <c:pt idx="1">
                  <c:v>0.24</c:v>
                </c:pt>
                <c:pt idx="2">
                  <c:v>0.26</c:v>
                </c:pt>
                <c:pt idx="3">
                  <c:v>0.27</c:v>
                </c:pt>
                <c:pt idx="4">
                  <c:v>0.24</c:v>
                </c:pt>
                <c:pt idx="5">
                  <c:v>0.25</c:v>
                </c:pt>
                <c:pt idx="6">
                  <c:v>0.3</c:v>
                </c:pt>
                <c:pt idx="7">
                  <c:v>0.28999999999999998</c:v>
                </c:pt>
              </c:numCache>
            </c:numRef>
          </c:val>
          <c:smooth val="0"/>
          <c:extLst>
            <c:ext xmlns:c16="http://schemas.microsoft.com/office/drawing/2014/chart" uri="{C3380CC4-5D6E-409C-BE32-E72D297353CC}">
              <c16:uniqueId val="{00000023-D944-8E49-9280-C437924AE9F9}"/>
            </c:ext>
          </c:extLst>
        </c:ser>
        <c:ser>
          <c:idx val="7"/>
          <c:order val="7"/>
          <c:tx>
            <c:strRef>
              <c:f>Sheet1!$I$1</c:f>
              <c:strCache>
                <c:ptCount val="1"/>
                <c:pt idx="0">
                  <c:v>Online orders</c:v>
                </c:pt>
              </c:strCache>
            </c:strRef>
          </c:tx>
          <c:spPr>
            <a:ln w="28575" cap="rnd">
              <a:solidFill>
                <a:schemeClr val="accent4">
                  <a:lumMod val="60000"/>
                  <a:lumOff val="40000"/>
                </a:schemeClr>
              </a:solidFill>
              <a:round/>
            </a:ln>
            <a:effectLst/>
          </c:spPr>
          <c:marker>
            <c:symbol val="none"/>
          </c:marker>
          <c:dLbls>
            <c:dLbl>
              <c:idx val="0"/>
              <c:layout>
                <c:manualLayout>
                  <c:x val="-5.1229323530901094E-2"/>
                  <c:y val="1.7858710518160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25-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26-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27-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28-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29-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05-5C34-D544-AE98-03B0C191721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4">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Sheet1!$I$2:$I$9</c:f>
              <c:numCache>
                <c:formatCode>0%</c:formatCode>
                <c:ptCount val="8"/>
                <c:pt idx="0">
                  <c:v>0.2</c:v>
                </c:pt>
                <c:pt idx="1">
                  <c:v>0.21</c:v>
                </c:pt>
                <c:pt idx="2">
                  <c:v>0.21</c:v>
                </c:pt>
                <c:pt idx="3">
                  <c:v>0.21</c:v>
                </c:pt>
                <c:pt idx="4">
                  <c:v>0.21</c:v>
                </c:pt>
                <c:pt idx="5">
                  <c:v>0.2</c:v>
                </c:pt>
                <c:pt idx="6">
                  <c:v>0.2</c:v>
                </c:pt>
                <c:pt idx="7">
                  <c:v>0.18</c:v>
                </c:pt>
              </c:numCache>
            </c:numRef>
          </c:val>
          <c:smooth val="0"/>
          <c:extLst>
            <c:ext xmlns:c16="http://schemas.microsoft.com/office/drawing/2014/chart" uri="{C3380CC4-5D6E-409C-BE32-E72D297353CC}">
              <c16:uniqueId val="{0000002A-D944-8E49-9280-C437924AE9F9}"/>
            </c:ext>
          </c:extLst>
        </c:ser>
        <c:ser>
          <c:idx val="8"/>
          <c:order val="8"/>
          <c:tx>
            <c:strRef>
              <c:f>Sheet1!$J$1</c:f>
              <c:strCache>
                <c:ptCount val="1"/>
                <c:pt idx="0">
                  <c:v>Healthcare</c:v>
                </c:pt>
              </c:strCache>
            </c:strRef>
          </c:tx>
          <c:spPr>
            <a:ln w="28575" cap="rnd">
              <a:solidFill>
                <a:schemeClr val="accent2">
                  <a:lumMod val="60000"/>
                  <a:lumOff val="40000"/>
                </a:schemeClr>
              </a:solidFill>
              <a:round/>
            </a:ln>
            <a:effectLst/>
          </c:spPr>
          <c:marker>
            <c:symbol val="none"/>
          </c:marker>
          <c:dLbls>
            <c:dLbl>
              <c:idx val="0"/>
              <c:layout>
                <c:manualLayout>
                  <c:x val="-5.2319241106550674E-2"/>
                  <c:y val="-1.6304410228698676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chemeClr val="accent2">
                          <a:lumMod val="60000"/>
                          <a:lumOff val="40000"/>
                        </a:schemeClr>
                      </a:solidFill>
                      <a:latin typeface="Libre Franklin" pitchFamily="2" charset="77"/>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650526183220847E-2"/>
                      <c:h val="3.6114141778246137E-2"/>
                    </c:manualLayout>
                  </c15:layout>
                </c:ext>
                <c:ext xmlns:c16="http://schemas.microsoft.com/office/drawing/2014/chart" uri="{C3380CC4-5D6E-409C-BE32-E72D297353CC}">
                  <c16:uniqueId val="{0000002B-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2C-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2D-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2E-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2F-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30-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31-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2">
                        <a:lumMod val="60000"/>
                        <a:lumOff val="40000"/>
                      </a:schemeClr>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Sheet1!$J$2:$J$9</c:f>
              <c:numCache>
                <c:formatCode>0%</c:formatCode>
                <c:ptCount val="8"/>
                <c:pt idx="0">
                  <c:v>0.2</c:v>
                </c:pt>
                <c:pt idx="1">
                  <c:v>0.26</c:v>
                </c:pt>
                <c:pt idx="2">
                  <c:v>0.24</c:v>
                </c:pt>
                <c:pt idx="3">
                  <c:v>0.25</c:v>
                </c:pt>
                <c:pt idx="4">
                  <c:v>0.23</c:v>
                </c:pt>
                <c:pt idx="5">
                  <c:v>0.24</c:v>
                </c:pt>
                <c:pt idx="6">
                  <c:v>0.31</c:v>
                </c:pt>
                <c:pt idx="7">
                  <c:v>0.31</c:v>
                </c:pt>
              </c:numCache>
            </c:numRef>
          </c:val>
          <c:smooth val="0"/>
          <c:extLst>
            <c:ext xmlns:c16="http://schemas.microsoft.com/office/drawing/2014/chart" uri="{C3380CC4-5D6E-409C-BE32-E72D297353CC}">
              <c16:uniqueId val="{00000032-D944-8E49-9280-C437924AE9F9}"/>
            </c:ext>
          </c:extLst>
        </c:ser>
        <c:ser>
          <c:idx val="9"/>
          <c:order val="9"/>
          <c:tx>
            <c:strRef>
              <c:f>Sheet1!$K$1</c:f>
              <c:strCache>
                <c:ptCount val="1"/>
                <c:pt idx="0">
                  <c:v>Flights</c:v>
                </c:pt>
              </c:strCache>
            </c:strRef>
          </c:tx>
          <c:spPr>
            <a:ln w="28575" cap="rnd">
              <a:solidFill>
                <a:srgbClr val="CC99FF"/>
              </a:solidFill>
              <a:round/>
            </a:ln>
            <a:effectLst/>
          </c:spPr>
          <c:marker>
            <c:symbol val="none"/>
          </c:marker>
          <c:dLbls>
            <c:dLbl>
              <c:idx val="0"/>
              <c:layout>
                <c:manualLayout>
                  <c:x val="-5.23193091379415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34-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35-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36-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37-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38-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04-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CC99FF"/>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Sheet1!$K$2:$K$9</c:f>
              <c:numCache>
                <c:formatCode>0%</c:formatCode>
                <c:ptCount val="8"/>
                <c:pt idx="0">
                  <c:v>0.15</c:v>
                </c:pt>
                <c:pt idx="1">
                  <c:v>0.17</c:v>
                </c:pt>
                <c:pt idx="2">
                  <c:v>0.19</c:v>
                </c:pt>
                <c:pt idx="3">
                  <c:v>0.19</c:v>
                </c:pt>
                <c:pt idx="4">
                  <c:v>0.19</c:v>
                </c:pt>
                <c:pt idx="5">
                  <c:v>0.19</c:v>
                </c:pt>
                <c:pt idx="6">
                  <c:v>0.2</c:v>
                </c:pt>
                <c:pt idx="7">
                  <c:v>0.16</c:v>
                </c:pt>
              </c:numCache>
            </c:numRef>
          </c:val>
          <c:smooth val="0"/>
          <c:extLst>
            <c:ext xmlns:c16="http://schemas.microsoft.com/office/drawing/2014/chart" uri="{C3380CC4-5D6E-409C-BE32-E72D297353CC}">
              <c16:uniqueId val="{00000039-D944-8E49-9280-C437924AE9F9}"/>
            </c:ext>
          </c:extLst>
        </c:ser>
        <c:ser>
          <c:idx val="10"/>
          <c:order val="10"/>
          <c:tx>
            <c:strRef>
              <c:f>Sheet1!$L$1</c:f>
              <c:strCache>
                <c:ptCount val="1"/>
                <c:pt idx="0">
                  <c:v>Insurance</c:v>
                </c:pt>
              </c:strCache>
            </c:strRef>
          </c:tx>
          <c:spPr>
            <a:ln w="28575" cap="rnd">
              <a:solidFill>
                <a:srgbClr val="92D050"/>
              </a:solidFill>
              <a:round/>
            </a:ln>
            <a:effectLst/>
          </c:spPr>
          <c:marker>
            <c:symbol val="none"/>
          </c:marker>
          <c:dLbls>
            <c:dLbl>
              <c:idx val="0"/>
              <c:layout>
                <c:manualLayout>
                  <c:x val="-5.340929474498203E-2"/>
                  <c:y val="-2.7314311076178082E-2"/>
                </c:manualLayout>
              </c:layout>
              <c:tx>
                <c:rich>
                  <a:bodyPr/>
                  <a:lstStyle/>
                  <a:p>
                    <a:fld id="{0DF0FA50-9507-2840-B980-85A0156D37AB}" type="VALUE">
                      <a:rPr lang="en-US">
                        <a:solidFill>
                          <a:srgbClr val="92D05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A-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3B-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3C-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3D-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3E-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3F-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40-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92D050"/>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Sheet1!$L$2:$L$9</c:f>
              <c:numCache>
                <c:formatCode>0%</c:formatCode>
                <c:ptCount val="8"/>
                <c:pt idx="0">
                  <c:v>0.15</c:v>
                </c:pt>
                <c:pt idx="1">
                  <c:v>0.21</c:v>
                </c:pt>
                <c:pt idx="2">
                  <c:v>0.23</c:v>
                </c:pt>
                <c:pt idx="3">
                  <c:v>0.21</c:v>
                </c:pt>
                <c:pt idx="4">
                  <c:v>0.2</c:v>
                </c:pt>
                <c:pt idx="5">
                  <c:v>0.24</c:v>
                </c:pt>
                <c:pt idx="6">
                  <c:v>0.25</c:v>
                </c:pt>
                <c:pt idx="7">
                  <c:v>0.26</c:v>
                </c:pt>
              </c:numCache>
            </c:numRef>
          </c:val>
          <c:smooth val="0"/>
          <c:extLst>
            <c:ext xmlns:c16="http://schemas.microsoft.com/office/drawing/2014/chart" uri="{C3380CC4-5D6E-409C-BE32-E72D297353CC}">
              <c16:uniqueId val="{00000041-D944-8E49-9280-C437924AE9F9}"/>
            </c:ext>
          </c:extLst>
        </c:ser>
        <c:ser>
          <c:idx val="11"/>
          <c:order val="11"/>
          <c:tx>
            <c:strRef>
              <c:f>Sheet1!$M$1</c:f>
              <c:strCache>
                <c:ptCount val="1"/>
                <c:pt idx="0">
                  <c:v>Alcohol</c:v>
                </c:pt>
              </c:strCache>
            </c:strRef>
          </c:tx>
          <c:spPr>
            <a:ln w="28575" cap="rnd">
              <a:solidFill>
                <a:schemeClr val="accent5"/>
              </a:solidFill>
              <a:round/>
            </a:ln>
            <a:effectLst/>
          </c:spPr>
          <c:marker>
            <c:symbol val="none"/>
          </c:marker>
          <c:dLbls>
            <c:dLbl>
              <c:idx val="0"/>
              <c:layout>
                <c:manualLayout>
                  <c:x val="-5.809773086411138E-2"/>
                  <c:y val="2.1913389008775423E-2"/>
                </c:manualLayout>
              </c:layout>
              <c:spPr>
                <a:noFill/>
                <a:ln>
                  <a:noFill/>
                </a:ln>
                <a:effectLst/>
              </c:spPr>
              <c:txPr>
                <a:bodyPr rot="0" spcFirstLastPara="1" vertOverflow="ellipsis" vert="horz" wrap="square" lIns="38100" tIns="19050" rIns="38100" bIns="19050" anchor="ctr" anchorCtr="1">
                  <a:noAutofit/>
                </a:bodyPr>
                <a:lstStyle/>
                <a:p>
                  <a:pPr>
                    <a:defRPr sz="700" b="1" i="0" u="none" strike="noStrike" kern="1200" baseline="0">
                      <a:solidFill>
                        <a:srgbClr val="626FB4"/>
                      </a:solidFill>
                      <a:latin typeface="Libre Franklin" pitchFamily="2" charset="77"/>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407607978821624E-2"/>
                      <c:h val="3.0169822274633811E-2"/>
                    </c:manualLayout>
                  </c15:layout>
                </c:ext>
                <c:ext xmlns:c16="http://schemas.microsoft.com/office/drawing/2014/chart" uri="{C3380CC4-5D6E-409C-BE32-E72D297353CC}">
                  <c16:uniqueId val="{00000042-D944-8E49-9280-C437924AE9F9}"/>
                </c:ext>
              </c:extLst>
            </c:dLbl>
            <c:dLbl>
              <c:idx val="1"/>
              <c:delete val="1"/>
              <c:extLst>
                <c:ext xmlns:c15="http://schemas.microsoft.com/office/drawing/2012/chart" uri="{CE6537A1-D6FC-4f65-9D91-7224C49458BB}"/>
                <c:ext xmlns:c16="http://schemas.microsoft.com/office/drawing/2014/chart" uri="{C3380CC4-5D6E-409C-BE32-E72D297353CC}">
                  <c16:uniqueId val="{00000043-D944-8E49-9280-C437924AE9F9}"/>
                </c:ext>
              </c:extLst>
            </c:dLbl>
            <c:dLbl>
              <c:idx val="2"/>
              <c:delete val="1"/>
              <c:extLst>
                <c:ext xmlns:c15="http://schemas.microsoft.com/office/drawing/2012/chart" uri="{CE6537A1-D6FC-4f65-9D91-7224C49458BB}"/>
                <c:ext xmlns:c16="http://schemas.microsoft.com/office/drawing/2014/chart" uri="{C3380CC4-5D6E-409C-BE32-E72D297353CC}">
                  <c16:uniqueId val="{00000044-D944-8E49-9280-C437924AE9F9}"/>
                </c:ext>
              </c:extLst>
            </c:dLbl>
            <c:dLbl>
              <c:idx val="3"/>
              <c:delete val="1"/>
              <c:extLst>
                <c:ext xmlns:c15="http://schemas.microsoft.com/office/drawing/2012/chart" uri="{CE6537A1-D6FC-4f65-9D91-7224C49458BB}"/>
                <c:ext xmlns:c16="http://schemas.microsoft.com/office/drawing/2014/chart" uri="{C3380CC4-5D6E-409C-BE32-E72D297353CC}">
                  <c16:uniqueId val="{00000045-D944-8E49-9280-C437924AE9F9}"/>
                </c:ext>
              </c:extLst>
            </c:dLbl>
            <c:dLbl>
              <c:idx val="4"/>
              <c:delete val="1"/>
              <c:extLst>
                <c:ext xmlns:c15="http://schemas.microsoft.com/office/drawing/2012/chart" uri="{CE6537A1-D6FC-4f65-9D91-7224C49458BB}"/>
                <c:ext xmlns:c16="http://schemas.microsoft.com/office/drawing/2014/chart" uri="{C3380CC4-5D6E-409C-BE32-E72D297353CC}">
                  <c16:uniqueId val="{00000046-D944-8E49-9280-C437924AE9F9}"/>
                </c:ext>
              </c:extLst>
            </c:dLbl>
            <c:dLbl>
              <c:idx val="5"/>
              <c:delete val="1"/>
              <c:extLst>
                <c:ext xmlns:c15="http://schemas.microsoft.com/office/drawing/2012/chart" uri="{CE6537A1-D6FC-4f65-9D91-7224C49458BB}"/>
                <c:ext xmlns:c16="http://schemas.microsoft.com/office/drawing/2014/chart" uri="{C3380CC4-5D6E-409C-BE32-E72D297353CC}">
                  <c16:uniqueId val="{00000047-D944-8E49-9280-C437924AE9F9}"/>
                </c:ext>
              </c:extLst>
            </c:dLbl>
            <c:dLbl>
              <c:idx val="6"/>
              <c:delete val="1"/>
              <c:extLst>
                <c:ext xmlns:c15="http://schemas.microsoft.com/office/drawing/2012/chart" uri="{CE6537A1-D6FC-4f65-9D91-7224C49458BB}"/>
                <c:ext xmlns:c16="http://schemas.microsoft.com/office/drawing/2014/chart" uri="{C3380CC4-5D6E-409C-BE32-E72D297353CC}">
                  <c16:uniqueId val="{0000004C-D944-8E49-9280-C437924AE9F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626FB4"/>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Sheet1!$M$2:$M$9</c:f>
              <c:numCache>
                <c:formatCode>0%</c:formatCode>
                <c:ptCount val="8"/>
                <c:pt idx="0">
                  <c:v>0.15</c:v>
                </c:pt>
                <c:pt idx="1">
                  <c:v>0.14000000000000001</c:v>
                </c:pt>
                <c:pt idx="2">
                  <c:v>0.11</c:v>
                </c:pt>
                <c:pt idx="3">
                  <c:v>0.13</c:v>
                </c:pt>
                <c:pt idx="4">
                  <c:v>0.14000000000000001</c:v>
                </c:pt>
                <c:pt idx="5">
                  <c:v>0.13</c:v>
                </c:pt>
                <c:pt idx="6">
                  <c:v>0.12</c:v>
                </c:pt>
                <c:pt idx="7">
                  <c:v>0.09</c:v>
                </c:pt>
              </c:numCache>
            </c:numRef>
          </c:val>
          <c:smooth val="0"/>
          <c:extLst>
            <c:ext xmlns:c16="http://schemas.microsoft.com/office/drawing/2014/chart" uri="{C3380CC4-5D6E-409C-BE32-E72D297353CC}">
              <c16:uniqueId val="{00000048-D944-8E49-9280-C437924AE9F9}"/>
            </c:ext>
          </c:extLst>
        </c:ser>
        <c:ser>
          <c:idx val="12"/>
          <c:order val="12"/>
          <c:tx>
            <c:strRef>
              <c:f>Sheet1!$N$1</c:f>
              <c:strCache>
                <c:ptCount val="1"/>
                <c:pt idx="0">
                  <c:v>Hotels</c:v>
                </c:pt>
              </c:strCache>
            </c:strRef>
          </c:tx>
          <c:spPr>
            <a:ln w="28575" cap="rnd">
              <a:solidFill>
                <a:schemeClr val="accent1">
                  <a:lumMod val="80000"/>
                  <a:lumOff val="20000"/>
                </a:schemeClr>
              </a:solidFill>
              <a:round/>
            </a:ln>
            <a:effectLst/>
          </c:spPr>
          <c:marker>
            <c:symbol val="none"/>
          </c:marker>
          <c:dLbls>
            <c:dLbl>
              <c:idx val="0"/>
              <c:layout>
                <c:manualLayout>
                  <c:x val="-5.1229323530901094E-2"/>
                  <c:y val="3.7246787831151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D944-8E49-9280-C437924AE9F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34-D544-AE98-03B0C191721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1">
                        <a:lumMod val="60000"/>
                        <a:lumOff val="40000"/>
                      </a:schemeClr>
                    </a:solidFill>
                    <a:latin typeface="Libre Franklin"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Wave 110 (4/1)</c:v>
                </c:pt>
                <c:pt idx="1">
                  <c:v>Wave 115 (5/6)</c:v>
                </c:pt>
                <c:pt idx="2">
                  <c:v>Wave 128 (8/5)</c:v>
                </c:pt>
                <c:pt idx="3">
                  <c:v>Wave 129 (8/14)</c:v>
                </c:pt>
                <c:pt idx="4">
                  <c:v>Wave 130 (8/21)</c:v>
                </c:pt>
                <c:pt idx="5">
                  <c:v>Wave 131 (8/28)</c:v>
                </c:pt>
                <c:pt idx="6">
                  <c:v>Wave 132 (9/4)</c:v>
                </c:pt>
                <c:pt idx="7">
                  <c:v>Wave 136 (10/2)</c:v>
                </c:pt>
              </c:strCache>
            </c:strRef>
          </c:cat>
          <c:val>
            <c:numRef>
              <c:f>Sheet1!$N$2:$N$9</c:f>
              <c:numCache>
                <c:formatCode>0%</c:formatCode>
                <c:ptCount val="8"/>
                <c:pt idx="0">
                  <c:v>0.14000000000000001</c:v>
                </c:pt>
                <c:pt idx="1">
                  <c:v>0.14000000000000001</c:v>
                </c:pt>
                <c:pt idx="2">
                  <c:v>0.16</c:v>
                </c:pt>
                <c:pt idx="3">
                  <c:v>0.16</c:v>
                </c:pt>
                <c:pt idx="4">
                  <c:v>0.17</c:v>
                </c:pt>
                <c:pt idx="5">
                  <c:v>0.17</c:v>
                </c:pt>
                <c:pt idx="6">
                  <c:v>0.16</c:v>
                </c:pt>
                <c:pt idx="7">
                  <c:v>0.14000000000000001</c:v>
                </c:pt>
              </c:numCache>
            </c:numRef>
          </c:val>
          <c:smooth val="0"/>
          <c:extLst>
            <c:ext xmlns:c16="http://schemas.microsoft.com/office/drawing/2014/chart" uri="{C3380CC4-5D6E-409C-BE32-E72D297353CC}">
              <c16:uniqueId val="{0000004B-D944-8E49-9280-C437924AE9F9}"/>
            </c:ext>
          </c:extLst>
        </c:ser>
        <c:dLbls>
          <c:showLegendKey val="0"/>
          <c:showVal val="0"/>
          <c:showCatName val="0"/>
          <c:showSerName val="0"/>
          <c:showPercent val="0"/>
          <c:showBubbleSize val="0"/>
        </c:dLbls>
        <c:smooth val="0"/>
        <c:axId val="47759728"/>
        <c:axId val="47758480"/>
      </c:lineChart>
      <c:catAx>
        <c:axId val="477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Libre Franklin" pitchFamily="2" charset="77"/>
                <a:ea typeface="+mn-ea"/>
                <a:cs typeface="+mn-cs"/>
              </a:defRPr>
            </a:pPr>
            <a:endParaRPr lang="en-US"/>
          </a:p>
        </c:txPr>
        <c:crossAx val="47758480"/>
        <c:crosses val="autoZero"/>
        <c:auto val="1"/>
        <c:lblAlgn val="ctr"/>
        <c:lblOffset val="100"/>
        <c:noMultiLvlLbl val="0"/>
      </c:catAx>
      <c:valAx>
        <c:axId val="47758480"/>
        <c:scaling>
          <c:orientation val="minMax"/>
          <c:max val="0.8"/>
          <c:min val="5.000000000000001E-2"/>
        </c:scaling>
        <c:delete val="1"/>
        <c:axPos val="l"/>
        <c:numFmt formatCode="0%" sourceLinked="1"/>
        <c:majorTickMark val="out"/>
        <c:minorTickMark val="none"/>
        <c:tickLblPos val="nextTo"/>
        <c:crossAx val="4775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3746721375607089"/>
          <c:h val="1"/>
        </c:manualLayout>
      </c:layout>
      <c:barChart>
        <c:barDir val="col"/>
        <c:grouping val="clustered"/>
        <c:varyColors val="0"/>
        <c:ser>
          <c:idx val="0"/>
          <c:order val="0"/>
          <c:tx>
            <c:strRef>
              <c:f>Sheet1!$B$1</c:f>
              <c:strCache>
                <c:ptCount val="1"/>
                <c:pt idx="0">
                  <c:v>Gen Z</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Health of U.S. economy</c:v>
                </c:pt>
                <c:pt idx="1">
                  <c:v>Your retirement savings</c:v>
                </c:pt>
                <c:pt idx="2">
                  <c:v>Your short-term savings</c:v>
                </c:pt>
                <c:pt idx="3">
                  <c:v>Your job security</c:v>
                </c:pt>
              </c:strCache>
            </c:strRef>
          </c:cat>
          <c:val>
            <c:numRef>
              <c:f>Sheet1!$B$2:$B$5</c:f>
              <c:numCache>
                <c:formatCode>0%</c:formatCode>
                <c:ptCount val="4"/>
                <c:pt idx="0">
                  <c:v>0.77</c:v>
                </c:pt>
                <c:pt idx="1">
                  <c:v>0.64</c:v>
                </c:pt>
                <c:pt idx="2">
                  <c:v>0.68</c:v>
                </c:pt>
                <c:pt idx="3">
                  <c:v>0.49</c:v>
                </c:pt>
              </c:numCache>
            </c:numRef>
          </c:val>
          <c:extLst>
            <c:ext xmlns:c16="http://schemas.microsoft.com/office/drawing/2014/chart" uri="{C3380CC4-5D6E-409C-BE32-E72D297353CC}">
              <c16:uniqueId val="{00000000-1645-5348-B588-8BC1597D586C}"/>
            </c:ext>
          </c:extLst>
        </c:ser>
        <c:ser>
          <c:idx val="1"/>
          <c:order val="1"/>
          <c:tx>
            <c:strRef>
              <c:f>Sheet1!$C$1</c:f>
              <c:strCache>
                <c:ptCount val="1"/>
                <c:pt idx="0">
                  <c:v>Millennials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1645-5348-B588-8BC1597D586C}"/>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Health of U.S. economy</c:v>
                </c:pt>
                <c:pt idx="1">
                  <c:v>Your retirement savings</c:v>
                </c:pt>
                <c:pt idx="2">
                  <c:v>Your short-term savings</c:v>
                </c:pt>
                <c:pt idx="3">
                  <c:v>Your job security</c:v>
                </c:pt>
              </c:strCache>
            </c:strRef>
          </c:cat>
          <c:val>
            <c:numRef>
              <c:f>Sheet1!$C$2:$C$5</c:f>
              <c:numCache>
                <c:formatCode>0%</c:formatCode>
                <c:ptCount val="4"/>
                <c:pt idx="0">
                  <c:v>0.8</c:v>
                </c:pt>
                <c:pt idx="1">
                  <c:v>0.64</c:v>
                </c:pt>
                <c:pt idx="2">
                  <c:v>0.64</c:v>
                </c:pt>
                <c:pt idx="3">
                  <c:v>0.57999999999999996</c:v>
                </c:pt>
              </c:numCache>
            </c:numRef>
          </c:val>
          <c:extLst>
            <c:ext xmlns:c16="http://schemas.microsoft.com/office/drawing/2014/chart" uri="{C3380CC4-5D6E-409C-BE32-E72D297353CC}">
              <c16:uniqueId val="{00000002-1645-5348-B588-8BC1597D586C}"/>
            </c:ext>
          </c:extLst>
        </c:ser>
        <c:ser>
          <c:idx val="2"/>
          <c:order val="2"/>
          <c:tx>
            <c:strRef>
              <c:f>Sheet1!$D$1</c:f>
              <c:strCache>
                <c:ptCount val="1"/>
                <c:pt idx="0">
                  <c:v>Gen X</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Health of U.S. economy</c:v>
                </c:pt>
                <c:pt idx="1">
                  <c:v>Your retirement savings</c:v>
                </c:pt>
                <c:pt idx="2">
                  <c:v>Your short-term savings</c:v>
                </c:pt>
                <c:pt idx="3">
                  <c:v>Your job security</c:v>
                </c:pt>
              </c:strCache>
            </c:strRef>
          </c:cat>
          <c:val>
            <c:numRef>
              <c:f>Sheet1!$D$2:$D$5</c:f>
              <c:numCache>
                <c:formatCode>0%</c:formatCode>
                <c:ptCount val="4"/>
                <c:pt idx="0">
                  <c:v>0.83</c:v>
                </c:pt>
                <c:pt idx="1">
                  <c:v>0.67</c:v>
                </c:pt>
                <c:pt idx="2">
                  <c:v>0.69</c:v>
                </c:pt>
                <c:pt idx="3">
                  <c:v>0.43</c:v>
                </c:pt>
              </c:numCache>
            </c:numRef>
          </c:val>
          <c:extLst>
            <c:ext xmlns:c16="http://schemas.microsoft.com/office/drawing/2014/chart" uri="{C3380CC4-5D6E-409C-BE32-E72D297353CC}">
              <c16:uniqueId val="{00000003-1645-5348-B588-8BC1597D586C}"/>
            </c:ext>
          </c:extLst>
        </c:ser>
        <c:ser>
          <c:idx val="3"/>
          <c:order val="3"/>
          <c:tx>
            <c:strRef>
              <c:f>Sheet1!$E$1</c:f>
              <c:strCache>
                <c:ptCount val="1"/>
                <c:pt idx="0">
                  <c:v>Boomers+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Health of U.S. economy</c:v>
                </c:pt>
                <c:pt idx="1">
                  <c:v>Your retirement savings</c:v>
                </c:pt>
                <c:pt idx="2">
                  <c:v>Your short-term savings</c:v>
                </c:pt>
                <c:pt idx="3">
                  <c:v>Your job security</c:v>
                </c:pt>
              </c:strCache>
            </c:strRef>
          </c:cat>
          <c:val>
            <c:numRef>
              <c:f>Sheet1!$E$2:$E$5</c:f>
              <c:numCache>
                <c:formatCode>0%</c:formatCode>
                <c:ptCount val="4"/>
                <c:pt idx="0">
                  <c:v>0.88</c:v>
                </c:pt>
                <c:pt idx="1">
                  <c:v>0.67</c:v>
                </c:pt>
                <c:pt idx="2">
                  <c:v>0.6</c:v>
                </c:pt>
                <c:pt idx="3">
                  <c:v>0.18</c:v>
                </c:pt>
              </c:numCache>
            </c:numRef>
          </c:val>
          <c:extLst>
            <c:ext xmlns:c16="http://schemas.microsoft.com/office/drawing/2014/chart" uri="{C3380CC4-5D6E-409C-BE32-E72D297353CC}">
              <c16:uniqueId val="{00000004-1645-5348-B588-8BC1597D586C}"/>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crossAx val="197649536"/>
        <c:crosses val="autoZero"/>
        <c:auto val="1"/>
        <c:lblAlgn val="ctr"/>
        <c:lblOffset val="100"/>
        <c:noMultiLvlLbl val="0"/>
      </c:catAx>
      <c:valAx>
        <c:axId val="197649536"/>
        <c:scaling>
          <c:orientation val="minMax"/>
          <c:max val="1"/>
        </c:scaling>
        <c:delete val="1"/>
        <c:axPos val="l"/>
        <c:numFmt formatCode="0%" sourceLinked="1"/>
        <c:majorTickMark val="out"/>
        <c:minorTickMark val="none"/>
        <c:tickLblPos val="nextTo"/>
        <c:crossAx val="206359552"/>
        <c:crosses val="autoZero"/>
        <c:crossBetween val="between"/>
      </c:valAx>
      <c:spPr>
        <a:noFill/>
        <a:ln>
          <a:noFill/>
        </a:ln>
        <a:effectLst/>
      </c:spPr>
    </c:plotArea>
    <c:legend>
      <c:legendPos val="r"/>
      <c:layout>
        <c:manualLayout>
          <c:xMode val="edge"/>
          <c:yMode val="edge"/>
          <c:x val="0.33349753304664859"/>
          <c:y val="1.9644889222735107E-2"/>
          <c:w val="0.33310814123902871"/>
          <c:h val="0.1250774490041013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sz="1000" b="1" i="0">
          <a:latin typeface="Libre Franklin"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Very we</c:v>
                </c:pt>
              </c:strCache>
            </c:strRef>
          </c:tx>
          <c:spPr>
            <a:solidFill>
              <a:schemeClr val="accent4">
                <a:shade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Sheet1!$A$2</c:f>
            </c:numRef>
          </c:val>
          <c:extLst>
            <c:ext xmlns:c16="http://schemas.microsoft.com/office/drawing/2014/chart" uri="{C3380CC4-5D6E-409C-BE32-E72D297353CC}">
              <c16:uniqueId val="{00000000-7958-8640-B1D1-2D3CE610ADAE}"/>
            </c:ext>
          </c:extLst>
        </c:ser>
        <c:ser>
          <c:idx val="1"/>
          <c:order val="1"/>
          <c:tx>
            <c:strRef>
              <c:f>Sheet1!$B$1</c:f>
              <c:strCache>
                <c:ptCount val="1"/>
                <c:pt idx="0">
                  <c:v>Column1</c:v>
                </c:pt>
              </c:strCache>
            </c:strRef>
          </c:tx>
          <c:spPr>
            <a:solidFill>
              <a:schemeClr val="accent4">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Sheet1!$B$2</c:f>
            </c:numRef>
          </c:val>
          <c:extLst>
            <c:ext xmlns:c16="http://schemas.microsoft.com/office/drawing/2014/chart" uri="{C3380CC4-5D6E-409C-BE32-E72D297353CC}">
              <c16:uniqueId val="{00000001-7958-8640-B1D1-2D3CE610ADAE}"/>
            </c:ext>
          </c:extLst>
        </c:ser>
        <c:ser>
          <c:idx val="2"/>
          <c:order val="2"/>
          <c:tx>
            <c:strRef>
              <c:f>Sheet1!$C$1</c:f>
              <c:strCache>
                <c:ptCount val="1"/>
                <c:pt idx="0">
                  <c:v>Very poor</c:v>
                </c:pt>
              </c:strCache>
            </c:strRef>
          </c:tx>
          <c:spPr>
            <a:solidFill>
              <a:schemeClr val="accent4">
                <a:shade val="90000"/>
              </a:schemeClr>
            </a:solidFill>
            <a:ln>
              <a:noFill/>
            </a:ln>
            <a:effectLst/>
          </c:spPr>
          <c:invertIfNegative val="0"/>
          <c:dPt>
            <c:idx val="0"/>
            <c:invertIfNegative val="0"/>
            <c:bubble3D val="0"/>
            <c:extLst>
              <c:ext xmlns:c16="http://schemas.microsoft.com/office/drawing/2014/chart" uri="{C3380CC4-5D6E-409C-BE32-E72D297353CC}">
                <c16:uniqueId val="{00000002-7958-8640-B1D1-2D3CE610ADAE}"/>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Sheet1!$C$2</c:f>
              <c:numCache>
                <c:formatCode>0%</c:formatCode>
                <c:ptCount val="1"/>
                <c:pt idx="0">
                  <c:v>0.11</c:v>
                </c:pt>
              </c:numCache>
            </c:numRef>
          </c:val>
          <c:extLst>
            <c:ext xmlns:c16="http://schemas.microsoft.com/office/drawing/2014/chart" uri="{C3380CC4-5D6E-409C-BE32-E72D297353CC}">
              <c16:uniqueId val="{00000003-7958-8640-B1D1-2D3CE610ADAE}"/>
            </c:ext>
          </c:extLst>
        </c:ser>
        <c:ser>
          <c:idx val="3"/>
          <c:order val="3"/>
          <c:tx>
            <c:strRef>
              <c:f>Sheet1!$D$1</c:f>
              <c:strCache>
                <c:ptCount val="1"/>
                <c:pt idx="0">
                  <c:v>Somewhat poor</c:v>
                </c:pt>
              </c:strCache>
            </c:strRef>
          </c:tx>
          <c:spPr>
            <a:solidFill>
              <a:schemeClr val="accent4">
                <a:tint val="90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58-8640-B1D1-2D3CE610AD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Libre Franklin" pitchFamily="2" charset="77"/>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Sheet1!$D$2</c:f>
              <c:numCache>
                <c:formatCode>0%</c:formatCode>
                <c:ptCount val="1"/>
                <c:pt idx="0">
                  <c:v>0.26</c:v>
                </c:pt>
              </c:numCache>
            </c:numRef>
          </c:val>
          <c:extLst>
            <c:ext xmlns:c16="http://schemas.microsoft.com/office/drawing/2014/chart" uri="{C3380CC4-5D6E-409C-BE32-E72D297353CC}">
              <c16:uniqueId val="{00000005-7958-8640-B1D1-2D3CE610ADAE}"/>
            </c:ext>
          </c:extLst>
        </c:ser>
        <c:ser>
          <c:idx val="4"/>
          <c:order val="4"/>
          <c:tx>
            <c:strRef>
              <c:f>Sheet1!$E$1</c:f>
              <c:strCache>
                <c:ptCount val="1"/>
                <c:pt idx="0">
                  <c:v>Somewhat good</c:v>
                </c:pt>
              </c:strCache>
            </c:strRef>
          </c:tx>
          <c:spPr>
            <a:solidFill>
              <a:schemeClr val="accent4">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Libre Franklin" pitchFamily="2"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Sheet1!$E$2</c:f>
              <c:numCache>
                <c:formatCode>0%</c:formatCode>
                <c:ptCount val="1"/>
                <c:pt idx="0">
                  <c:v>0.48</c:v>
                </c:pt>
              </c:numCache>
            </c:numRef>
          </c:val>
          <c:extLst>
            <c:ext xmlns:c16="http://schemas.microsoft.com/office/drawing/2014/chart" uri="{C3380CC4-5D6E-409C-BE32-E72D297353CC}">
              <c16:uniqueId val="{00000006-7958-8640-B1D1-2D3CE610ADAE}"/>
            </c:ext>
          </c:extLst>
        </c:ser>
        <c:ser>
          <c:idx val="5"/>
          <c:order val="5"/>
          <c:tx>
            <c:strRef>
              <c:f>Sheet1!$F$1</c:f>
              <c:strCache>
                <c:ptCount val="1"/>
                <c:pt idx="0">
                  <c:v>Very good</c:v>
                </c:pt>
              </c:strCache>
            </c:strRef>
          </c:tx>
          <c:spPr>
            <a:solidFill>
              <a:schemeClr val="accent4">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Libre Franklin" pitchFamily="2" charset="77"/>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val>
            <c:numRef>
              <c:f>Sheet1!$F$2</c:f>
              <c:numCache>
                <c:formatCode>0%</c:formatCode>
                <c:ptCount val="1"/>
                <c:pt idx="0">
                  <c:v>0.16</c:v>
                </c:pt>
              </c:numCache>
            </c:numRef>
          </c:val>
          <c:extLst>
            <c:ext xmlns:c16="http://schemas.microsoft.com/office/drawing/2014/chart" uri="{C3380CC4-5D6E-409C-BE32-E72D297353CC}">
              <c16:uniqueId val="{00000007-7958-8640-B1D1-2D3CE610ADAE}"/>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2.561764753344414E-3"/>
          <c:y val="0.24669463065394268"/>
          <c:w val="0.47076098533137539"/>
          <c:h val="0.5708821409654142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sz="1200">
          <a:latin typeface="Helvetica Light" panose="020B040302020202020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8653484378503694"/>
          <c:y val="0"/>
          <c:w val="0.50985124472518939"/>
          <c:h val="1"/>
        </c:manualLayout>
      </c:layout>
      <c:barChart>
        <c:barDir val="bar"/>
        <c:grouping val="clustered"/>
        <c:varyColors val="0"/>
        <c:ser>
          <c:idx val="0"/>
          <c:order val="0"/>
          <c:tx>
            <c:strRef>
              <c:f>Sheet1!$B$1</c:f>
              <c:strCache>
                <c:ptCount val="1"/>
                <c:pt idx="0">
                  <c:v>Wave 132 (9/2 - 9/4)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1"/>
                <c:pt idx="0">
                  <c:v>Male</c:v>
                </c:pt>
                <c:pt idx="1">
                  <c:v>Female</c:v>
                </c:pt>
                <c:pt idx="3">
                  <c:v>Gen Z</c:v>
                </c:pt>
                <c:pt idx="4">
                  <c:v>Millennials </c:v>
                </c:pt>
                <c:pt idx="5">
                  <c:v>Gen X</c:v>
                </c:pt>
                <c:pt idx="6">
                  <c:v>Boomer+</c:v>
                </c:pt>
                <c:pt idx="8">
                  <c:v>Black</c:v>
                </c:pt>
                <c:pt idx="9">
                  <c:v>Hispanic</c:v>
                </c:pt>
                <c:pt idx="10">
                  <c:v>White</c:v>
                </c:pt>
              </c:strCache>
            </c:strRef>
          </c:cat>
          <c:val>
            <c:numRef>
              <c:f>Sheet1!$B$2:$B$18</c:f>
              <c:numCache>
                <c:formatCode>0%</c:formatCode>
                <c:ptCount val="11"/>
                <c:pt idx="0">
                  <c:v>0.72</c:v>
                </c:pt>
                <c:pt idx="1">
                  <c:v>0.56000000000000005</c:v>
                </c:pt>
                <c:pt idx="3">
                  <c:v>0.69</c:v>
                </c:pt>
                <c:pt idx="4">
                  <c:v>0.66</c:v>
                </c:pt>
                <c:pt idx="5">
                  <c:v>0.53</c:v>
                </c:pt>
                <c:pt idx="6">
                  <c:v>0.68</c:v>
                </c:pt>
                <c:pt idx="8">
                  <c:v>0.72</c:v>
                </c:pt>
                <c:pt idx="9">
                  <c:v>0.59</c:v>
                </c:pt>
                <c:pt idx="10">
                  <c:v>0.64</c:v>
                </c:pt>
              </c:numCache>
            </c:numRef>
          </c:val>
          <c:extLst>
            <c:ext xmlns:c16="http://schemas.microsoft.com/office/drawing/2014/chart" uri="{C3380CC4-5D6E-409C-BE32-E72D297353CC}">
              <c16:uniqueId val="{00000000-F541-A84C-9B70-E4F357349109}"/>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Libre Franklin" pitchFamily="2" charset="77"/>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4F34-DA4B-B009-00DF45AEB415}"/>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4F34-DA4B-B009-00DF45AEB415}"/>
              </c:ext>
            </c:extLst>
          </c:dPt>
          <c:dPt>
            <c:idx val="2"/>
            <c:bubble3D val="0"/>
            <c:spPr>
              <a:solidFill>
                <a:schemeClr val="accent4">
                  <a:tint val="30000"/>
                </a:schemeClr>
              </a:solidFill>
              <a:ln w="19050">
                <a:solidFill>
                  <a:schemeClr val="lt1"/>
                </a:solidFill>
              </a:ln>
              <a:effectLst/>
            </c:spPr>
            <c:extLst>
              <c:ext xmlns:c16="http://schemas.microsoft.com/office/drawing/2014/chart" uri="{C3380CC4-5D6E-409C-BE32-E72D297353CC}">
                <c16:uniqueId val="{00000005-4F34-DA4B-B009-00DF45AEB415}"/>
              </c:ext>
            </c:extLst>
          </c:dPt>
          <c:dPt>
            <c:idx val="3"/>
            <c:bubble3D val="0"/>
            <c:spPr>
              <a:solidFill>
                <a:schemeClr val="accent4">
                  <a:tint val="84000"/>
                </a:schemeClr>
              </a:solidFill>
              <a:ln w="19050">
                <a:solidFill>
                  <a:schemeClr val="lt1"/>
                </a:solidFill>
              </a:ln>
              <a:effectLst/>
            </c:spPr>
            <c:extLst>
              <c:ext xmlns:c16="http://schemas.microsoft.com/office/drawing/2014/chart" uri="{C3380CC4-5D6E-409C-BE32-E72D297353CC}">
                <c16:uniqueId val="{00000007-4F34-DA4B-B009-00DF45AEB415}"/>
              </c:ext>
            </c:extLst>
          </c:dPt>
          <c:dLbls>
            <c:dLbl>
              <c:idx val="0"/>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Libre Franklin" pitchFamily="2" charset="77"/>
                        <a:ea typeface="+mn-ea"/>
                        <a:cs typeface="+mn-cs"/>
                      </a:defRPr>
                    </a:pPr>
                    <a:fld id="{A7749AB6-AAA3-B443-8D91-11A4FC328013}" type="VALUE">
                      <a:rPr lang="en-US" sz="1400" b="0" i="0" baseline="0" smtClean="0">
                        <a:solidFill>
                          <a:schemeClr val="bg1"/>
                        </a:solidFill>
                        <a:latin typeface="Libre Franklin" pitchFamily="2" charset="77"/>
                      </a:rPr>
                      <a:pPr>
                        <a:defRPr sz="1400">
                          <a:solidFill>
                            <a:schemeClr val="bg1"/>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Libre Franklin" pitchFamily="2" charset="77"/>
                      <a:ea typeface="+mn-ea"/>
                      <a:cs typeface="+mn-cs"/>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4F34-DA4B-B009-00DF45AEB415}"/>
                </c:ext>
              </c:extLst>
            </c:dLbl>
            <c:dLbl>
              <c:idx val="1"/>
              <c:layout>
                <c:manualLayout>
                  <c:x val="0.22375230058732259"/>
                  <c:y val="0.21236973921239255"/>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Libre Franklin" pitchFamily="2" charset="77"/>
                        <a:ea typeface="+mn-ea"/>
                        <a:cs typeface="+mn-cs"/>
                      </a:defRPr>
                    </a:pPr>
                    <a:fld id="{ECFACAC5-9AD0-9D4F-87FE-13A4F545914D}" type="VALUE">
                      <a:rPr lang="en-US" sz="1400" b="0" i="0" baseline="0" smtClean="0">
                        <a:solidFill>
                          <a:schemeClr val="bg1"/>
                        </a:solidFill>
                        <a:latin typeface="Libre Franklin" pitchFamily="2" charset="77"/>
                      </a:rPr>
                      <a:pPr>
                        <a:defRPr sz="1400">
                          <a:solidFill>
                            <a:schemeClr val="bg1"/>
                          </a:solidFill>
                          <a:latin typeface="Libre Franklin" pitchFamily="2" charset="77"/>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Libre Franklin" pitchFamily="2" charset="77"/>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4F34-DA4B-B009-00DF45AEB415}"/>
                </c:ext>
              </c:extLst>
            </c:dLbl>
            <c:dLbl>
              <c:idx val="2"/>
              <c:layout>
                <c:manualLayout>
                  <c:x val="0.20332181617530584"/>
                  <c:y val="-3.0227343554038819E-2"/>
                </c:manualLayout>
              </c:layout>
              <c:tx>
                <c:rich>
                  <a:bodyPr/>
                  <a:lstStyle/>
                  <a:p>
                    <a:fld id="{48F99013-EC45-0D45-B6F6-FBDFCFEE7F16}" type="CATEGORYNAME">
                      <a:rPr lang="en-US"/>
                      <a:pPr/>
                      <a:t>[CATEGORY NAME]</a:t>
                    </a:fld>
                    <a:r>
                      <a:rPr lang="en-US" baseline="0" dirty="0"/>
                      <a:t>, </a:t>
                    </a:r>
                    <a:fld id="{0479CA79-DF24-CA4F-B2CC-241FF2DE4B7C}" type="VALUE">
                      <a:rPr lang="en-US" sz="1400" baseline="0"/>
                      <a:pPr/>
                      <a:t>[VALUE]</a:t>
                    </a:fld>
                    <a:endParaRPr lang="en-US" baseline="0" dirty="0"/>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F34-DA4B-B009-00DF45AEB415}"/>
                </c:ext>
              </c:extLst>
            </c:dLbl>
            <c:dLbl>
              <c:idx val="3"/>
              <c:layout>
                <c:manualLayout>
                  <c:x val="0.11317664397366456"/>
                  <c:y val="0.16989579136991403"/>
                </c:manualLayout>
              </c:layout>
              <c:tx>
                <c:rich>
                  <a:bodyPr/>
                  <a:lstStyle/>
                  <a:p>
                    <a:fld id="{F90BD06E-C85B-B447-BFC6-F2435F7E7396}" type="CATEGORYNAME">
                      <a:rPr lang="en-US"/>
                      <a:pPr/>
                      <a:t>[CATEGORY NAME]</a:t>
                    </a:fld>
                    <a:r>
                      <a:rPr lang="en-US" baseline="0" dirty="0"/>
                      <a:t>, </a:t>
                    </a:r>
                    <a:fld id="{556D1ED4-C9AC-6745-964E-8139785115B5}" type="VALUE">
                      <a:rPr lang="en-US" sz="1400" baseline="0"/>
                      <a:pPr/>
                      <a:t>[VALUE]</a:t>
                    </a:fld>
                    <a:endParaRPr lang="en-US" baseline="0" dirty="0"/>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F34-DA4B-B009-00DF45AEB4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I am currently prioritizing saving and staying within my budget because of rising inflation.</c:v>
                </c:pt>
                <c:pt idx="1">
                  <c:v>I am not too worried about inflation and am spending my money normally or even slightly more than usual to make up for lost time.</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8-4F34-DA4B-B009-00DF45AEB415}"/>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0.94681</cdr:x>
      <cdr:y>0.4334</cdr:y>
    </cdr:from>
    <cdr:to>
      <cdr:x>0.99203</cdr:x>
      <cdr:y>0.47706</cdr:y>
    </cdr:to>
    <cdr:sp macro="" textlink="">
      <cdr:nvSpPr>
        <cdr:cNvPr id="2" name="TextBox 1">
          <a:extLst xmlns:a="http://schemas.openxmlformats.org/drawingml/2006/main">
            <a:ext uri="{FF2B5EF4-FFF2-40B4-BE49-F238E27FC236}">
              <a16:creationId xmlns:a16="http://schemas.microsoft.com/office/drawing/2014/main" id="{75E2D96B-1D93-2B20-DF4B-D263171D80B4}"/>
            </a:ext>
          </a:extLst>
        </cdr:cNvPr>
        <cdr:cNvSpPr txBox="1"/>
      </cdr:nvSpPr>
      <cdr:spPr>
        <a:xfrm xmlns:a="http://schemas.openxmlformats.org/drawingml/2006/main">
          <a:off x="10956784" y="2138320"/>
          <a:ext cx="523395"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solidFill>
                <a:srgbClr val="B5C3BF"/>
              </a:solidFill>
              <a:latin typeface="Libre Franklin" pitchFamily="2" charset="77"/>
            </a:rPr>
            <a:t>45%</a:t>
          </a:r>
        </a:p>
      </cdr:txBody>
    </cdr:sp>
  </cdr:relSizeAnchor>
  <cdr:relSizeAnchor xmlns:cdr="http://schemas.openxmlformats.org/drawingml/2006/chartDrawing">
    <cdr:from>
      <cdr:x>0.94666</cdr:x>
      <cdr:y>0.45633</cdr:y>
    </cdr:from>
    <cdr:to>
      <cdr:x>0.99188</cdr:x>
      <cdr:y>0.5</cdr:y>
    </cdr:to>
    <cdr:sp macro="" textlink="">
      <cdr:nvSpPr>
        <cdr:cNvPr id="3" name="TextBox 1">
          <a:extLst xmlns:a="http://schemas.openxmlformats.org/drawingml/2006/main">
            <a:ext uri="{FF2B5EF4-FFF2-40B4-BE49-F238E27FC236}">
              <a16:creationId xmlns:a16="http://schemas.microsoft.com/office/drawing/2014/main" id="{8589EC77-073C-ACA3-E8C1-425F26E62C20}"/>
            </a:ext>
          </a:extLst>
        </cdr:cNvPr>
        <cdr:cNvSpPr txBox="1"/>
      </cdr:nvSpPr>
      <cdr:spPr>
        <a:xfrm xmlns:a="http://schemas.openxmlformats.org/drawingml/2006/main">
          <a:off x="10955059" y="2251486"/>
          <a:ext cx="523395" cy="215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solidFill>
                <a:schemeClr val="accent5">
                  <a:lumMod val="75000"/>
                </a:schemeClr>
              </a:solidFill>
              <a:latin typeface="Libre Franklin" pitchFamily="2" charset="77"/>
            </a:rPr>
            <a:t>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9100" tIns="49550" rIns="99100" bIns="495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Libre Franklin" pitchFamily="2" charset="77"/>
                <a:ea typeface="Libre Franklin" pitchFamily="2"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9100" tIns="49550" rIns="99100" bIns="495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Libre Franklin" pitchFamily="2" charset="77"/>
                <a:ea typeface="Libre Franklin" pitchFamily="2"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119475"/>
            <a:ext cx="3169920" cy="480060"/>
          </a:xfrm>
          <a:prstGeom prst="rect">
            <a:avLst/>
          </a:prstGeom>
          <a:noFill/>
          <a:ln>
            <a:noFill/>
          </a:ln>
        </p:spPr>
        <p:txBody>
          <a:bodyPr spcFirstLastPara="1" wrap="square" lIns="99100" tIns="49550" rIns="99100" bIns="495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Libre Franklin" pitchFamily="2" charset="77"/>
                <a:ea typeface="Libre Franklin" pitchFamily="2"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lvl1pPr>
              <a:defRPr b="0" i="0">
                <a:latin typeface="Libre Franklin" pitchFamily="2" charset="77"/>
              </a:defRPr>
            </a:lvl1pPr>
          </a:lstStyle>
          <a:p>
            <a:pPr algn="r">
              <a:buSzPts val="1300"/>
            </a:pPr>
            <a:fld id="{00000000-1234-1234-1234-123412341234}" type="slidenum">
              <a:rPr lang="en-US" sz="1300" smtClean="0">
                <a:solidFill>
                  <a:schemeClr val="dk1"/>
                </a:solidFill>
                <a:ea typeface="Calibri"/>
                <a:cs typeface="Calibri"/>
                <a:sym typeface="Calibri"/>
              </a:rPr>
              <a:pPr algn="r">
                <a:buSzPts val="1300"/>
              </a:pPr>
              <a:t>‹#›</a:t>
            </a:fld>
            <a:endParaRPr lang="en-US" sz="13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ibre Franklin" pitchFamily="2" charset="77"/>
        <a:ea typeface="Libre Franklin"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89" name="Google Shape;89;p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287" name="Google Shape;287;p1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13" name="Google Shape;313;p1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df76f6f3d_0_179: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26" name="Google Shape;326;g15df76f6f3d_0_17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5df76f6f3d_0_191: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46" name="Google Shape;346;g15df76f6f3d_0_19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df76f6f3d_0_203: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64" name="Google Shape;364;g15df76f6f3d_0_20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3: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78" name="Google Shape;378;p13: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16</a:t>
            </a:fld>
            <a:endParaRPr dirty="0">
              <a:latin typeface="Libre Franklin" pitchFamily="2" charset="7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5df76f6f3d_0_280: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388" name="Google Shape;388;g15df76f6f3d_0_28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df76f6f3d_0_290: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407" name="Google Shape;407;g15df76f6f3d_0_29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df76f6f3d_0_298: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436" name="Google Shape;436;g15df76f6f3d_0_29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5df76f6f3d_0_306: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462" name="Google Shape;462;g15df76f6f3d_0_30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104" name="Google Shape;104;p2: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2</a:t>
            </a:fld>
            <a:endParaRPr dirty="0">
              <a:latin typeface="Libre Franklin" pitchFamily="2" charset="7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5df76f6f3d_0_37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5df76f6f3d_0_379: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476" name="Google Shape;476;g15df76f6f3d_0_379:notes"/>
          <p:cNvSpPr txBox="1">
            <a:spLocks noGrp="1"/>
          </p:cNvSpPr>
          <p:nvPr>
            <p:ph type="sldNum" idx="12"/>
          </p:nvPr>
        </p:nvSpPr>
        <p:spPr>
          <a:xfrm>
            <a:off x="4143587" y="9119475"/>
            <a:ext cx="3169800" cy="48000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21</a:t>
            </a:fld>
            <a:endParaRPr dirty="0">
              <a:latin typeface="Libre Franklin" pitchFamily="2" charset="7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5df76f6f3d_0_389: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486" name="Google Shape;486;g15df76f6f3d_0_38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df76f6f3d_0_403: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506" name="Google Shape;506;g15df76f6f3d_0_40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5df76f6f3d_0_412: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534" name="Google Shape;534;g15df76f6f3d_0_41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5df76f6f3d_0_421: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552" name="Google Shape;552;g15df76f6f3d_0_42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5df76f6f3d_0_430: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593" name="Google Shape;593;g15df76f6f3d_0_43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5df76f6f3d_0_439: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616" name="Google Shape;616;g15df76f6f3d_0_43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5df76f6f3d_0_448: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629" name="Google Shape;629;g15df76f6f3d_0_44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5df76f6f3d_0_457: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652" name="Google Shape;652;g15df76f6f3d_0_45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15df76f6f3d_0_59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15df76f6f3d_0_595: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676" name="Google Shape;676;g15df76f6f3d_0_595:notes"/>
          <p:cNvSpPr txBox="1">
            <a:spLocks noGrp="1"/>
          </p:cNvSpPr>
          <p:nvPr>
            <p:ph type="sldNum" idx="12"/>
          </p:nvPr>
        </p:nvSpPr>
        <p:spPr>
          <a:xfrm>
            <a:off x="4143587" y="9119475"/>
            <a:ext cx="3169800" cy="48000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30</a:t>
            </a:fld>
            <a:endParaRPr dirty="0">
              <a:latin typeface="Libre Franklin" pitchFamily="2" charset="7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142" name="Google Shape;142;p3: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Libre Franklin" pitchFamily="2" charset="77"/>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dirty="0">
              <a:ln>
                <a:noFill/>
              </a:ln>
              <a:solidFill>
                <a:srgbClr val="000000"/>
              </a:solidFill>
              <a:effectLst/>
              <a:uLnTx/>
              <a:uFillTx/>
              <a:latin typeface="Libre Franklin" pitchFamily="2" charset="77"/>
              <a:cs typeface="Arial"/>
              <a:sym typeface="Arial"/>
            </a:endParaRPr>
          </a:p>
        </p:txBody>
      </p:sp>
    </p:spTree>
    <p:extLst>
      <p:ext uri="{BB962C8B-B14F-4D97-AF65-F5344CB8AC3E}">
        <p14:creationId xmlns:p14="http://schemas.microsoft.com/office/powerpoint/2010/main" val="2442918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5df76f6f3d_0_606: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686" name="Google Shape;686;g15df76f6f3d_0_60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5df76f6f3d_0_652: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702" name="Google Shape;702;g15df76f6f3d_0_65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5df76f6f3d_0_661: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720" name="Google Shape;720;g15df76f6f3d_0_66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5df76f6f3d_0_670: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743" name="Google Shape;743;g15df76f6f3d_0_67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5df76f6f3d_0_679: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768" name="Google Shape;768;g15df76f6f3d_0_67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5df76f6f3d_0_688: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785" name="Google Shape;785;g15df76f6f3d_0_6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5df76f6f3d_0_697: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811" name="Google Shape;811;g15df76f6f3d_0_69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df76f6f3d_0_706: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829" name="Google Shape;829;g15df76f6f3d_0_70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5df76f6f3d_0_715: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847" name="Google Shape;847;g15df76f6f3d_0_71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5df76f6f3d_0_724: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876" name="Google Shape;876;g15df76f6f3d_0_7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164" name="Google Shape;164;p4: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Libre Franklin" pitchFamily="2" charset="77"/>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dirty="0">
              <a:ln>
                <a:noFill/>
              </a:ln>
              <a:solidFill>
                <a:srgbClr val="000000"/>
              </a:solidFill>
              <a:effectLst/>
              <a:uLnTx/>
              <a:uFillTx/>
              <a:latin typeface="Libre Franklin" pitchFamily="2" charset="77"/>
              <a:cs typeface="Arial"/>
              <a:sym typeface="Arial"/>
            </a:endParaRPr>
          </a:p>
        </p:txBody>
      </p:sp>
    </p:spTree>
    <p:extLst>
      <p:ext uri="{BB962C8B-B14F-4D97-AF65-F5344CB8AC3E}">
        <p14:creationId xmlns:p14="http://schemas.microsoft.com/office/powerpoint/2010/main" val="1283010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5df76f6f3d_0_87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g15df76f6f3d_0_874: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902" name="Google Shape;902;g15df76f6f3d_0_874:notes"/>
          <p:cNvSpPr txBox="1">
            <a:spLocks noGrp="1"/>
          </p:cNvSpPr>
          <p:nvPr>
            <p:ph type="sldNum" idx="12"/>
          </p:nvPr>
        </p:nvSpPr>
        <p:spPr>
          <a:xfrm>
            <a:off x="4143587" y="9119475"/>
            <a:ext cx="3169800" cy="48000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41</a:t>
            </a:fld>
            <a:endParaRPr dirty="0">
              <a:latin typeface="Libre Franklin" pitchFamily="2" charset="7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5df76f6f3d_0_885: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912" name="Google Shape;912;g15df76f6f3d_0_88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5df76f6f3d_0_915: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925" name="Google Shape;925;g15df76f6f3d_0_91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5df76f6f3d_0_956:notes"/>
          <p:cNvSpPr txBox="1">
            <a:spLocks noGrp="1"/>
          </p:cNvSpPr>
          <p:nvPr>
            <p:ph type="body" idx="1"/>
          </p:nvPr>
        </p:nvSpPr>
        <p:spPr>
          <a:xfrm>
            <a:off x="731521" y="4560571"/>
            <a:ext cx="5852100" cy="432060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949" name="Google Shape;949;g15df76f6f3d_0_95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3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35: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963" name="Google Shape;963;p35: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45</a:t>
            </a:fld>
            <a:endParaRPr dirty="0">
              <a:latin typeface="Libre Franklin" pitchFamily="2" charset="7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186" name="Google Shape;186;p5:notes"/>
          <p:cNvSpPr txBox="1">
            <a:spLocks noGrp="1"/>
          </p:cNvSpPr>
          <p:nvPr>
            <p:ph type="sldNum" idx="12"/>
          </p:nvPr>
        </p:nvSpPr>
        <p:spPr>
          <a:xfrm>
            <a:off x="4143587" y="9119475"/>
            <a:ext cx="3169920" cy="480060"/>
          </a:xfrm>
          <a:prstGeom prst="rect">
            <a:avLst/>
          </a:prstGeom>
          <a:noFill/>
          <a:ln>
            <a:noFill/>
          </a:ln>
        </p:spPr>
        <p:txBody>
          <a:bodyPr spcFirstLastPara="1" wrap="square" lIns="99100" tIns="49550" rIns="99100" bIns="4955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Libre Franklin" pitchFamily="2" charset="77"/>
              </a:rPr>
              <a:t>6</a:t>
            </a:fld>
            <a:endParaRPr dirty="0">
              <a:latin typeface="Libre Franklin" pitchFamily="2" charset="7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196" name="Google Shape;196;p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217" name="Google Shape;217;p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244" name="Google Shape;244;p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731521" y="4560571"/>
            <a:ext cx="5852160" cy="4320540"/>
          </a:xfrm>
          <a:prstGeom prst="rect">
            <a:avLst/>
          </a:prstGeom>
          <a:noFill/>
          <a:ln>
            <a:noFill/>
          </a:ln>
        </p:spPr>
        <p:txBody>
          <a:bodyPr spcFirstLastPara="1" wrap="square" lIns="99100" tIns="49550" rIns="99100" bIns="49550" anchor="t" anchorCtr="0">
            <a:noAutofit/>
          </a:bodyPr>
          <a:lstStyle/>
          <a:p>
            <a:pPr marL="0" lvl="0" indent="0" algn="l" rtl="0">
              <a:lnSpc>
                <a:spcPct val="100000"/>
              </a:lnSpc>
              <a:spcBef>
                <a:spcPts val="0"/>
              </a:spcBef>
              <a:spcAft>
                <a:spcPts val="0"/>
              </a:spcAft>
              <a:buSzPts val="1400"/>
              <a:buNone/>
            </a:pPr>
            <a:endParaRPr dirty="0">
              <a:latin typeface="Libre Franklin" pitchFamily="2" charset="77"/>
            </a:endParaRPr>
          </a:p>
        </p:txBody>
      </p:sp>
      <p:sp>
        <p:nvSpPr>
          <p:cNvPr id="257" name="Google Shape;257;p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41113" y="365760"/>
            <a:ext cx="1121664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600"/>
              <a:buFont typeface="Libre Franklin SemiBold"/>
              <a:buNone/>
              <a:defRPr sz="26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3"/>
          <p:cNvSpPr txBox="1">
            <a:spLocks noGrp="1"/>
          </p:cNvSpPr>
          <p:nvPr>
            <p:ph type="body" idx="1"/>
          </p:nvPr>
        </p:nvSpPr>
        <p:spPr>
          <a:xfrm>
            <a:off x="441113" y="1155292"/>
            <a:ext cx="1121664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000"/>
              </a:spcBef>
              <a:spcAft>
                <a:spcPts val="0"/>
              </a:spcAft>
              <a:buClr>
                <a:schemeClr val="dk2"/>
              </a:buClr>
              <a:buSzPts val="2000"/>
              <a:buFont typeface="Arial"/>
              <a:buChar char="•"/>
              <a:defRPr sz="20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100000"/>
              </a:lnSpc>
              <a:spcBef>
                <a:spcPts val="600"/>
              </a:spcBef>
              <a:spcAft>
                <a:spcPts val="0"/>
              </a:spcAft>
              <a:buClr>
                <a:srgbClr val="E1261C"/>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17500" algn="l" rtl="0">
              <a:lnSpc>
                <a:spcPct val="100000"/>
              </a:lnSpc>
              <a:spcBef>
                <a:spcPts val="400"/>
              </a:spcBef>
              <a:spcAft>
                <a:spcPts val="0"/>
              </a:spcAft>
              <a:buClr>
                <a:srgbClr val="E1261C"/>
              </a:buClr>
              <a:buSzPts val="1400"/>
              <a:buFont typeface="Arial"/>
              <a:buChar char="•"/>
              <a:defRPr sz="1400" b="0" i="0" u="none" strike="noStrike" cap="none">
                <a:solidFill>
                  <a:schemeClr val="dk1"/>
                </a:solidFill>
                <a:latin typeface="Libre Franklin"/>
                <a:ea typeface="Libre Franklin"/>
                <a:cs typeface="Libre Franklin"/>
                <a:sym typeface="Libre Franklin"/>
              </a:defRPr>
            </a:lvl3pPr>
            <a:lvl4pPr marL="1828800" marR="0" lvl="3"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4pPr>
            <a:lvl5pPr marL="2286000" marR="0" lvl="4"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66" name="Google Shape;66;p13"/>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grpSp>
        <p:nvGrpSpPr>
          <p:cNvPr id="68" name="Google Shape;68;p14"/>
          <p:cNvGrpSpPr/>
          <p:nvPr/>
        </p:nvGrpSpPr>
        <p:grpSpPr>
          <a:xfrm>
            <a:off x="0" y="1"/>
            <a:ext cx="12192001" cy="1155292"/>
            <a:chOff x="0" y="1"/>
            <a:chExt cx="12192001" cy="1155292"/>
          </a:xfrm>
        </p:grpSpPr>
        <p:pic>
          <p:nvPicPr>
            <p:cNvPr id="69" name="Google Shape;69;p14"/>
            <p:cNvPicPr preferRelativeResize="0"/>
            <p:nvPr/>
          </p:nvPicPr>
          <p:blipFill rotWithShape="1">
            <a:blip r:embed="rId2">
              <a:alphaModFix amt="15000"/>
            </a:blip>
            <a:srcRect t="-6"/>
            <a:stretch/>
          </p:blipFill>
          <p:spPr>
            <a:xfrm>
              <a:off x="0" y="1"/>
              <a:ext cx="9144000" cy="1155292"/>
            </a:xfrm>
            <a:prstGeom prst="rect">
              <a:avLst/>
            </a:prstGeom>
            <a:noFill/>
            <a:ln>
              <a:noFill/>
            </a:ln>
          </p:spPr>
        </p:pic>
        <p:pic>
          <p:nvPicPr>
            <p:cNvPr id="70" name="Google Shape;70;p14"/>
            <p:cNvPicPr preferRelativeResize="0"/>
            <p:nvPr/>
          </p:nvPicPr>
          <p:blipFill rotWithShape="1">
            <a:blip r:embed="rId3">
              <a:alphaModFix amt="15000"/>
            </a:blip>
            <a:srcRect/>
            <a:stretch/>
          </p:blipFill>
          <p:spPr>
            <a:xfrm>
              <a:off x="9144001" y="1788"/>
              <a:ext cx="3048000" cy="1153503"/>
            </a:xfrm>
            <a:prstGeom prst="rect">
              <a:avLst/>
            </a:prstGeom>
            <a:noFill/>
            <a:ln>
              <a:noFill/>
            </a:ln>
          </p:spPr>
        </p:pic>
      </p:grpSp>
      <p:sp>
        <p:nvSpPr>
          <p:cNvPr id="71" name="Google Shape;71;p14"/>
          <p:cNvSpPr txBox="1">
            <a:spLocks noGrp="1"/>
          </p:cNvSpPr>
          <p:nvPr>
            <p:ph type="title"/>
          </p:nvPr>
        </p:nvSpPr>
        <p:spPr>
          <a:xfrm>
            <a:off x="441113" y="365760"/>
            <a:ext cx="1121664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600"/>
              <a:buFont typeface="Libre Franklin SemiBold"/>
              <a:buNone/>
              <a:defRPr sz="26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14"/>
          <p:cNvSpPr txBox="1">
            <a:spLocks noGrp="1"/>
          </p:cNvSpPr>
          <p:nvPr>
            <p:ph type="body" idx="1"/>
          </p:nvPr>
        </p:nvSpPr>
        <p:spPr>
          <a:xfrm>
            <a:off x="441113" y="1600200"/>
            <a:ext cx="1121664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000"/>
              </a:spcBef>
              <a:spcAft>
                <a:spcPts val="0"/>
              </a:spcAft>
              <a:buClr>
                <a:schemeClr val="dk2"/>
              </a:buClr>
              <a:buSzPts val="2000"/>
              <a:buFont typeface="Arial"/>
              <a:buChar char="•"/>
              <a:defRPr sz="20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100000"/>
              </a:lnSpc>
              <a:spcBef>
                <a:spcPts val="600"/>
              </a:spcBef>
              <a:spcAft>
                <a:spcPts val="0"/>
              </a:spcAft>
              <a:buClr>
                <a:srgbClr val="E1261C"/>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17500" algn="l" rtl="0">
              <a:lnSpc>
                <a:spcPct val="100000"/>
              </a:lnSpc>
              <a:spcBef>
                <a:spcPts val="400"/>
              </a:spcBef>
              <a:spcAft>
                <a:spcPts val="0"/>
              </a:spcAft>
              <a:buClr>
                <a:srgbClr val="E1261C"/>
              </a:buClr>
              <a:buSzPts val="1400"/>
              <a:buFont typeface="Arial"/>
              <a:buChar char="•"/>
              <a:defRPr sz="1400" b="0" i="0" u="none" strike="noStrike" cap="none">
                <a:solidFill>
                  <a:schemeClr val="dk1"/>
                </a:solidFill>
                <a:latin typeface="Libre Franklin"/>
                <a:ea typeface="Libre Franklin"/>
                <a:cs typeface="Libre Franklin"/>
                <a:sym typeface="Libre Franklin"/>
              </a:defRPr>
            </a:lvl3pPr>
            <a:lvl4pPr marL="1828800" marR="0" lvl="3"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4pPr>
            <a:lvl5pPr marL="2286000" marR="0" lvl="4"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14"/>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 Subhead">
  <p:cSld name="Title and Content + Subhead">
    <p:spTree>
      <p:nvGrpSpPr>
        <p:cNvPr id="1" name="Shape 74"/>
        <p:cNvGrpSpPr/>
        <p:nvPr/>
      </p:nvGrpSpPr>
      <p:grpSpPr>
        <a:xfrm>
          <a:off x="0" y="0"/>
          <a:ext cx="0" cy="0"/>
          <a:chOff x="0" y="0"/>
          <a:chExt cx="0" cy="0"/>
        </a:xfrm>
      </p:grpSpPr>
      <p:sp>
        <p:nvSpPr>
          <p:cNvPr id="75" name="Google Shape;75;p1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sp>
        <p:nvSpPr>
          <p:cNvPr id="76" name="Google Shape;76;p15"/>
          <p:cNvSpPr txBox="1">
            <a:spLocks noGrp="1"/>
          </p:cNvSpPr>
          <p:nvPr>
            <p:ph type="title"/>
          </p:nvPr>
        </p:nvSpPr>
        <p:spPr>
          <a:xfrm>
            <a:off x="441113" y="3430528"/>
            <a:ext cx="560832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600"/>
              <a:buFont typeface="Libre Franklin Medium"/>
              <a:buNone/>
              <a:defRPr sz="2600" b="1"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 name="Google Shape;77;p15"/>
          <p:cNvPicPr preferRelativeResize="0"/>
          <p:nvPr/>
        </p:nvPicPr>
        <p:blipFill rotWithShape="1">
          <a:blip r:embed="rId2">
            <a:alphaModFix/>
          </a:blip>
          <a:srcRect/>
          <a:stretch/>
        </p:blipFill>
        <p:spPr>
          <a:xfrm>
            <a:off x="9322457" y="4998298"/>
            <a:ext cx="1284978" cy="8210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80"/>
        <p:cNvGrpSpPr/>
        <p:nvPr/>
      </p:nvGrpSpPr>
      <p:grpSpPr>
        <a:xfrm>
          <a:off x="0" y="0"/>
          <a:ext cx="0" cy="0"/>
          <a:chOff x="0" y="0"/>
          <a:chExt cx="0" cy="0"/>
        </a:xfrm>
      </p:grpSpPr>
      <p:sp>
        <p:nvSpPr>
          <p:cNvPr id="81" name="Google Shape;81;p17"/>
          <p:cNvSpPr>
            <a:spLocks noGrp="1"/>
          </p:cNvSpPr>
          <p:nvPr>
            <p:ph type="pic" idx="2"/>
          </p:nvPr>
        </p:nvSpPr>
        <p:spPr>
          <a:xfrm>
            <a:off x="0" y="-7496"/>
            <a:ext cx="12192000" cy="6366351"/>
          </a:xfrm>
          <a:prstGeom prst="rect">
            <a:avLst/>
          </a:prstGeom>
          <a:solidFill>
            <a:srgbClr val="D8D8D8"/>
          </a:solidFill>
          <a:ln>
            <a:noFill/>
          </a:ln>
        </p:spPr>
      </p:sp>
      <p:grpSp>
        <p:nvGrpSpPr>
          <p:cNvPr id="82" name="Google Shape;82;p17"/>
          <p:cNvGrpSpPr/>
          <p:nvPr/>
        </p:nvGrpSpPr>
        <p:grpSpPr>
          <a:xfrm>
            <a:off x="1107190" y="1588342"/>
            <a:ext cx="994351" cy="61101"/>
            <a:chOff x="4580561" y="2589004"/>
            <a:chExt cx="1064464" cy="25200"/>
          </a:xfrm>
        </p:grpSpPr>
        <p:sp>
          <p:nvSpPr>
            <p:cNvPr id="83" name="Google Shape;83;p17"/>
            <p:cNvSpPr/>
            <p:nvPr/>
          </p:nvSpPr>
          <p:spPr>
            <a:xfrm rot="-5400000">
              <a:off x="5366325" y="2335504"/>
              <a:ext cx="25200" cy="532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Libre Franklin"/>
                <a:buNone/>
              </a:pPr>
              <a:endParaRPr sz="2400" b="0" i="0" u="none" strike="noStrike" cap="none" dirty="0">
                <a:solidFill>
                  <a:schemeClr val="dk1"/>
                </a:solidFill>
                <a:latin typeface="Libre Franklin"/>
                <a:ea typeface="Libre Franklin"/>
                <a:cs typeface="Libre Franklin"/>
                <a:sym typeface="Libre Franklin"/>
              </a:endParaRPr>
            </a:p>
          </p:txBody>
        </p:sp>
        <p:sp>
          <p:nvSpPr>
            <p:cNvPr id="84" name="Google Shape;84;p17"/>
            <p:cNvSpPr/>
            <p:nvPr/>
          </p:nvSpPr>
          <p:spPr>
            <a:xfrm rot="-5400000">
              <a:off x="4836311" y="2333254"/>
              <a:ext cx="25200" cy="53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Libre Franklin"/>
                <a:buNone/>
              </a:pPr>
              <a:endParaRPr sz="2400" b="0" i="0" u="none" strike="noStrike" cap="none" dirty="0">
                <a:solidFill>
                  <a:schemeClr val="dk1"/>
                </a:solidFill>
                <a:latin typeface="Libre Franklin"/>
                <a:ea typeface="Libre Franklin"/>
                <a:cs typeface="Libre Franklin"/>
                <a:sym typeface="Libre Franklin"/>
              </a:endParaRPr>
            </a:p>
          </p:txBody>
        </p:sp>
      </p:grpSp>
      <p:sp>
        <p:nvSpPr>
          <p:cNvPr id="85" name="Google Shape;85;p17"/>
          <p:cNvSpPr txBox="1">
            <a:spLocks noGrp="1"/>
          </p:cNvSpPr>
          <p:nvPr>
            <p:ph type="title"/>
          </p:nvPr>
        </p:nvSpPr>
        <p:spPr>
          <a:xfrm>
            <a:off x="972600" y="1763267"/>
            <a:ext cx="10251200" cy="202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a:buNone/>
              <a:defRPr sz="4800" b="1"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0"/>
            <a:ext cx="12192001" cy="6859788"/>
            <a:chOff x="0" y="0"/>
            <a:chExt cx="12192001" cy="6859788"/>
          </a:xfrm>
        </p:grpSpPr>
        <p:pic>
          <p:nvPicPr>
            <p:cNvPr id="13" name="Picture 12"/>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rotWithShape="1">
            <a:blip r:embed="rId3" cstate="print">
              <a:alphaModFix amt="15000"/>
              <a:extLst>
                <a:ext uri="{28A0092B-C50C-407E-A947-70E740481C1C}">
                  <a14:useLocalDpi xmlns:a14="http://schemas.microsoft.com/office/drawing/2010/main"/>
                </a:ext>
              </a:extLst>
            </a:blip>
            <a:srcRect/>
            <a:stretch/>
          </p:blipFill>
          <p:spPr>
            <a:xfrm>
              <a:off x="9144001" y="1788"/>
              <a:ext cx="3048000" cy="6858000"/>
            </a:xfrm>
            <a:prstGeom prst="rect">
              <a:avLst/>
            </a:prstGeom>
          </p:spPr>
        </p:pic>
      </p:grpSp>
      <p:sp>
        <p:nvSpPr>
          <p:cNvPr id="7" name="Rectangle 6"/>
          <p:cNvSpPr/>
          <p:nvPr userDrawn="1"/>
        </p:nvSpPr>
        <p:spPr>
          <a:xfrm>
            <a:off x="0" y="4376360"/>
            <a:ext cx="12192000" cy="14996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pic>
        <p:nvPicPr>
          <p:cNvPr id="6" name="Picture 5">
            <a:extLst>
              <a:ext uri="{FF2B5EF4-FFF2-40B4-BE49-F238E27FC236}">
                <a16:creationId xmlns:a16="http://schemas.microsoft.com/office/drawing/2014/main" id="{CD002A7A-E0CB-4E02-ADB3-635E847B3F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17757" y="551475"/>
            <a:ext cx="2832008" cy="837865"/>
          </a:xfrm>
          <a:prstGeom prst="rect">
            <a:avLst/>
          </a:prstGeom>
        </p:spPr>
      </p:pic>
      <p:sp>
        <p:nvSpPr>
          <p:cNvPr id="11" name="Title 1">
            <a:extLst>
              <a:ext uri="{FF2B5EF4-FFF2-40B4-BE49-F238E27FC236}">
                <a16:creationId xmlns:a16="http://schemas.microsoft.com/office/drawing/2014/main" id="{00007827-CB36-7445-D198-15E3D15723F6}"/>
              </a:ext>
            </a:extLst>
          </p:cNvPr>
          <p:cNvSpPr>
            <a:spLocks noGrp="1"/>
          </p:cNvSpPr>
          <p:nvPr>
            <p:ph type="title" hasCustomPrompt="1"/>
          </p:nvPr>
        </p:nvSpPr>
        <p:spPr>
          <a:xfrm>
            <a:off x="441113" y="4726057"/>
            <a:ext cx="11216640" cy="503167"/>
          </a:xfrm>
          <a:prstGeom prst="rect">
            <a:avLst/>
          </a:prstGeom>
        </p:spPr>
        <p:txBody>
          <a:bodyPr anchor="t" anchorCtr="0"/>
          <a:lstStyle>
            <a:lvl1pPr>
              <a:defRPr sz="2800" b="1" i="0">
                <a:solidFill>
                  <a:schemeClr val="bg1"/>
                </a:solidFill>
                <a:latin typeface="Libre Franklin SemiBold" pitchFamily="2" charset="77"/>
                <a:cs typeface="Libre Franklin SemiBold" pitchFamily="2" charset="77"/>
              </a:defRPr>
            </a:lvl1pPr>
          </a:lstStyle>
          <a:p>
            <a:r>
              <a:rPr lang="en-US"/>
              <a:t>Presentation Title</a:t>
            </a:r>
          </a:p>
        </p:txBody>
      </p:sp>
    </p:spTree>
    <p:extLst>
      <p:ext uri="{BB962C8B-B14F-4D97-AF65-F5344CB8AC3E}">
        <p14:creationId xmlns:p14="http://schemas.microsoft.com/office/powerpoint/2010/main" val="262557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22457" y="4998298"/>
            <a:ext cx="1284978" cy="821071"/>
          </a:xfrm>
          <a:prstGeom prst="rect">
            <a:avLst/>
          </a:prstGeom>
        </p:spPr>
      </p:pic>
      <p:sp>
        <p:nvSpPr>
          <p:cNvPr id="6" name="Title 1">
            <a:extLst>
              <a:ext uri="{FF2B5EF4-FFF2-40B4-BE49-F238E27FC236}">
                <a16:creationId xmlns:a16="http://schemas.microsoft.com/office/drawing/2014/main" id="{D9D2E510-1655-9304-20D2-F50903517760}"/>
              </a:ext>
            </a:extLst>
          </p:cNvPr>
          <p:cNvSpPr>
            <a:spLocks noGrp="1"/>
          </p:cNvSpPr>
          <p:nvPr>
            <p:ph type="title" hasCustomPrompt="1"/>
          </p:nvPr>
        </p:nvSpPr>
        <p:spPr>
          <a:xfrm>
            <a:off x="441113" y="3177416"/>
            <a:ext cx="11216640" cy="503167"/>
          </a:xfrm>
          <a:prstGeom prst="rect">
            <a:avLst/>
          </a:prstGeom>
        </p:spPr>
        <p:txBody>
          <a:bodyPr anchor="t" anchorCtr="0"/>
          <a:lstStyle>
            <a:lvl1pPr>
              <a:defRPr sz="2800" b="1" i="0">
                <a:solidFill>
                  <a:schemeClr val="bg1"/>
                </a:solidFill>
                <a:latin typeface="Libre Franklin SemiBold" pitchFamily="2" charset="77"/>
                <a:cs typeface="Libre Franklin SemiBold" pitchFamily="2" charset="77"/>
              </a:defRPr>
            </a:lvl1pPr>
          </a:lstStyle>
          <a:p>
            <a:r>
              <a:rPr lang="en-US"/>
              <a:t>Section Heading 1</a:t>
            </a:r>
          </a:p>
        </p:txBody>
      </p:sp>
    </p:spTree>
    <p:extLst>
      <p:ext uri="{BB962C8B-B14F-4D97-AF65-F5344CB8AC3E}">
        <p14:creationId xmlns:p14="http://schemas.microsoft.com/office/powerpoint/2010/main" val="3742322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 Subhea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grpSp>
        <p:nvGrpSpPr>
          <p:cNvPr id="9" name="Group 8"/>
          <p:cNvGrpSpPr/>
          <p:nvPr userDrawn="1"/>
        </p:nvGrpSpPr>
        <p:grpSpPr>
          <a:xfrm>
            <a:off x="9028140" y="3429000"/>
            <a:ext cx="2059218" cy="2390369"/>
            <a:chOff x="4853377" y="1882494"/>
            <a:chExt cx="2981583" cy="3461061"/>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9525" y="4154711"/>
              <a:ext cx="1860545" cy="118884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700000">
              <a:off x="4517526" y="2233293"/>
              <a:ext cx="1860545" cy="1188844"/>
            </a:xfrm>
            <a:prstGeom prst="rect">
              <a:avLst/>
            </a:prstGeom>
          </p:spPr>
        </p:pic>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310265" y="2218345"/>
              <a:ext cx="1860545" cy="1188844"/>
            </a:xfrm>
            <a:prstGeom prst="rect">
              <a:avLst/>
            </a:prstGeom>
          </p:spPr>
        </p:pic>
      </p:grpSp>
      <p:sp>
        <p:nvSpPr>
          <p:cNvPr id="8" name="Title 1">
            <a:extLst>
              <a:ext uri="{FF2B5EF4-FFF2-40B4-BE49-F238E27FC236}">
                <a16:creationId xmlns:a16="http://schemas.microsoft.com/office/drawing/2014/main" id="{9B22DB05-5B9D-02E8-006D-509076A647C0}"/>
              </a:ext>
            </a:extLst>
          </p:cNvPr>
          <p:cNvSpPr>
            <a:spLocks noGrp="1"/>
          </p:cNvSpPr>
          <p:nvPr>
            <p:ph type="title" hasCustomPrompt="1"/>
          </p:nvPr>
        </p:nvSpPr>
        <p:spPr>
          <a:xfrm>
            <a:off x="441113" y="3177416"/>
            <a:ext cx="11216640" cy="503167"/>
          </a:xfrm>
          <a:prstGeom prst="rect">
            <a:avLst/>
          </a:prstGeom>
        </p:spPr>
        <p:txBody>
          <a:bodyPr anchor="t" anchorCtr="0"/>
          <a:lstStyle>
            <a:lvl1pPr>
              <a:defRPr sz="2800" b="1" i="0">
                <a:solidFill>
                  <a:schemeClr val="bg1"/>
                </a:solidFill>
                <a:latin typeface="Libre Franklin SemiBold" pitchFamily="2" charset="77"/>
                <a:cs typeface="Libre Franklin SemiBold" pitchFamily="2" charset="77"/>
              </a:defRPr>
            </a:lvl1pPr>
          </a:lstStyle>
          <a:p>
            <a:r>
              <a:rPr lang="en-US"/>
              <a:t>Section Heading 2</a:t>
            </a:r>
          </a:p>
        </p:txBody>
      </p:sp>
    </p:spTree>
    <p:extLst>
      <p:ext uri="{BB962C8B-B14F-4D97-AF65-F5344CB8AC3E}">
        <p14:creationId xmlns:p14="http://schemas.microsoft.com/office/powerpoint/2010/main" val="2196611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Subhea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grpSp>
        <p:nvGrpSpPr>
          <p:cNvPr id="15" name="Group 14"/>
          <p:cNvGrpSpPr/>
          <p:nvPr userDrawn="1"/>
        </p:nvGrpSpPr>
        <p:grpSpPr>
          <a:xfrm rot="16200000">
            <a:off x="8859648" y="3429001"/>
            <a:ext cx="2059218" cy="2390369"/>
            <a:chOff x="4853377" y="1882494"/>
            <a:chExt cx="2981583" cy="3461061"/>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9525" y="4154711"/>
              <a:ext cx="1860545" cy="1188844"/>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700000">
              <a:off x="4517526" y="2233293"/>
              <a:ext cx="1860545" cy="1188844"/>
            </a:xfrm>
            <a:prstGeom prst="rect">
              <a:avLst/>
            </a:prstGeom>
          </p:spPr>
        </p:pic>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310265" y="2218345"/>
              <a:ext cx="1860545" cy="1188844"/>
            </a:xfrm>
            <a:prstGeom prst="rect">
              <a:avLst/>
            </a:prstGeom>
          </p:spPr>
        </p:pic>
      </p:grpSp>
      <p:sp>
        <p:nvSpPr>
          <p:cNvPr id="8" name="Title 1">
            <a:extLst>
              <a:ext uri="{FF2B5EF4-FFF2-40B4-BE49-F238E27FC236}">
                <a16:creationId xmlns:a16="http://schemas.microsoft.com/office/drawing/2014/main" id="{156C0014-EAFD-4CF6-8D11-367206DE1158}"/>
              </a:ext>
            </a:extLst>
          </p:cNvPr>
          <p:cNvSpPr>
            <a:spLocks noGrp="1"/>
          </p:cNvSpPr>
          <p:nvPr>
            <p:ph type="title" hasCustomPrompt="1"/>
          </p:nvPr>
        </p:nvSpPr>
        <p:spPr>
          <a:xfrm>
            <a:off x="441113" y="3177416"/>
            <a:ext cx="11216640" cy="503167"/>
          </a:xfrm>
          <a:prstGeom prst="rect">
            <a:avLst/>
          </a:prstGeom>
        </p:spPr>
        <p:txBody>
          <a:bodyPr anchor="t" anchorCtr="0"/>
          <a:lstStyle>
            <a:lvl1pPr>
              <a:defRPr sz="2800" b="1" i="0">
                <a:solidFill>
                  <a:schemeClr val="bg1"/>
                </a:solidFill>
                <a:latin typeface="Libre Franklin SemiBold" pitchFamily="2" charset="77"/>
                <a:cs typeface="Libre Franklin SemiBold" pitchFamily="2" charset="77"/>
              </a:defRPr>
            </a:lvl1pPr>
          </a:lstStyle>
          <a:p>
            <a:r>
              <a:rPr lang="en-US"/>
              <a:t>Section Heading 3</a:t>
            </a:r>
          </a:p>
        </p:txBody>
      </p:sp>
    </p:spTree>
    <p:extLst>
      <p:ext uri="{BB962C8B-B14F-4D97-AF65-F5344CB8AC3E}">
        <p14:creationId xmlns:p14="http://schemas.microsoft.com/office/powerpoint/2010/main" val="1676385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 Subhea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grpSp>
        <p:nvGrpSpPr>
          <p:cNvPr id="8" name="Group 7"/>
          <p:cNvGrpSpPr/>
          <p:nvPr userDrawn="1"/>
        </p:nvGrpSpPr>
        <p:grpSpPr>
          <a:xfrm rot="10800000">
            <a:off x="8787857" y="3429000"/>
            <a:ext cx="2059218" cy="2390369"/>
            <a:chOff x="4853377" y="1882494"/>
            <a:chExt cx="2981583" cy="3461061"/>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9525" y="4154711"/>
              <a:ext cx="1860545" cy="1188844"/>
            </a:xfrm>
            <a:prstGeom prst="rect">
              <a:avLst/>
            </a:prstGeom>
          </p:spPr>
        </p:pic>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700000">
              <a:off x="4517526" y="2233293"/>
              <a:ext cx="1860545" cy="1188844"/>
            </a:xfrm>
            <a:prstGeom prst="rect">
              <a:avLst/>
            </a:prstGeom>
          </p:spPr>
        </p:pic>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310265" y="2218345"/>
              <a:ext cx="1860545" cy="1188844"/>
            </a:xfrm>
            <a:prstGeom prst="rect">
              <a:avLst/>
            </a:prstGeom>
          </p:spPr>
        </p:pic>
      </p:grpSp>
      <p:sp>
        <p:nvSpPr>
          <p:cNvPr id="11" name="Title 1">
            <a:extLst>
              <a:ext uri="{FF2B5EF4-FFF2-40B4-BE49-F238E27FC236}">
                <a16:creationId xmlns:a16="http://schemas.microsoft.com/office/drawing/2014/main" id="{1000375B-AE18-4E0A-91DD-88866BCC5DDE}"/>
              </a:ext>
            </a:extLst>
          </p:cNvPr>
          <p:cNvSpPr>
            <a:spLocks noGrp="1"/>
          </p:cNvSpPr>
          <p:nvPr>
            <p:ph type="title" hasCustomPrompt="1"/>
          </p:nvPr>
        </p:nvSpPr>
        <p:spPr>
          <a:xfrm>
            <a:off x="441113" y="3177416"/>
            <a:ext cx="11216640" cy="503167"/>
          </a:xfrm>
          <a:prstGeom prst="rect">
            <a:avLst/>
          </a:prstGeom>
        </p:spPr>
        <p:txBody>
          <a:bodyPr anchor="t" anchorCtr="0"/>
          <a:lstStyle>
            <a:lvl1pPr>
              <a:defRPr sz="2800" b="1" i="0">
                <a:solidFill>
                  <a:schemeClr val="bg1"/>
                </a:solidFill>
                <a:latin typeface="Libre Franklin SemiBold" pitchFamily="2" charset="77"/>
                <a:cs typeface="Libre Franklin SemiBold" pitchFamily="2" charset="77"/>
              </a:defRPr>
            </a:lvl1pPr>
          </a:lstStyle>
          <a:p>
            <a:r>
              <a:rPr lang="en-US"/>
              <a:t>Section Heading 4</a:t>
            </a:r>
          </a:p>
        </p:txBody>
      </p:sp>
    </p:spTree>
    <p:extLst>
      <p:ext uri="{BB962C8B-B14F-4D97-AF65-F5344CB8AC3E}">
        <p14:creationId xmlns:p14="http://schemas.microsoft.com/office/powerpoint/2010/main" val="67208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grpSp>
        <p:nvGrpSpPr>
          <p:cNvPr id="13" name="Google Shape;13;p3"/>
          <p:cNvGrpSpPr/>
          <p:nvPr/>
        </p:nvGrpSpPr>
        <p:grpSpPr>
          <a:xfrm>
            <a:off x="0" y="0"/>
            <a:ext cx="12192001" cy="6859788"/>
            <a:chOff x="0" y="0"/>
            <a:chExt cx="12192001" cy="6859788"/>
          </a:xfrm>
        </p:grpSpPr>
        <p:pic>
          <p:nvPicPr>
            <p:cNvPr id="14" name="Google Shape;14;p3"/>
            <p:cNvPicPr preferRelativeResize="0"/>
            <p:nvPr/>
          </p:nvPicPr>
          <p:blipFill rotWithShape="1">
            <a:blip r:embed="rId2">
              <a:alphaModFix amt="15000"/>
            </a:blip>
            <a:srcRect/>
            <a:stretch/>
          </p:blipFill>
          <p:spPr>
            <a:xfrm>
              <a:off x="0" y="0"/>
              <a:ext cx="9144000" cy="6858000"/>
            </a:xfrm>
            <a:prstGeom prst="rect">
              <a:avLst/>
            </a:prstGeom>
            <a:noFill/>
            <a:ln>
              <a:noFill/>
            </a:ln>
          </p:spPr>
        </p:pic>
        <p:pic>
          <p:nvPicPr>
            <p:cNvPr id="15" name="Google Shape;15;p3"/>
            <p:cNvPicPr preferRelativeResize="0"/>
            <p:nvPr/>
          </p:nvPicPr>
          <p:blipFill rotWithShape="1">
            <a:blip r:embed="rId3">
              <a:alphaModFix amt="15000"/>
            </a:blip>
            <a:srcRect/>
            <a:stretch/>
          </p:blipFill>
          <p:spPr>
            <a:xfrm>
              <a:off x="9144001" y="1788"/>
              <a:ext cx="3048000" cy="6858000"/>
            </a:xfrm>
            <a:prstGeom prst="rect">
              <a:avLst/>
            </a:prstGeom>
            <a:noFill/>
            <a:ln>
              <a:noFill/>
            </a:ln>
          </p:spPr>
        </p:pic>
      </p:grpSp>
      <p:sp>
        <p:nvSpPr>
          <p:cNvPr id="16" name="Google Shape;16;p3"/>
          <p:cNvSpPr/>
          <p:nvPr/>
        </p:nvSpPr>
        <p:spPr>
          <a:xfrm>
            <a:off x="0" y="4376360"/>
            <a:ext cx="12192000" cy="149961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pic>
        <p:nvPicPr>
          <p:cNvPr id="17" name="Google Shape;17;p3"/>
          <p:cNvPicPr preferRelativeResize="0"/>
          <p:nvPr/>
        </p:nvPicPr>
        <p:blipFill rotWithShape="1">
          <a:blip r:embed="rId4">
            <a:alphaModFix/>
          </a:blip>
          <a:srcRect/>
          <a:stretch/>
        </p:blipFill>
        <p:spPr>
          <a:xfrm>
            <a:off x="8917757" y="551475"/>
            <a:ext cx="2832008" cy="837865"/>
          </a:xfrm>
          <a:prstGeom prst="rect">
            <a:avLst/>
          </a:prstGeom>
          <a:noFill/>
          <a:ln>
            <a:noFill/>
          </a:ln>
        </p:spPr>
      </p:pic>
      <p:sp>
        <p:nvSpPr>
          <p:cNvPr id="18" name="Google Shape;18;p3"/>
          <p:cNvSpPr txBox="1">
            <a:spLocks noGrp="1"/>
          </p:cNvSpPr>
          <p:nvPr>
            <p:ph type="title"/>
          </p:nvPr>
        </p:nvSpPr>
        <p:spPr>
          <a:xfrm>
            <a:off x="441113" y="4726057"/>
            <a:ext cx="11216640" cy="5031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800"/>
              <a:buFont typeface="Libre Franklin SemiBold"/>
              <a:buNone/>
              <a:defRPr sz="2800" b="1" i="0" u="none" strike="noStrike" cap="none">
                <a:solidFill>
                  <a:schemeClr val="lt1"/>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12192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val="409463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875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5067299" y="2727297"/>
            <a:ext cx="6210301" cy="3315694"/>
          </a:xfrm>
          <a:prstGeom prst="rect">
            <a:avLst/>
          </a:prstGeom>
          <a:solidFill>
            <a:schemeClr val="lt1"/>
          </a:solidFill>
          <a:ln>
            <a:noFill/>
          </a:ln>
        </p:spPr>
      </p:sp>
      <p:sp>
        <p:nvSpPr>
          <p:cNvPr id="52" name="Google Shape;52;p10"/>
          <p:cNvSpPr>
            <a:spLocks noGrp="1"/>
          </p:cNvSpPr>
          <p:nvPr>
            <p:ph type="pic" idx="3"/>
          </p:nvPr>
        </p:nvSpPr>
        <p:spPr>
          <a:xfrm>
            <a:off x="7124701" y="0"/>
            <a:ext cx="5067300" cy="3429000"/>
          </a:xfrm>
          <a:prstGeom prst="rect">
            <a:avLst/>
          </a:prstGeom>
          <a:solidFill>
            <a:schemeClr val="lt1"/>
          </a:solidFill>
          <a:ln>
            <a:noFill/>
          </a:ln>
        </p:spPr>
      </p:sp>
      <p:sp>
        <p:nvSpPr>
          <p:cNvPr id="53" name="Google Shape;53;p10"/>
          <p:cNvSpPr txBox="1">
            <a:spLocks noGrp="1"/>
          </p:cNvSpPr>
          <p:nvPr>
            <p:ph type="title"/>
          </p:nvPr>
        </p:nvSpPr>
        <p:spPr>
          <a:xfrm>
            <a:off x="825047" y="1608700"/>
            <a:ext cx="4314825" cy="66156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SemiBold"/>
              <a:buNone/>
              <a:defRPr sz="40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54" name="Google Shape;54;p10"/>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909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55"/>
        <p:cNvGrpSpPr/>
        <p:nvPr/>
      </p:nvGrpSpPr>
      <p:grpSpPr>
        <a:xfrm>
          <a:off x="0" y="0"/>
          <a:ext cx="0" cy="0"/>
          <a:chOff x="0" y="0"/>
          <a:chExt cx="0" cy="0"/>
        </a:xfrm>
      </p:grpSpPr>
      <p:sp>
        <p:nvSpPr>
          <p:cNvPr id="56" name="Google Shape;56;p11"/>
          <p:cNvSpPr>
            <a:spLocks noGrp="1"/>
          </p:cNvSpPr>
          <p:nvPr>
            <p:ph type="pic" idx="2"/>
          </p:nvPr>
        </p:nvSpPr>
        <p:spPr>
          <a:xfrm>
            <a:off x="9220200" y="0"/>
            <a:ext cx="2971800" cy="6358270"/>
          </a:xfrm>
          <a:prstGeom prst="rect">
            <a:avLst/>
          </a:prstGeom>
          <a:solidFill>
            <a:schemeClr val="lt1"/>
          </a:solidFill>
          <a:ln>
            <a:noFill/>
          </a:ln>
        </p:spPr>
      </p:sp>
      <p:sp>
        <p:nvSpPr>
          <p:cNvPr id="57" name="Google Shape;57;p11"/>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9869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58"/>
        <p:cNvGrpSpPr/>
        <p:nvPr/>
      </p:nvGrpSpPr>
      <p:grpSpPr>
        <a:xfrm>
          <a:off x="0" y="0"/>
          <a:ext cx="0" cy="0"/>
          <a:chOff x="0" y="0"/>
          <a:chExt cx="0" cy="0"/>
        </a:xfrm>
      </p:grpSpPr>
      <p:sp>
        <p:nvSpPr>
          <p:cNvPr id="59" name="Google Shape;59;p12"/>
          <p:cNvSpPr>
            <a:spLocks noGrp="1"/>
          </p:cNvSpPr>
          <p:nvPr>
            <p:ph type="pic" idx="2"/>
          </p:nvPr>
        </p:nvSpPr>
        <p:spPr>
          <a:xfrm>
            <a:off x="3026661" y="515909"/>
            <a:ext cx="8179221" cy="5235978"/>
          </a:xfrm>
          <a:prstGeom prst="rect">
            <a:avLst/>
          </a:prstGeom>
          <a:solidFill>
            <a:srgbClr val="D8D8D8"/>
          </a:solidFill>
          <a:ln>
            <a:noFill/>
          </a:ln>
        </p:spPr>
      </p:sp>
      <p:sp>
        <p:nvSpPr>
          <p:cNvPr id="60" name="Google Shape;60;p12"/>
          <p:cNvSpPr>
            <a:spLocks noGrp="1"/>
          </p:cNvSpPr>
          <p:nvPr>
            <p:ph type="pic" idx="3"/>
          </p:nvPr>
        </p:nvSpPr>
        <p:spPr>
          <a:xfrm>
            <a:off x="5075924" y="4205720"/>
            <a:ext cx="2040346" cy="2136371"/>
          </a:xfrm>
          <a:prstGeom prst="rect">
            <a:avLst/>
          </a:prstGeom>
          <a:solidFill>
            <a:srgbClr val="D8D8D8"/>
          </a:solidFill>
          <a:ln>
            <a:noFill/>
          </a:ln>
        </p:spPr>
      </p:sp>
      <p:sp>
        <p:nvSpPr>
          <p:cNvPr id="61" name="Google Shape;61;p12"/>
          <p:cNvSpPr txBox="1">
            <a:spLocks noGrp="1"/>
          </p:cNvSpPr>
          <p:nvPr>
            <p:ph type="title"/>
          </p:nvPr>
        </p:nvSpPr>
        <p:spPr>
          <a:xfrm>
            <a:off x="535569" y="1300391"/>
            <a:ext cx="2426234" cy="66156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SemiBold"/>
              <a:buNone/>
              <a:defRPr sz="40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62" name="Google Shape;62;p12"/>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83862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41113" y="365760"/>
            <a:ext cx="1121664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600"/>
              <a:buFont typeface="Libre Franklin SemiBold"/>
              <a:buNone/>
              <a:defRPr sz="26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3"/>
          <p:cNvSpPr txBox="1">
            <a:spLocks noGrp="1"/>
          </p:cNvSpPr>
          <p:nvPr>
            <p:ph type="body" idx="1"/>
          </p:nvPr>
        </p:nvSpPr>
        <p:spPr>
          <a:xfrm>
            <a:off x="441113" y="1155292"/>
            <a:ext cx="1121664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000"/>
              </a:spcBef>
              <a:spcAft>
                <a:spcPts val="0"/>
              </a:spcAft>
              <a:buClr>
                <a:schemeClr val="dk2"/>
              </a:buClr>
              <a:buSzPts val="2000"/>
              <a:buFont typeface="Arial"/>
              <a:buChar char="•"/>
              <a:defRPr sz="20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100000"/>
              </a:lnSpc>
              <a:spcBef>
                <a:spcPts val="600"/>
              </a:spcBef>
              <a:spcAft>
                <a:spcPts val="0"/>
              </a:spcAft>
              <a:buClr>
                <a:srgbClr val="E1261C"/>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17500" algn="l" rtl="0">
              <a:lnSpc>
                <a:spcPct val="100000"/>
              </a:lnSpc>
              <a:spcBef>
                <a:spcPts val="400"/>
              </a:spcBef>
              <a:spcAft>
                <a:spcPts val="0"/>
              </a:spcAft>
              <a:buClr>
                <a:srgbClr val="E1261C"/>
              </a:buClr>
              <a:buSzPts val="1400"/>
              <a:buFont typeface="Arial"/>
              <a:buChar char="•"/>
              <a:defRPr sz="1400" b="0" i="0" u="none" strike="noStrike" cap="none">
                <a:solidFill>
                  <a:schemeClr val="dk1"/>
                </a:solidFill>
                <a:latin typeface="Libre Franklin"/>
                <a:ea typeface="Libre Franklin"/>
                <a:cs typeface="Libre Franklin"/>
                <a:sym typeface="Libre Franklin"/>
              </a:defRPr>
            </a:lvl3pPr>
            <a:lvl4pPr marL="1828800" marR="0" lvl="3"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4pPr>
            <a:lvl5pPr marL="2286000" marR="0" lvl="4"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66" name="Google Shape;66;p13"/>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81292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grpSp>
        <p:nvGrpSpPr>
          <p:cNvPr id="68" name="Google Shape;68;p14"/>
          <p:cNvGrpSpPr/>
          <p:nvPr/>
        </p:nvGrpSpPr>
        <p:grpSpPr>
          <a:xfrm>
            <a:off x="0" y="1"/>
            <a:ext cx="12192001" cy="1155292"/>
            <a:chOff x="0" y="1"/>
            <a:chExt cx="12192001" cy="1155292"/>
          </a:xfrm>
        </p:grpSpPr>
        <p:pic>
          <p:nvPicPr>
            <p:cNvPr id="69" name="Google Shape;69;p14"/>
            <p:cNvPicPr preferRelativeResize="0"/>
            <p:nvPr/>
          </p:nvPicPr>
          <p:blipFill rotWithShape="1">
            <a:blip r:embed="rId2">
              <a:alphaModFix amt="15000"/>
            </a:blip>
            <a:srcRect t="-6"/>
            <a:stretch/>
          </p:blipFill>
          <p:spPr>
            <a:xfrm>
              <a:off x="0" y="1"/>
              <a:ext cx="9144000" cy="1155292"/>
            </a:xfrm>
            <a:prstGeom prst="rect">
              <a:avLst/>
            </a:prstGeom>
            <a:noFill/>
            <a:ln>
              <a:noFill/>
            </a:ln>
          </p:spPr>
        </p:pic>
        <p:pic>
          <p:nvPicPr>
            <p:cNvPr id="70" name="Google Shape;70;p14"/>
            <p:cNvPicPr preferRelativeResize="0"/>
            <p:nvPr/>
          </p:nvPicPr>
          <p:blipFill rotWithShape="1">
            <a:blip r:embed="rId3">
              <a:alphaModFix amt="15000"/>
            </a:blip>
            <a:srcRect/>
            <a:stretch/>
          </p:blipFill>
          <p:spPr>
            <a:xfrm>
              <a:off x="9144001" y="1788"/>
              <a:ext cx="3048000" cy="1153503"/>
            </a:xfrm>
            <a:prstGeom prst="rect">
              <a:avLst/>
            </a:prstGeom>
            <a:noFill/>
            <a:ln>
              <a:noFill/>
            </a:ln>
          </p:spPr>
        </p:pic>
      </p:grpSp>
      <p:sp>
        <p:nvSpPr>
          <p:cNvPr id="71" name="Google Shape;71;p14"/>
          <p:cNvSpPr txBox="1">
            <a:spLocks noGrp="1"/>
          </p:cNvSpPr>
          <p:nvPr>
            <p:ph type="title"/>
          </p:nvPr>
        </p:nvSpPr>
        <p:spPr>
          <a:xfrm>
            <a:off x="441113" y="365760"/>
            <a:ext cx="1121664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2600"/>
              <a:buFont typeface="Libre Franklin SemiBold"/>
              <a:buNone/>
              <a:defRPr sz="26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14"/>
          <p:cNvSpPr txBox="1">
            <a:spLocks noGrp="1"/>
          </p:cNvSpPr>
          <p:nvPr>
            <p:ph type="body" idx="1"/>
          </p:nvPr>
        </p:nvSpPr>
        <p:spPr>
          <a:xfrm>
            <a:off x="441113" y="1600200"/>
            <a:ext cx="11216640" cy="4572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000"/>
              </a:spcBef>
              <a:spcAft>
                <a:spcPts val="0"/>
              </a:spcAft>
              <a:buClr>
                <a:schemeClr val="dk2"/>
              </a:buClr>
              <a:buSzPts val="2000"/>
              <a:buFont typeface="Arial"/>
              <a:buChar char="•"/>
              <a:defRPr sz="20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100000"/>
              </a:lnSpc>
              <a:spcBef>
                <a:spcPts val="600"/>
              </a:spcBef>
              <a:spcAft>
                <a:spcPts val="0"/>
              </a:spcAft>
              <a:buClr>
                <a:srgbClr val="E1261C"/>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17500" algn="l" rtl="0">
              <a:lnSpc>
                <a:spcPct val="100000"/>
              </a:lnSpc>
              <a:spcBef>
                <a:spcPts val="400"/>
              </a:spcBef>
              <a:spcAft>
                <a:spcPts val="0"/>
              </a:spcAft>
              <a:buClr>
                <a:srgbClr val="E1261C"/>
              </a:buClr>
              <a:buSzPts val="1400"/>
              <a:buFont typeface="Arial"/>
              <a:buChar char="•"/>
              <a:defRPr sz="1400" b="0" i="0" u="none" strike="noStrike" cap="none">
                <a:solidFill>
                  <a:schemeClr val="dk1"/>
                </a:solidFill>
                <a:latin typeface="Libre Franklin"/>
                <a:ea typeface="Libre Franklin"/>
                <a:cs typeface="Libre Franklin"/>
                <a:sym typeface="Libre Franklin"/>
              </a:defRPr>
            </a:lvl3pPr>
            <a:lvl4pPr marL="1828800" marR="0" lvl="3"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4pPr>
            <a:lvl5pPr marL="2286000" marR="0" lvl="4" indent="-304800" algn="l" rtl="0">
              <a:lnSpc>
                <a:spcPct val="100000"/>
              </a:lnSpc>
              <a:spcBef>
                <a:spcPts val="300"/>
              </a:spcBef>
              <a:spcAft>
                <a:spcPts val="0"/>
              </a:spcAft>
              <a:buClr>
                <a:srgbClr val="E1261C"/>
              </a:buClr>
              <a:buSzPts val="1200"/>
              <a:buFont typeface="Arial"/>
              <a:buChar char="•"/>
              <a:defRPr sz="12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14"/>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9679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 Subhead">
  <p:cSld name="Title and Content + Subhead">
    <p:spTree>
      <p:nvGrpSpPr>
        <p:cNvPr id="1" name="Shape 74"/>
        <p:cNvGrpSpPr/>
        <p:nvPr/>
      </p:nvGrpSpPr>
      <p:grpSpPr>
        <a:xfrm>
          <a:off x="0" y="0"/>
          <a:ext cx="0" cy="0"/>
          <a:chOff x="0" y="0"/>
          <a:chExt cx="0" cy="0"/>
        </a:xfrm>
      </p:grpSpPr>
      <p:sp>
        <p:nvSpPr>
          <p:cNvPr id="75" name="Google Shape;75;p1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sp>
        <p:nvSpPr>
          <p:cNvPr id="76" name="Google Shape;76;p15"/>
          <p:cNvSpPr txBox="1">
            <a:spLocks noGrp="1"/>
          </p:cNvSpPr>
          <p:nvPr>
            <p:ph type="title"/>
          </p:nvPr>
        </p:nvSpPr>
        <p:spPr>
          <a:xfrm>
            <a:off x="441113" y="3430528"/>
            <a:ext cx="5608320" cy="4001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600"/>
              <a:buFont typeface="Libre Franklin Medium"/>
              <a:buNone/>
              <a:defRPr sz="2600" b="1"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 name="Google Shape;77;p15"/>
          <p:cNvPicPr preferRelativeResize="0"/>
          <p:nvPr/>
        </p:nvPicPr>
        <p:blipFill rotWithShape="1">
          <a:blip r:embed="rId2">
            <a:alphaModFix/>
          </a:blip>
          <a:srcRect/>
          <a:stretch/>
        </p:blipFill>
        <p:spPr>
          <a:xfrm>
            <a:off x="9322457" y="4998298"/>
            <a:ext cx="1284978" cy="821071"/>
          </a:xfrm>
          <a:prstGeom prst="rect">
            <a:avLst/>
          </a:prstGeom>
          <a:noFill/>
          <a:ln>
            <a:noFill/>
          </a:ln>
        </p:spPr>
      </p:pic>
    </p:spTree>
    <p:extLst>
      <p:ext uri="{BB962C8B-B14F-4D97-AF65-F5344CB8AC3E}">
        <p14:creationId xmlns:p14="http://schemas.microsoft.com/office/powerpoint/2010/main" val="3934768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02662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80"/>
        <p:cNvGrpSpPr/>
        <p:nvPr/>
      </p:nvGrpSpPr>
      <p:grpSpPr>
        <a:xfrm>
          <a:off x="0" y="0"/>
          <a:ext cx="0" cy="0"/>
          <a:chOff x="0" y="0"/>
          <a:chExt cx="0" cy="0"/>
        </a:xfrm>
      </p:grpSpPr>
      <p:sp>
        <p:nvSpPr>
          <p:cNvPr id="81" name="Google Shape;81;p17"/>
          <p:cNvSpPr>
            <a:spLocks noGrp="1"/>
          </p:cNvSpPr>
          <p:nvPr>
            <p:ph type="pic" idx="2"/>
          </p:nvPr>
        </p:nvSpPr>
        <p:spPr>
          <a:xfrm>
            <a:off x="0" y="-7496"/>
            <a:ext cx="12192000" cy="6366351"/>
          </a:xfrm>
          <a:prstGeom prst="rect">
            <a:avLst/>
          </a:prstGeom>
          <a:solidFill>
            <a:srgbClr val="D8D8D8"/>
          </a:solidFill>
          <a:ln>
            <a:noFill/>
          </a:ln>
        </p:spPr>
      </p:sp>
      <p:grpSp>
        <p:nvGrpSpPr>
          <p:cNvPr id="82" name="Google Shape;82;p17"/>
          <p:cNvGrpSpPr/>
          <p:nvPr/>
        </p:nvGrpSpPr>
        <p:grpSpPr>
          <a:xfrm>
            <a:off x="1107190" y="1588342"/>
            <a:ext cx="994351" cy="61101"/>
            <a:chOff x="4580561" y="2589004"/>
            <a:chExt cx="1064464" cy="25200"/>
          </a:xfrm>
        </p:grpSpPr>
        <p:sp>
          <p:nvSpPr>
            <p:cNvPr id="83" name="Google Shape;83;p17"/>
            <p:cNvSpPr/>
            <p:nvPr/>
          </p:nvSpPr>
          <p:spPr>
            <a:xfrm rot="-5400000">
              <a:off x="5366325" y="2335504"/>
              <a:ext cx="25200" cy="532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Libre Franklin"/>
                <a:buNone/>
              </a:pPr>
              <a:endParaRPr sz="2400" b="0" i="0" u="none" strike="noStrike" cap="none" dirty="0">
                <a:solidFill>
                  <a:schemeClr val="dk1"/>
                </a:solidFill>
                <a:latin typeface="Libre Franklin"/>
                <a:ea typeface="Libre Franklin"/>
                <a:cs typeface="Libre Franklin"/>
                <a:sym typeface="Libre Franklin"/>
              </a:endParaRPr>
            </a:p>
          </p:txBody>
        </p:sp>
        <p:sp>
          <p:nvSpPr>
            <p:cNvPr id="84" name="Google Shape;84;p17"/>
            <p:cNvSpPr/>
            <p:nvPr/>
          </p:nvSpPr>
          <p:spPr>
            <a:xfrm rot="-5400000">
              <a:off x="4836311" y="2333254"/>
              <a:ext cx="25200" cy="536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Libre Franklin"/>
                <a:buNone/>
              </a:pPr>
              <a:endParaRPr sz="2400" b="0" i="0" u="none" strike="noStrike" cap="none" dirty="0">
                <a:solidFill>
                  <a:schemeClr val="dk1"/>
                </a:solidFill>
                <a:latin typeface="Libre Franklin"/>
                <a:ea typeface="Libre Franklin"/>
                <a:cs typeface="Libre Franklin"/>
                <a:sym typeface="Libre Franklin"/>
              </a:endParaRPr>
            </a:p>
          </p:txBody>
        </p:sp>
      </p:grpSp>
      <p:sp>
        <p:nvSpPr>
          <p:cNvPr id="85" name="Google Shape;85;p17"/>
          <p:cNvSpPr txBox="1">
            <a:spLocks noGrp="1"/>
          </p:cNvSpPr>
          <p:nvPr>
            <p:ph type="title"/>
          </p:nvPr>
        </p:nvSpPr>
        <p:spPr>
          <a:xfrm>
            <a:off x="972600" y="1763267"/>
            <a:ext cx="10251200" cy="202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a:buNone/>
              <a:defRPr sz="4800" b="1"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3886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 Subhead">
  <p:cSld name="Title and Content + Subhead">
    <p:spTree>
      <p:nvGrpSpPr>
        <p:cNvPr id="1" name="Shape 19"/>
        <p:cNvGrpSpPr/>
        <p:nvPr/>
      </p:nvGrpSpPr>
      <p:grpSpPr>
        <a:xfrm>
          <a:off x="0" y="0"/>
          <a:ext cx="0" cy="0"/>
          <a:chOff x="0" y="0"/>
          <a:chExt cx="0" cy="0"/>
        </a:xfrm>
      </p:grpSpPr>
      <p:sp>
        <p:nvSpPr>
          <p:cNvPr id="20" name="Google Shape;20;p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pic>
        <p:nvPicPr>
          <p:cNvPr id="21" name="Google Shape;21;p4"/>
          <p:cNvPicPr preferRelativeResize="0"/>
          <p:nvPr/>
        </p:nvPicPr>
        <p:blipFill rotWithShape="1">
          <a:blip r:embed="rId2">
            <a:alphaModFix/>
          </a:blip>
          <a:srcRect/>
          <a:stretch/>
        </p:blipFill>
        <p:spPr>
          <a:xfrm>
            <a:off x="9322457" y="4998298"/>
            <a:ext cx="1284978" cy="821071"/>
          </a:xfrm>
          <a:prstGeom prst="rect">
            <a:avLst/>
          </a:prstGeom>
          <a:noFill/>
          <a:ln>
            <a:noFill/>
          </a:ln>
        </p:spPr>
      </p:pic>
      <p:sp>
        <p:nvSpPr>
          <p:cNvPr id="22" name="Google Shape;22;p4"/>
          <p:cNvSpPr txBox="1">
            <a:spLocks noGrp="1"/>
          </p:cNvSpPr>
          <p:nvPr>
            <p:ph type="title"/>
          </p:nvPr>
        </p:nvSpPr>
        <p:spPr>
          <a:xfrm>
            <a:off x="441113" y="3177416"/>
            <a:ext cx="11216640" cy="5031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800"/>
              <a:buFont typeface="Libre Franklin SemiBold"/>
              <a:buNone/>
              <a:defRPr sz="2800" b="1" i="0" u="none" strike="noStrike" cap="none">
                <a:solidFill>
                  <a:schemeClr val="lt1"/>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 Subhead">
  <p:cSld name="3_Title and Content + Subhead">
    <p:spTree>
      <p:nvGrpSpPr>
        <p:cNvPr id="1" name="Shape 23"/>
        <p:cNvGrpSpPr/>
        <p:nvPr/>
      </p:nvGrpSpPr>
      <p:grpSpPr>
        <a:xfrm>
          <a:off x="0" y="0"/>
          <a:ext cx="0" cy="0"/>
          <a:chOff x="0" y="0"/>
          <a:chExt cx="0" cy="0"/>
        </a:xfrm>
      </p:grpSpPr>
      <p:sp>
        <p:nvSpPr>
          <p:cNvPr id="24" name="Google Shape;24;p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grpSp>
        <p:nvGrpSpPr>
          <p:cNvPr id="25" name="Google Shape;25;p5"/>
          <p:cNvGrpSpPr/>
          <p:nvPr/>
        </p:nvGrpSpPr>
        <p:grpSpPr>
          <a:xfrm>
            <a:off x="8694074" y="3337213"/>
            <a:ext cx="2393283" cy="2482156"/>
            <a:chOff x="4369677" y="1749593"/>
            <a:chExt cx="3465283" cy="3593962"/>
          </a:xfrm>
        </p:grpSpPr>
        <p:pic>
          <p:nvPicPr>
            <p:cNvPr id="26" name="Google Shape;26;p5"/>
            <p:cNvPicPr preferRelativeResize="0"/>
            <p:nvPr/>
          </p:nvPicPr>
          <p:blipFill rotWithShape="1">
            <a:blip r:embed="rId2">
              <a:alphaModFix/>
            </a:blip>
            <a:srcRect/>
            <a:stretch/>
          </p:blipFill>
          <p:spPr>
            <a:xfrm>
              <a:off x="5279525" y="4154711"/>
              <a:ext cx="1860545" cy="1188844"/>
            </a:xfrm>
            <a:prstGeom prst="rect">
              <a:avLst/>
            </a:prstGeom>
            <a:noFill/>
            <a:ln>
              <a:noFill/>
            </a:ln>
          </p:spPr>
        </p:pic>
        <p:pic>
          <p:nvPicPr>
            <p:cNvPr id="27" name="Google Shape;27;p5"/>
            <p:cNvPicPr preferRelativeResize="0"/>
            <p:nvPr/>
          </p:nvPicPr>
          <p:blipFill rotWithShape="1">
            <a:blip r:embed="rId2">
              <a:alphaModFix/>
            </a:blip>
            <a:srcRect/>
            <a:stretch/>
          </p:blipFill>
          <p:spPr>
            <a:xfrm rot="2700000">
              <a:off x="4517526" y="2233293"/>
              <a:ext cx="1860545" cy="1188844"/>
            </a:xfrm>
            <a:prstGeom prst="rect">
              <a:avLst/>
            </a:prstGeom>
            <a:noFill/>
            <a:ln>
              <a:noFill/>
            </a:ln>
          </p:spPr>
        </p:pic>
        <p:pic>
          <p:nvPicPr>
            <p:cNvPr id="28" name="Google Shape;28;p5"/>
            <p:cNvPicPr preferRelativeResize="0"/>
            <p:nvPr/>
          </p:nvPicPr>
          <p:blipFill rotWithShape="1">
            <a:blip r:embed="rId2">
              <a:alphaModFix/>
            </a:blip>
            <a:srcRect/>
            <a:stretch/>
          </p:blipFill>
          <p:spPr>
            <a:xfrm rot="5400000">
              <a:off x="6310265" y="2218345"/>
              <a:ext cx="1860545" cy="1188844"/>
            </a:xfrm>
            <a:prstGeom prst="rect">
              <a:avLst/>
            </a:prstGeom>
            <a:noFill/>
            <a:ln>
              <a:noFill/>
            </a:ln>
          </p:spPr>
        </p:pic>
      </p:grpSp>
      <p:sp>
        <p:nvSpPr>
          <p:cNvPr id="29" name="Google Shape;29;p5"/>
          <p:cNvSpPr txBox="1">
            <a:spLocks noGrp="1"/>
          </p:cNvSpPr>
          <p:nvPr>
            <p:ph type="title"/>
          </p:nvPr>
        </p:nvSpPr>
        <p:spPr>
          <a:xfrm>
            <a:off x="441113" y="3177416"/>
            <a:ext cx="11216640" cy="5031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800"/>
              <a:buFont typeface="Libre Franklin SemiBold"/>
              <a:buNone/>
              <a:defRPr sz="2800" b="1" i="0" u="none" strike="noStrike" cap="none">
                <a:solidFill>
                  <a:schemeClr val="lt1"/>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and Content + Subhead">
  <p:cSld name="1_Title and Content + Subhead">
    <p:spTree>
      <p:nvGrpSpPr>
        <p:cNvPr id="1" name="Shape 30"/>
        <p:cNvGrpSpPr/>
        <p:nvPr/>
      </p:nvGrpSpPr>
      <p:grpSpPr>
        <a:xfrm>
          <a:off x="0" y="0"/>
          <a:ext cx="0" cy="0"/>
          <a:chOff x="0" y="0"/>
          <a:chExt cx="0" cy="0"/>
        </a:xfrm>
      </p:grpSpPr>
      <p:sp>
        <p:nvSpPr>
          <p:cNvPr id="31" name="Google Shape;31;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grpSp>
        <p:nvGrpSpPr>
          <p:cNvPr id="32" name="Google Shape;32;p6"/>
          <p:cNvGrpSpPr/>
          <p:nvPr/>
        </p:nvGrpSpPr>
        <p:grpSpPr>
          <a:xfrm rot="-5400000">
            <a:off x="8646722" y="3550140"/>
            <a:ext cx="2393283" cy="2482156"/>
            <a:chOff x="4369677" y="1749593"/>
            <a:chExt cx="3465283" cy="3593962"/>
          </a:xfrm>
        </p:grpSpPr>
        <p:pic>
          <p:nvPicPr>
            <p:cNvPr id="33" name="Google Shape;33;p6"/>
            <p:cNvPicPr preferRelativeResize="0"/>
            <p:nvPr/>
          </p:nvPicPr>
          <p:blipFill rotWithShape="1">
            <a:blip r:embed="rId2">
              <a:alphaModFix/>
            </a:blip>
            <a:srcRect/>
            <a:stretch/>
          </p:blipFill>
          <p:spPr>
            <a:xfrm>
              <a:off x="5279525" y="4154711"/>
              <a:ext cx="1860545" cy="1188844"/>
            </a:xfrm>
            <a:prstGeom prst="rect">
              <a:avLst/>
            </a:prstGeom>
            <a:noFill/>
            <a:ln>
              <a:noFill/>
            </a:ln>
          </p:spPr>
        </p:pic>
        <p:pic>
          <p:nvPicPr>
            <p:cNvPr id="34" name="Google Shape;34;p6"/>
            <p:cNvPicPr preferRelativeResize="0"/>
            <p:nvPr/>
          </p:nvPicPr>
          <p:blipFill rotWithShape="1">
            <a:blip r:embed="rId2">
              <a:alphaModFix/>
            </a:blip>
            <a:srcRect/>
            <a:stretch/>
          </p:blipFill>
          <p:spPr>
            <a:xfrm rot="2700000">
              <a:off x="4517526" y="2233293"/>
              <a:ext cx="1860545" cy="1188844"/>
            </a:xfrm>
            <a:prstGeom prst="rect">
              <a:avLst/>
            </a:prstGeom>
            <a:noFill/>
            <a:ln>
              <a:noFill/>
            </a:ln>
          </p:spPr>
        </p:pic>
        <p:pic>
          <p:nvPicPr>
            <p:cNvPr id="35" name="Google Shape;35;p6"/>
            <p:cNvPicPr preferRelativeResize="0"/>
            <p:nvPr/>
          </p:nvPicPr>
          <p:blipFill rotWithShape="1">
            <a:blip r:embed="rId2">
              <a:alphaModFix/>
            </a:blip>
            <a:srcRect/>
            <a:stretch/>
          </p:blipFill>
          <p:spPr>
            <a:xfrm rot="5400000">
              <a:off x="6310265" y="2218345"/>
              <a:ext cx="1860545" cy="1188844"/>
            </a:xfrm>
            <a:prstGeom prst="rect">
              <a:avLst/>
            </a:prstGeom>
            <a:noFill/>
            <a:ln>
              <a:noFill/>
            </a:ln>
          </p:spPr>
        </p:pic>
      </p:grpSp>
      <p:sp>
        <p:nvSpPr>
          <p:cNvPr id="36" name="Google Shape;36;p6"/>
          <p:cNvSpPr txBox="1">
            <a:spLocks noGrp="1"/>
          </p:cNvSpPr>
          <p:nvPr>
            <p:ph type="title"/>
          </p:nvPr>
        </p:nvSpPr>
        <p:spPr>
          <a:xfrm>
            <a:off x="441113" y="3177416"/>
            <a:ext cx="11216640" cy="5031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800"/>
              <a:buFont typeface="Libre Franklin SemiBold"/>
              <a:buNone/>
              <a:defRPr sz="2800" b="1" i="0" u="none" strike="noStrike" cap="none">
                <a:solidFill>
                  <a:schemeClr val="lt1"/>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 Subhead">
  <p:cSld name="2_Title and Content + Subhead">
    <p:spTree>
      <p:nvGrpSpPr>
        <p:cNvPr id="1" name="Shape 37"/>
        <p:cNvGrpSpPr/>
        <p:nvPr/>
      </p:nvGrpSpPr>
      <p:grpSpPr>
        <a:xfrm>
          <a:off x="0" y="0"/>
          <a:ext cx="0" cy="0"/>
          <a:chOff x="0" y="0"/>
          <a:chExt cx="0" cy="0"/>
        </a:xfrm>
      </p:grpSpPr>
      <p:sp>
        <p:nvSpPr>
          <p:cNvPr id="38" name="Google Shape;38;p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grpSp>
        <p:nvGrpSpPr>
          <p:cNvPr id="39" name="Google Shape;39;p7"/>
          <p:cNvGrpSpPr/>
          <p:nvPr/>
        </p:nvGrpSpPr>
        <p:grpSpPr>
          <a:xfrm rot="10800000">
            <a:off x="8787857" y="3429000"/>
            <a:ext cx="2393283" cy="2482156"/>
            <a:chOff x="4369677" y="1749593"/>
            <a:chExt cx="3465283" cy="3593962"/>
          </a:xfrm>
        </p:grpSpPr>
        <p:pic>
          <p:nvPicPr>
            <p:cNvPr id="40" name="Google Shape;40;p7"/>
            <p:cNvPicPr preferRelativeResize="0"/>
            <p:nvPr/>
          </p:nvPicPr>
          <p:blipFill rotWithShape="1">
            <a:blip r:embed="rId2">
              <a:alphaModFix/>
            </a:blip>
            <a:srcRect/>
            <a:stretch/>
          </p:blipFill>
          <p:spPr>
            <a:xfrm>
              <a:off x="5279525" y="4154711"/>
              <a:ext cx="1860545" cy="1188844"/>
            </a:xfrm>
            <a:prstGeom prst="rect">
              <a:avLst/>
            </a:prstGeom>
            <a:noFill/>
            <a:ln>
              <a:noFill/>
            </a:ln>
          </p:spPr>
        </p:pic>
        <p:pic>
          <p:nvPicPr>
            <p:cNvPr id="41" name="Google Shape;41;p7"/>
            <p:cNvPicPr preferRelativeResize="0"/>
            <p:nvPr/>
          </p:nvPicPr>
          <p:blipFill rotWithShape="1">
            <a:blip r:embed="rId2">
              <a:alphaModFix/>
            </a:blip>
            <a:srcRect/>
            <a:stretch/>
          </p:blipFill>
          <p:spPr>
            <a:xfrm rot="2700000">
              <a:off x="4517526" y="2233293"/>
              <a:ext cx="1860545" cy="1188844"/>
            </a:xfrm>
            <a:prstGeom prst="rect">
              <a:avLst/>
            </a:prstGeom>
            <a:noFill/>
            <a:ln>
              <a:noFill/>
            </a:ln>
          </p:spPr>
        </p:pic>
        <p:pic>
          <p:nvPicPr>
            <p:cNvPr id="42" name="Google Shape;42;p7"/>
            <p:cNvPicPr preferRelativeResize="0"/>
            <p:nvPr/>
          </p:nvPicPr>
          <p:blipFill rotWithShape="1">
            <a:blip r:embed="rId2">
              <a:alphaModFix/>
            </a:blip>
            <a:srcRect/>
            <a:stretch/>
          </p:blipFill>
          <p:spPr>
            <a:xfrm rot="5400000">
              <a:off x="6310265" y="2218345"/>
              <a:ext cx="1860545" cy="1188844"/>
            </a:xfrm>
            <a:prstGeom prst="rect">
              <a:avLst/>
            </a:prstGeom>
            <a:noFill/>
            <a:ln>
              <a:noFill/>
            </a:ln>
          </p:spPr>
        </p:pic>
      </p:grpSp>
      <p:sp>
        <p:nvSpPr>
          <p:cNvPr id="43" name="Google Shape;43;p7"/>
          <p:cNvSpPr txBox="1">
            <a:spLocks noGrp="1"/>
          </p:cNvSpPr>
          <p:nvPr>
            <p:ph type="title"/>
          </p:nvPr>
        </p:nvSpPr>
        <p:spPr>
          <a:xfrm>
            <a:off x="441113" y="3177416"/>
            <a:ext cx="11216640" cy="50316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2800"/>
              <a:buFont typeface="Libre Franklin SemiBold"/>
              <a:buNone/>
              <a:defRPr sz="2800" b="1" i="0" u="none" strike="noStrike" cap="none">
                <a:solidFill>
                  <a:schemeClr val="lt1"/>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 Subhead">
  <p:cSld name="4_Title and Content + Subhead">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5067299" y="2727297"/>
            <a:ext cx="6210301" cy="3315694"/>
          </a:xfrm>
          <a:prstGeom prst="rect">
            <a:avLst/>
          </a:prstGeom>
          <a:solidFill>
            <a:schemeClr val="lt1"/>
          </a:solidFill>
          <a:ln>
            <a:noFill/>
          </a:ln>
        </p:spPr>
      </p:sp>
      <p:sp>
        <p:nvSpPr>
          <p:cNvPr id="52" name="Google Shape;52;p10"/>
          <p:cNvSpPr>
            <a:spLocks noGrp="1"/>
          </p:cNvSpPr>
          <p:nvPr>
            <p:ph type="pic" idx="3"/>
          </p:nvPr>
        </p:nvSpPr>
        <p:spPr>
          <a:xfrm>
            <a:off x="7124701" y="0"/>
            <a:ext cx="5067300" cy="3429000"/>
          </a:xfrm>
          <a:prstGeom prst="rect">
            <a:avLst/>
          </a:prstGeom>
          <a:solidFill>
            <a:schemeClr val="lt1"/>
          </a:solidFill>
          <a:ln>
            <a:noFill/>
          </a:ln>
        </p:spPr>
      </p:sp>
      <p:sp>
        <p:nvSpPr>
          <p:cNvPr id="53" name="Google Shape;53;p10"/>
          <p:cNvSpPr txBox="1">
            <a:spLocks noGrp="1"/>
          </p:cNvSpPr>
          <p:nvPr>
            <p:ph type="title"/>
          </p:nvPr>
        </p:nvSpPr>
        <p:spPr>
          <a:xfrm>
            <a:off x="825047" y="1608700"/>
            <a:ext cx="4314825" cy="66156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SemiBold"/>
              <a:buNone/>
              <a:defRPr sz="40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54" name="Google Shape;54;p10"/>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58"/>
        <p:cNvGrpSpPr/>
        <p:nvPr/>
      </p:nvGrpSpPr>
      <p:grpSpPr>
        <a:xfrm>
          <a:off x="0" y="0"/>
          <a:ext cx="0" cy="0"/>
          <a:chOff x="0" y="0"/>
          <a:chExt cx="0" cy="0"/>
        </a:xfrm>
      </p:grpSpPr>
      <p:sp>
        <p:nvSpPr>
          <p:cNvPr id="59" name="Google Shape;59;p12"/>
          <p:cNvSpPr>
            <a:spLocks noGrp="1"/>
          </p:cNvSpPr>
          <p:nvPr>
            <p:ph type="pic" idx="2"/>
          </p:nvPr>
        </p:nvSpPr>
        <p:spPr>
          <a:xfrm>
            <a:off x="3026661" y="515909"/>
            <a:ext cx="8179221" cy="5235978"/>
          </a:xfrm>
          <a:prstGeom prst="rect">
            <a:avLst/>
          </a:prstGeom>
          <a:solidFill>
            <a:srgbClr val="D8D8D8"/>
          </a:solidFill>
          <a:ln>
            <a:noFill/>
          </a:ln>
        </p:spPr>
      </p:sp>
      <p:sp>
        <p:nvSpPr>
          <p:cNvPr id="60" name="Google Shape;60;p12"/>
          <p:cNvSpPr>
            <a:spLocks noGrp="1"/>
          </p:cNvSpPr>
          <p:nvPr>
            <p:ph type="pic" idx="3"/>
          </p:nvPr>
        </p:nvSpPr>
        <p:spPr>
          <a:xfrm>
            <a:off x="5075924" y="4205720"/>
            <a:ext cx="2040346" cy="2136371"/>
          </a:xfrm>
          <a:prstGeom prst="rect">
            <a:avLst/>
          </a:prstGeom>
          <a:solidFill>
            <a:srgbClr val="D8D8D8"/>
          </a:solidFill>
          <a:ln>
            <a:noFill/>
          </a:ln>
        </p:spPr>
      </p:sp>
      <p:sp>
        <p:nvSpPr>
          <p:cNvPr id="61" name="Google Shape;61;p12"/>
          <p:cNvSpPr txBox="1">
            <a:spLocks noGrp="1"/>
          </p:cNvSpPr>
          <p:nvPr>
            <p:ph type="title"/>
          </p:nvPr>
        </p:nvSpPr>
        <p:spPr>
          <a:xfrm>
            <a:off x="535569" y="1300391"/>
            <a:ext cx="2426234" cy="66156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600"/>
              <a:buFont typeface="Libre Franklin SemiBold"/>
              <a:buNone/>
              <a:defRPr sz="4000" b="1" i="0" u="none" strike="noStrike" cap="none">
                <a:solidFill>
                  <a:schemeClr val="dk2"/>
                </a:solidFill>
                <a:latin typeface="Libre Franklin SemiBold"/>
                <a:ea typeface="Libre Franklin SemiBold"/>
                <a:cs typeface="Libre Franklin SemiBold"/>
                <a:sym typeface="Libre Franklin SemiBold"/>
              </a:defRPr>
            </a:lvl1pPr>
            <a:lvl2pPr marR="0" lvl="1"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4800" b="0" i="0" u="none" strike="noStrike" cap="none">
                <a:solidFill>
                  <a:schemeClr val="lt1"/>
                </a:solidFill>
                <a:latin typeface="Arial"/>
                <a:ea typeface="Arial"/>
                <a:cs typeface="Arial"/>
                <a:sym typeface="Arial"/>
              </a:defRPr>
            </a:lvl9pPr>
          </a:lstStyle>
          <a:p>
            <a:endParaRPr/>
          </a:p>
        </p:txBody>
      </p:sp>
      <p:sp>
        <p:nvSpPr>
          <p:cNvPr id="62" name="Google Shape;62;p12"/>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
        <p:cNvGrpSpPr/>
        <p:nvPr/>
      </p:nvGrpSpPr>
      <p:grpSpPr>
        <a:xfrm>
          <a:off x="0" y="0"/>
          <a:ext cx="0" cy="0"/>
          <a:chOff x="0" y="0"/>
          <a:chExt cx="0" cy="0"/>
        </a:xfrm>
      </p:grpSpPr>
      <p:sp>
        <p:nvSpPr>
          <p:cNvPr id="46" name="Google Shape;46;p9"/>
          <p:cNvSpPr/>
          <p:nvPr/>
        </p:nvSpPr>
        <p:spPr>
          <a:xfrm>
            <a:off x="0" y="6358270"/>
            <a:ext cx="12192000" cy="4997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sp>
        <p:nvSpPr>
          <p:cNvPr id="47" name="Google Shape;47;p9"/>
          <p:cNvSpPr/>
          <p:nvPr/>
        </p:nvSpPr>
        <p:spPr>
          <a:xfrm>
            <a:off x="899578" y="6476935"/>
            <a:ext cx="7751135"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Libre Franklin"/>
                <a:ea typeface="Libre Franklin"/>
                <a:cs typeface="Libre Franklin"/>
                <a:sym typeface="Libre Franklin"/>
              </a:rPr>
              <a:t>Out of Home Advertising Association of America </a:t>
            </a:r>
            <a:endParaRPr sz="1400" b="0" i="0" u="none" strike="noStrike" cap="none" dirty="0">
              <a:solidFill>
                <a:srgbClr val="000000"/>
              </a:solidFill>
              <a:latin typeface="Libre Franklin" pitchFamily="2" charset="77"/>
              <a:ea typeface="Arial"/>
              <a:cs typeface="Arial"/>
              <a:sym typeface="Arial"/>
            </a:endParaRPr>
          </a:p>
        </p:txBody>
      </p:sp>
      <p:pic>
        <p:nvPicPr>
          <p:cNvPr id="48" name="Google Shape;48;p9"/>
          <p:cNvPicPr preferRelativeResize="0"/>
          <p:nvPr/>
        </p:nvPicPr>
        <p:blipFill rotWithShape="1">
          <a:blip r:embed="rId9">
            <a:alphaModFix/>
          </a:blip>
          <a:srcRect/>
          <a:stretch/>
        </p:blipFill>
        <p:spPr>
          <a:xfrm>
            <a:off x="580203" y="6505895"/>
            <a:ext cx="319375" cy="204073"/>
          </a:xfrm>
          <a:prstGeom prst="rect">
            <a:avLst/>
          </a:prstGeom>
          <a:noFill/>
          <a:ln>
            <a:noFill/>
          </a:ln>
        </p:spPr>
      </p:pic>
      <p:sp>
        <p:nvSpPr>
          <p:cNvPr id="49" name="Google Shape;49;p9"/>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361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algn="l" defTabSz="457200" rtl="0" eaLnBrk="1" latinLnBrk="0" hangingPunct="1">
        <a:spcBef>
          <a:spcPct val="0"/>
        </a:spcBef>
        <a:buNone/>
        <a:defRPr sz="2600" b="1" kern="1200">
          <a:solidFill>
            <a:schemeClr val="accent1"/>
          </a:solidFill>
          <a:latin typeface="Arial" pitchFamily="34" charset="0"/>
          <a:ea typeface="+mj-ea"/>
          <a:cs typeface="Arial" pitchFamily="34" charset="0"/>
        </a:defRPr>
      </a:lvl1pPr>
    </p:titleStyle>
    <p:bodyStyle>
      <a:lvl1pPr marL="182880" indent="-182880" algn="l" defTabSz="457200" rtl="0" eaLnBrk="1" latinLnBrk="0" hangingPunct="1">
        <a:spcBef>
          <a:spcPts val="1000"/>
        </a:spcBef>
        <a:buClr>
          <a:schemeClr val="accent1"/>
        </a:buClr>
        <a:buFont typeface="Arial"/>
        <a:buChar char="•"/>
        <a:defRPr sz="2000" kern="1200">
          <a:solidFill>
            <a:schemeClr val="tx1"/>
          </a:solidFill>
          <a:latin typeface="Arial" pitchFamily="34" charset="0"/>
          <a:ea typeface="+mn-ea"/>
          <a:cs typeface="Arial" pitchFamily="34" charset="0"/>
        </a:defRPr>
      </a:lvl1pPr>
      <a:lvl2pPr marL="365760" indent="-179388" algn="l" defTabSz="457200" rtl="0" eaLnBrk="1" latinLnBrk="0" hangingPunct="1">
        <a:spcBef>
          <a:spcPts val="600"/>
        </a:spcBef>
        <a:buClr>
          <a:srgbClr val="565A5C"/>
        </a:buClr>
        <a:buFont typeface="Arial" pitchFamily="34" charset="0"/>
        <a:buChar char="•"/>
        <a:defRPr sz="18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
        <p:cNvGrpSpPr/>
        <p:nvPr/>
      </p:nvGrpSpPr>
      <p:grpSpPr>
        <a:xfrm>
          <a:off x="0" y="0"/>
          <a:ext cx="0" cy="0"/>
          <a:chOff x="0" y="0"/>
          <a:chExt cx="0" cy="0"/>
        </a:xfrm>
      </p:grpSpPr>
      <p:sp>
        <p:nvSpPr>
          <p:cNvPr id="46" name="Google Shape;46;p9"/>
          <p:cNvSpPr/>
          <p:nvPr/>
        </p:nvSpPr>
        <p:spPr>
          <a:xfrm>
            <a:off x="0" y="6358270"/>
            <a:ext cx="12192000" cy="49973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sp>
        <p:nvSpPr>
          <p:cNvPr id="47" name="Google Shape;47;p9"/>
          <p:cNvSpPr/>
          <p:nvPr/>
        </p:nvSpPr>
        <p:spPr>
          <a:xfrm>
            <a:off x="899578" y="6476935"/>
            <a:ext cx="7751135"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Libre Franklin"/>
                <a:ea typeface="Libre Franklin"/>
                <a:cs typeface="Libre Franklin"/>
                <a:sym typeface="Libre Franklin"/>
              </a:rPr>
              <a:t>Out of Home Advertising Association of America </a:t>
            </a:r>
            <a:endParaRPr sz="1400" b="0" i="0" u="none" strike="noStrike" cap="none" dirty="0">
              <a:solidFill>
                <a:srgbClr val="000000"/>
              </a:solidFill>
              <a:latin typeface="Libre Franklin" pitchFamily="2" charset="77"/>
              <a:ea typeface="Arial"/>
              <a:cs typeface="Arial"/>
              <a:sym typeface="Arial"/>
            </a:endParaRPr>
          </a:p>
        </p:txBody>
      </p:sp>
      <p:pic>
        <p:nvPicPr>
          <p:cNvPr id="48" name="Google Shape;48;p9"/>
          <p:cNvPicPr preferRelativeResize="0"/>
          <p:nvPr/>
        </p:nvPicPr>
        <p:blipFill rotWithShape="1">
          <a:blip r:embed="rId10">
            <a:alphaModFix/>
          </a:blip>
          <a:srcRect/>
          <a:stretch/>
        </p:blipFill>
        <p:spPr>
          <a:xfrm>
            <a:off x="580203" y="6505895"/>
            <a:ext cx="319375" cy="204073"/>
          </a:xfrm>
          <a:prstGeom prst="rect">
            <a:avLst/>
          </a:prstGeom>
          <a:noFill/>
          <a:ln>
            <a:noFill/>
          </a:ln>
        </p:spPr>
      </p:pic>
      <p:sp>
        <p:nvSpPr>
          <p:cNvPr id="49" name="Google Shape;49;p9"/>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rgbClr val="FFFFFF"/>
                </a:solidFill>
                <a:latin typeface="Libre Franklin SemiBold"/>
                <a:ea typeface="Libre Franklin SemiBold"/>
                <a:cs typeface="Libre Franklin SemiBold"/>
                <a:sym typeface="Libre Franklin SemiBold"/>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7450974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chart" Target="../charts/chart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chart" Target="../charts/chart29.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3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png"/><Relationship Id="rId3" Type="http://schemas.openxmlformats.org/officeDocument/2006/relationships/image" Target="../media/image18.jp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4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8.jp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33.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a:picLocks noGrp="1"/>
          </p:cNvPicPr>
          <p:nvPr>
            <p:ph type="pic" idx="2"/>
          </p:nvPr>
        </p:nvPicPr>
        <p:blipFill rotWithShape="1">
          <a:blip r:embed="rId3">
            <a:alphaModFix/>
          </a:blip>
          <a:srcRect t="7798" b="7806"/>
          <a:stretch/>
        </p:blipFill>
        <p:spPr>
          <a:xfrm>
            <a:off x="0" y="0"/>
            <a:ext cx="12192000" cy="6857999"/>
          </a:xfrm>
          <a:prstGeom prst="rect">
            <a:avLst/>
          </a:prstGeom>
          <a:solidFill>
            <a:schemeClr val="lt1"/>
          </a:solidFill>
          <a:ln>
            <a:noFill/>
          </a:ln>
        </p:spPr>
      </p:pic>
      <p:sp>
        <p:nvSpPr>
          <p:cNvPr id="92" name="Google Shape;92;p18"/>
          <p:cNvSpPr/>
          <p:nvPr/>
        </p:nvSpPr>
        <p:spPr>
          <a:xfrm flipH="1">
            <a:off x="133814" y="156118"/>
            <a:ext cx="12058186" cy="6701882"/>
          </a:xfrm>
          <a:prstGeom prst="round1Rect">
            <a:avLst>
              <a:gd name="adj" fmla="val 6279"/>
            </a:avLst>
          </a:prstGeom>
          <a:solidFill>
            <a:srgbClr val="000000">
              <a:alpha val="49803"/>
            </a:srgbClr>
          </a:solidFill>
          <a:ln>
            <a:noFill/>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Libre Franklin"/>
              <a:ea typeface="Libre Franklin"/>
              <a:cs typeface="Libre Franklin"/>
              <a:sym typeface="Libre Franklin"/>
            </a:endParaRPr>
          </a:p>
        </p:txBody>
      </p:sp>
      <p:sp>
        <p:nvSpPr>
          <p:cNvPr id="93" name="Google Shape;93;p18"/>
          <p:cNvSpPr txBox="1"/>
          <p:nvPr/>
        </p:nvSpPr>
        <p:spPr>
          <a:xfrm>
            <a:off x="880846" y="3227499"/>
            <a:ext cx="6487500" cy="840300"/>
          </a:xfrm>
          <a:prstGeom prst="rect">
            <a:avLst/>
          </a:prstGeom>
          <a:noFill/>
          <a:ln>
            <a:noFill/>
          </a:ln>
        </p:spPr>
        <p:txBody>
          <a:bodyPr spcFirstLastPara="1" wrap="square" lIns="0" tIns="45700" rIns="0" bIns="45700" anchor="t" anchorCtr="0">
            <a:spAutoFit/>
          </a:bodyPr>
          <a:lstStyle/>
          <a:p>
            <a:pPr marL="0" marR="0" lvl="0" indent="0" algn="l" rtl="0">
              <a:lnSpc>
                <a:spcPct val="90000"/>
              </a:lnSpc>
              <a:spcBef>
                <a:spcPts val="0"/>
              </a:spcBef>
              <a:spcAft>
                <a:spcPts val="0"/>
              </a:spcAft>
              <a:buClr>
                <a:srgbClr val="000000"/>
              </a:buClr>
              <a:buSzPts val="5400"/>
              <a:buFont typeface="Arial"/>
              <a:buNone/>
            </a:pPr>
            <a:r>
              <a:rPr lang="en-US" sz="5400" b="1" i="0" u="none" strike="noStrike" cap="none" dirty="0">
                <a:solidFill>
                  <a:schemeClr val="lt1"/>
                </a:solidFill>
                <a:latin typeface="Libre Franklin SemiBold"/>
                <a:ea typeface="Libre Franklin SemiBold"/>
                <a:cs typeface="Libre Franklin SemiBold"/>
                <a:sym typeface="Libre Franklin SemiBold"/>
              </a:rPr>
              <a:t>OOH Opportunities </a:t>
            </a:r>
            <a:endParaRPr sz="1400" u="none" strike="noStrike" cap="none" dirty="0">
              <a:solidFill>
                <a:srgbClr val="000000"/>
              </a:solidFill>
              <a:latin typeface="Libre Franklin" pitchFamily="2" charset="77"/>
              <a:sym typeface="Arial"/>
            </a:endParaRPr>
          </a:p>
        </p:txBody>
      </p:sp>
      <p:sp>
        <p:nvSpPr>
          <p:cNvPr id="94" name="Google Shape;94;p18"/>
          <p:cNvSpPr txBox="1"/>
          <p:nvPr/>
        </p:nvSpPr>
        <p:spPr>
          <a:xfrm>
            <a:off x="914399" y="5482250"/>
            <a:ext cx="2282700" cy="372369"/>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400"/>
              <a:buFont typeface="Arial"/>
              <a:buNone/>
            </a:pPr>
            <a:r>
              <a:rPr lang="en-US" dirty="0">
                <a:solidFill>
                  <a:schemeClr val="lt1"/>
                </a:solidFill>
                <a:latin typeface="Libre Franklin"/>
                <a:ea typeface="Libre Franklin"/>
                <a:cs typeface="Libre Franklin"/>
                <a:sym typeface="Libre Franklin"/>
              </a:rPr>
              <a:t>October</a:t>
            </a:r>
            <a:r>
              <a:rPr lang="en-US" sz="1400" b="0" i="0" u="none" strike="noStrike" cap="none" dirty="0">
                <a:solidFill>
                  <a:schemeClr val="lt1"/>
                </a:solidFill>
                <a:latin typeface="Libre Franklin"/>
                <a:ea typeface="Libre Franklin"/>
                <a:cs typeface="Libre Franklin"/>
                <a:sym typeface="Libre Franklin"/>
              </a:rPr>
              <a:t> 2022</a:t>
            </a:r>
            <a:endParaRPr sz="1400" u="none" strike="noStrike" cap="none" dirty="0">
              <a:solidFill>
                <a:srgbClr val="000000"/>
              </a:solidFill>
              <a:latin typeface="Libre Franklin" pitchFamily="2" charset="77"/>
              <a:sym typeface="Arial"/>
            </a:endParaRPr>
          </a:p>
        </p:txBody>
      </p:sp>
      <p:cxnSp>
        <p:nvCxnSpPr>
          <p:cNvPr id="95" name="Google Shape;95;p18"/>
          <p:cNvCxnSpPr/>
          <p:nvPr/>
        </p:nvCxnSpPr>
        <p:spPr>
          <a:xfrm>
            <a:off x="914402" y="5218159"/>
            <a:ext cx="4019106" cy="0"/>
          </a:xfrm>
          <a:prstGeom prst="straightConnector1">
            <a:avLst/>
          </a:prstGeom>
          <a:noFill/>
          <a:ln w="101600" cap="flat" cmpd="sng">
            <a:solidFill>
              <a:schemeClr val="dk2"/>
            </a:solidFill>
            <a:prstDash val="solid"/>
            <a:round/>
            <a:headEnd type="none" w="sm" len="sm"/>
            <a:tailEnd type="none" w="sm" len="sm"/>
          </a:ln>
        </p:spPr>
      </p:cxnSp>
      <p:pic>
        <p:nvPicPr>
          <p:cNvPr id="96" name="Google Shape;96;p18"/>
          <p:cNvPicPr preferRelativeResize="0"/>
          <p:nvPr/>
        </p:nvPicPr>
        <p:blipFill rotWithShape="1">
          <a:blip r:embed="rId4">
            <a:alphaModFix/>
          </a:blip>
          <a:srcRect/>
          <a:stretch/>
        </p:blipFill>
        <p:spPr>
          <a:xfrm>
            <a:off x="904974" y="893605"/>
            <a:ext cx="3144280" cy="985869"/>
          </a:xfrm>
          <a:prstGeom prst="rect">
            <a:avLst/>
          </a:prstGeom>
          <a:noFill/>
          <a:ln>
            <a:noFill/>
          </a:ln>
        </p:spPr>
      </p:pic>
      <p:sp>
        <p:nvSpPr>
          <p:cNvPr id="97" name="Google Shape;97;p18"/>
          <p:cNvSpPr txBox="1"/>
          <p:nvPr/>
        </p:nvSpPr>
        <p:spPr>
          <a:xfrm>
            <a:off x="880846" y="2812990"/>
            <a:ext cx="5466900" cy="369300"/>
          </a:xfrm>
          <a:prstGeom prst="rect">
            <a:avLst/>
          </a:prstGeom>
          <a:noFill/>
          <a:ln>
            <a:noFill/>
          </a:ln>
        </p:spPr>
        <p:txBody>
          <a:bodyPr spcFirstLastPara="1" wrap="square" lIns="0" tIns="45700" rIns="0" bIns="4570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dirty="0">
                <a:solidFill>
                  <a:schemeClr val="lt1"/>
                </a:solidFill>
                <a:latin typeface="Libre Franklin SemiBold"/>
                <a:ea typeface="Libre Franklin SemiBold"/>
                <a:cs typeface="Libre Franklin SemiBold"/>
                <a:sym typeface="Libre Franklin SemiBold"/>
              </a:rPr>
              <a:t>Consumer Insights &amp; Intent Q</a:t>
            </a:r>
            <a:r>
              <a:rPr lang="en-US" sz="2000" b="1" dirty="0">
                <a:solidFill>
                  <a:schemeClr val="lt1"/>
                </a:solidFill>
                <a:latin typeface="Libre Franklin SemiBold"/>
                <a:ea typeface="Libre Franklin SemiBold"/>
                <a:cs typeface="Libre Franklin SemiBold"/>
                <a:sym typeface="Libre Franklin SemiBold"/>
              </a:rPr>
              <a:t>4</a:t>
            </a:r>
            <a:r>
              <a:rPr lang="en-US" sz="2000" b="1" i="0" u="none" strike="noStrike" cap="none" dirty="0">
                <a:solidFill>
                  <a:schemeClr val="lt1"/>
                </a:solidFill>
                <a:latin typeface="Libre Franklin SemiBold"/>
                <a:ea typeface="Libre Franklin SemiBold"/>
                <a:cs typeface="Libre Franklin SemiBold"/>
                <a:sym typeface="Libre Franklin SemiBold"/>
              </a:rPr>
              <a:t> 2022</a:t>
            </a:r>
            <a:endParaRPr sz="1400" u="none" strike="noStrike" cap="none" dirty="0">
              <a:solidFill>
                <a:srgbClr val="000000"/>
              </a:solidFill>
              <a:latin typeface="Libre Franklin" pitchFamily="2" charset="77"/>
              <a:sym typeface="Arial"/>
            </a:endParaRPr>
          </a:p>
        </p:txBody>
      </p:sp>
      <p:sp>
        <p:nvSpPr>
          <p:cNvPr id="98" name="Google Shape;98;p18"/>
          <p:cNvSpPr/>
          <p:nvPr/>
        </p:nvSpPr>
        <p:spPr>
          <a:xfrm flipH="1">
            <a:off x="7581014" y="5224108"/>
            <a:ext cx="4610986" cy="1633892"/>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pic>
        <p:nvPicPr>
          <p:cNvPr id="99" name="Google Shape;99;p18" descr="A picture containing text&#10;&#10;Description automatically generated"/>
          <p:cNvPicPr preferRelativeResize="0"/>
          <p:nvPr/>
        </p:nvPicPr>
        <p:blipFill rotWithShape="1">
          <a:blip r:embed="rId5">
            <a:alphaModFix/>
          </a:blip>
          <a:srcRect/>
          <a:stretch/>
        </p:blipFill>
        <p:spPr>
          <a:xfrm>
            <a:off x="8086595" y="5675192"/>
            <a:ext cx="3599823" cy="737314"/>
          </a:xfrm>
          <a:prstGeom prst="rect">
            <a:avLst/>
          </a:prstGeom>
          <a:noFill/>
          <a:ln>
            <a:noFill/>
          </a:ln>
        </p:spPr>
      </p:pic>
      <p:sp>
        <p:nvSpPr>
          <p:cNvPr id="100" name="Google Shape;100;p18"/>
          <p:cNvSpPr txBox="1"/>
          <p:nvPr/>
        </p:nvSpPr>
        <p:spPr>
          <a:xfrm>
            <a:off x="880851" y="4082922"/>
            <a:ext cx="11162700" cy="8310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en-US" sz="1600" b="1" dirty="0">
                <a:solidFill>
                  <a:schemeClr val="lt1"/>
                </a:solidFill>
                <a:latin typeface="Libre Franklin SemiBold"/>
                <a:ea typeface="Libre Franklin SemiBold"/>
                <a:cs typeface="Libre Franklin SemiBold"/>
                <a:sym typeface="Libre Franklin SemiBold"/>
              </a:rPr>
              <a:t>Holiday Travel and Shopping</a:t>
            </a:r>
            <a:br>
              <a:rPr lang="en-US" sz="1600" b="1" dirty="0">
                <a:solidFill>
                  <a:schemeClr val="lt1"/>
                </a:solidFill>
                <a:latin typeface="Libre Franklin SemiBold"/>
                <a:ea typeface="Libre Franklin SemiBold"/>
                <a:cs typeface="Libre Franklin SemiBold"/>
                <a:sym typeface="Libre Franklin SemiBold"/>
              </a:rPr>
            </a:br>
            <a:r>
              <a:rPr lang="en-US" sz="1600" b="1" dirty="0">
                <a:solidFill>
                  <a:schemeClr val="lt1"/>
                </a:solidFill>
                <a:latin typeface="Libre Franklin SemiBold"/>
                <a:ea typeface="Libre Franklin SemiBold"/>
                <a:cs typeface="Libre Franklin SemiBold"/>
                <a:sym typeface="Libre Franklin SemiBold"/>
              </a:rPr>
              <a:t>Key Product Categories: Healthcare, Financial, and Insurance </a:t>
            </a:r>
            <a:br>
              <a:rPr lang="en-US" sz="1600" b="1" dirty="0">
                <a:solidFill>
                  <a:schemeClr val="lt1"/>
                </a:solidFill>
                <a:latin typeface="Libre Franklin SemiBold"/>
                <a:ea typeface="Libre Franklin SemiBold"/>
                <a:cs typeface="Libre Franklin SemiBold"/>
                <a:sym typeface="Libre Franklin SemiBold"/>
              </a:rPr>
            </a:br>
            <a:r>
              <a:rPr lang="en-US" sz="1600" b="1" dirty="0">
                <a:solidFill>
                  <a:schemeClr val="lt1"/>
                </a:solidFill>
                <a:latin typeface="Libre Franklin SemiBold"/>
                <a:ea typeface="Libre Franklin SemiBold"/>
                <a:cs typeface="Libre Franklin SemiBold"/>
                <a:sym typeface="Libre Franklin SemiBold"/>
              </a:rPr>
              <a:t>OOH Social Media Engagement</a:t>
            </a:r>
            <a:endParaRPr sz="1600" b="1" dirty="0">
              <a:solidFill>
                <a:schemeClr val="lt1"/>
              </a:solidFill>
              <a:latin typeface="Libre Franklin SemiBold"/>
              <a:ea typeface="Libre Franklin SemiBold"/>
              <a:cs typeface="Libre Franklin SemiBold"/>
              <a:sym typeface="Libre Franklin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0E3D5B-271A-2065-4FF0-A16256240050}"/>
              </a:ext>
            </a:extLst>
          </p:cNvPr>
          <p:cNvGraphicFramePr/>
          <p:nvPr>
            <p:extLst>
              <p:ext uri="{D42A27DB-BD31-4B8C-83A1-F6EECF244321}">
                <p14:modId xmlns:p14="http://schemas.microsoft.com/office/powerpoint/2010/main" val="3501164690"/>
              </p:ext>
            </p:extLst>
          </p:nvPr>
        </p:nvGraphicFramePr>
        <p:xfrm>
          <a:off x="439271" y="1309178"/>
          <a:ext cx="11572373" cy="49338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42D03AA-709F-57ED-AB86-D3177DBF478E}"/>
              </a:ext>
            </a:extLst>
          </p:cNvPr>
          <p:cNvSpPr txBox="1"/>
          <p:nvPr/>
        </p:nvSpPr>
        <p:spPr>
          <a:xfrm>
            <a:off x="1031050" y="1236386"/>
            <a:ext cx="1038881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Libre Franklin" pitchFamily="2" charset="77"/>
                <a:ea typeface="+mn-ea"/>
                <a:cs typeface="Arial" panose="020B0604020202020204" pitchFamily="34" charset="0"/>
              </a:rPr>
              <a:t>Have you felt any of the following during the pandemic/because of the state of the economy?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Libre Franklin" pitchFamily="2" charset="77"/>
                <a:cs typeface="Arial" panose="020B0604020202020204" pitchFamily="34" charset="0"/>
              </a:rPr>
              <a:t>% </a:t>
            </a: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Arial" panose="020B0604020202020204" pitchFamily="34" charset="0"/>
              </a:rPr>
              <a:t>Yes</a:t>
            </a:r>
            <a:endParaRPr kumimoji="0" lang="en-US" sz="1100" u="none" strike="noStrike" kern="1200" cap="none" spc="0" normalizeH="0" baseline="30000" noProof="0" dirty="0">
              <a:ln>
                <a:noFill/>
              </a:ln>
              <a:solidFill>
                <a:srgbClr val="000000"/>
              </a:solidFill>
              <a:effectLst/>
              <a:uLnTx/>
              <a:uFillTx/>
              <a:latin typeface="Libre Franklin" pitchFamily="2" charset="77"/>
              <a:ea typeface="+mn-ea"/>
              <a:cs typeface="Arial" panose="020B0604020202020204" pitchFamily="34" charset="0"/>
            </a:endParaRPr>
          </a:p>
        </p:txBody>
      </p:sp>
      <p:grpSp>
        <p:nvGrpSpPr>
          <p:cNvPr id="4" name="Group 3">
            <a:extLst>
              <a:ext uri="{FF2B5EF4-FFF2-40B4-BE49-F238E27FC236}">
                <a16:creationId xmlns:a16="http://schemas.microsoft.com/office/drawing/2014/main" id="{7B7C2ED8-B6BD-E077-9C95-0B0A67680E4B}"/>
              </a:ext>
            </a:extLst>
          </p:cNvPr>
          <p:cNvGrpSpPr/>
          <p:nvPr/>
        </p:nvGrpSpPr>
        <p:grpSpPr>
          <a:xfrm>
            <a:off x="5990254" y="4836084"/>
            <a:ext cx="2603895" cy="276999"/>
            <a:chOff x="9074604" y="4750509"/>
            <a:chExt cx="2603895" cy="276999"/>
          </a:xfrm>
        </p:grpSpPr>
        <p:sp>
          <p:nvSpPr>
            <p:cNvPr id="5" name="TextBox 4">
              <a:extLst>
                <a:ext uri="{FF2B5EF4-FFF2-40B4-BE49-F238E27FC236}">
                  <a16:creationId xmlns:a16="http://schemas.microsoft.com/office/drawing/2014/main" id="{6CFE72AB-502B-685D-A928-DCFC1CA6A448}"/>
                </a:ext>
              </a:extLst>
            </p:cNvPr>
            <p:cNvSpPr txBox="1"/>
            <p:nvPr/>
          </p:nvSpPr>
          <p:spPr>
            <a:xfrm>
              <a:off x="9074604" y="4750509"/>
              <a:ext cx="260389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COVID Sentiment</a:t>
              </a:r>
            </a:p>
          </p:txBody>
        </p:sp>
        <p:cxnSp>
          <p:nvCxnSpPr>
            <p:cNvPr id="6" name="Straight Arrow Connector 5">
              <a:extLst>
                <a:ext uri="{FF2B5EF4-FFF2-40B4-BE49-F238E27FC236}">
                  <a16:creationId xmlns:a16="http://schemas.microsoft.com/office/drawing/2014/main" id="{DE939F97-30EB-73BF-D1E9-E40B7764BA40}"/>
                </a:ext>
              </a:extLst>
            </p:cNvPr>
            <p:cNvCxnSpPr/>
            <p:nvPr/>
          </p:nvCxnSpPr>
          <p:spPr>
            <a:xfrm flipH="1">
              <a:off x="9425102" y="5027508"/>
              <a:ext cx="64611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14BC17CA-354C-3FF0-99EB-9AB43C5F5ADA}"/>
              </a:ext>
            </a:extLst>
          </p:cNvPr>
          <p:cNvGrpSpPr/>
          <p:nvPr/>
        </p:nvGrpSpPr>
        <p:grpSpPr>
          <a:xfrm>
            <a:off x="7861245" y="4835495"/>
            <a:ext cx="3143249" cy="276999"/>
            <a:chOff x="10601454" y="4750509"/>
            <a:chExt cx="3143249" cy="276999"/>
          </a:xfrm>
        </p:grpSpPr>
        <p:sp>
          <p:nvSpPr>
            <p:cNvPr id="8" name="TextBox 7">
              <a:extLst>
                <a:ext uri="{FF2B5EF4-FFF2-40B4-BE49-F238E27FC236}">
                  <a16:creationId xmlns:a16="http://schemas.microsoft.com/office/drawing/2014/main" id="{52E05C03-8259-A57A-1772-660F311C9247}"/>
                </a:ext>
              </a:extLst>
            </p:cNvPr>
            <p:cNvSpPr txBox="1"/>
            <p:nvPr/>
          </p:nvSpPr>
          <p:spPr>
            <a:xfrm>
              <a:off x="10601454" y="4750509"/>
              <a:ext cx="31432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Inflation Sentiment</a:t>
              </a:r>
            </a:p>
          </p:txBody>
        </p:sp>
        <p:cxnSp>
          <p:nvCxnSpPr>
            <p:cNvPr id="9" name="Straight Arrow Connector 8">
              <a:extLst>
                <a:ext uri="{FF2B5EF4-FFF2-40B4-BE49-F238E27FC236}">
                  <a16:creationId xmlns:a16="http://schemas.microsoft.com/office/drawing/2014/main" id="{66A24786-CB42-B763-EC91-BDBD929378BB}"/>
                </a:ext>
              </a:extLst>
            </p:cNvPr>
            <p:cNvCxnSpPr>
              <a:cxnSpLocks/>
            </p:cNvCxnSpPr>
            <p:nvPr/>
          </p:nvCxnSpPr>
          <p:spPr>
            <a:xfrm>
              <a:off x="11153514" y="5027508"/>
              <a:ext cx="571856"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F5E61E17-FEC0-75E8-B3BF-82DD34ED8246}"/>
              </a:ext>
            </a:extLst>
          </p:cNvPr>
          <p:cNvSpPr txBox="1"/>
          <p:nvPr/>
        </p:nvSpPr>
        <p:spPr>
          <a:xfrm>
            <a:off x="431679" y="2378562"/>
            <a:ext cx="112385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004D70"/>
                </a:solidFill>
                <a:effectLst/>
                <a:uLnTx/>
                <a:uFillTx/>
                <a:latin typeface="Libre Franklin" pitchFamily="2" charset="77"/>
                <a:ea typeface="+mn-ea"/>
                <a:cs typeface="+mn-cs"/>
              </a:rPr>
              <a:t>Compassionate</a:t>
            </a:r>
          </a:p>
        </p:txBody>
      </p:sp>
      <p:sp>
        <p:nvSpPr>
          <p:cNvPr id="11" name="TextBox 10">
            <a:extLst>
              <a:ext uri="{FF2B5EF4-FFF2-40B4-BE49-F238E27FC236}">
                <a16:creationId xmlns:a16="http://schemas.microsoft.com/office/drawing/2014/main" id="{D5D67360-0409-EC05-B1C5-F01EFA6AFF36}"/>
              </a:ext>
            </a:extLst>
          </p:cNvPr>
          <p:cNvSpPr txBox="1"/>
          <p:nvPr/>
        </p:nvSpPr>
        <p:spPr>
          <a:xfrm>
            <a:off x="561750" y="3331338"/>
            <a:ext cx="99378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B5C3BF"/>
                </a:solidFill>
                <a:effectLst/>
                <a:uLnTx/>
                <a:uFillTx/>
                <a:latin typeface="Libre Franklin" pitchFamily="2" charset="77"/>
                <a:ea typeface="+mn-ea"/>
                <a:cs typeface="+mn-cs"/>
              </a:rPr>
              <a:t>Grateful</a:t>
            </a:r>
          </a:p>
        </p:txBody>
      </p:sp>
      <p:sp>
        <p:nvSpPr>
          <p:cNvPr id="12" name="TextBox 11">
            <a:extLst>
              <a:ext uri="{FF2B5EF4-FFF2-40B4-BE49-F238E27FC236}">
                <a16:creationId xmlns:a16="http://schemas.microsoft.com/office/drawing/2014/main" id="{450B7EC0-D8D5-ACF0-90EC-E33EC04C7FD9}"/>
              </a:ext>
            </a:extLst>
          </p:cNvPr>
          <p:cNvSpPr txBox="1"/>
          <p:nvPr/>
        </p:nvSpPr>
        <p:spPr>
          <a:xfrm>
            <a:off x="945327" y="3543130"/>
            <a:ext cx="610206"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C00000"/>
                </a:solidFill>
                <a:effectLst/>
                <a:uLnTx/>
                <a:uFillTx/>
                <a:latin typeface="Libre Franklin" pitchFamily="2" charset="77"/>
                <a:ea typeface="+mn-ea"/>
                <a:cs typeface="+mn-cs"/>
              </a:rPr>
              <a:t>Angry</a:t>
            </a:r>
          </a:p>
        </p:txBody>
      </p:sp>
      <p:sp>
        <p:nvSpPr>
          <p:cNvPr id="13" name="TextBox 12">
            <a:extLst>
              <a:ext uri="{FF2B5EF4-FFF2-40B4-BE49-F238E27FC236}">
                <a16:creationId xmlns:a16="http://schemas.microsoft.com/office/drawing/2014/main" id="{6B205075-EC96-2C3B-C5E6-CF3FC1602166}"/>
              </a:ext>
            </a:extLst>
          </p:cNvPr>
          <p:cNvSpPr txBox="1"/>
          <p:nvPr/>
        </p:nvSpPr>
        <p:spPr>
          <a:xfrm>
            <a:off x="844474" y="3718806"/>
            <a:ext cx="711059"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chemeClr val="accent2">
                    <a:lumMod val="60000"/>
                    <a:lumOff val="40000"/>
                  </a:schemeClr>
                </a:solidFill>
                <a:effectLst/>
                <a:uLnTx/>
                <a:uFillTx/>
                <a:latin typeface="Libre Franklin" pitchFamily="2" charset="77"/>
                <a:ea typeface="+mn-ea"/>
                <a:cs typeface="+mn-cs"/>
              </a:rPr>
              <a:t>Lonely</a:t>
            </a:r>
          </a:p>
        </p:txBody>
      </p:sp>
      <p:sp>
        <p:nvSpPr>
          <p:cNvPr id="14" name="TextBox 13">
            <a:extLst>
              <a:ext uri="{FF2B5EF4-FFF2-40B4-BE49-F238E27FC236}">
                <a16:creationId xmlns:a16="http://schemas.microsoft.com/office/drawing/2014/main" id="{EEEEB606-7833-A426-F18F-767EAA6B0070}"/>
              </a:ext>
            </a:extLst>
          </p:cNvPr>
          <p:cNvSpPr txBox="1"/>
          <p:nvPr/>
        </p:nvSpPr>
        <p:spPr>
          <a:xfrm>
            <a:off x="431679" y="3889566"/>
            <a:ext cx="112385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chemeClr val="accent5">
                    <a:lumMod val="75000"/>
                  </a:schemeClr>
                </a:solidFill>
                <a:effectLst/>
                <a:uLnTx/>
                <a:uFillTx/>
                <a:latin typeface="Libre Franklin" pitchFamily="2" charset="77"/>
                <a:ea typeface="+mn-ea"/>
                <a:cs typeface="+mn-cs"/>
              </a:rPr>
              <a:t>FOMO</a:t>
            </a:r>
          </a:p>
        </p:txBody>
      </p:sp>
      <p:sp>
        <p:nvSpPr>
          <p:cNvPr id="15" name="TextBox 14">
            <a:extLst>
              <a:ext uri="{FF2B5EF4-FFF2-40B4-BE49-F238E27FC236}">
                <a16:creationId xmlns:a16="http://schemas.microsoft.com/office/drawing/2014/main" id="{C812AD5B-8CE9-3281-1BF3-9301F8A3C7A4}"/>
              </a:ext>
            </a:extLst>
          </p:cNvPr>
          <p:cNvSpPr txBox="1"/>
          <p:nvPr/>
        </p:nvSpPr>
        <p:spPr>
          <a:xfrm>
            <a:off x="122659" y="4040088"/>
            <a:ext cx="143287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chemeClr val="bg1">
                    <a:lumMod val="50000"/>
                  </a:schemeClr>
                </a:solidFill>
                <a:effectLst/>
                <a:uLnTx/>
                <a:uFillTx/>
                <a:latin typeface="Libre Franklin" pitchFamily="2" charset="77"/>
                <a:ea typeface="+mn-ea"/>
                <a:cs typeface="+mn-cs"/>
              </a:rPr>
              <a:t>Overwhelmed</a:t>
            </a:r>
          </a:p>
        </p:txBody>
      </p:sp>
      <p:sp>
        <p:nvSpPr>
          <p:cNvPr id="16" name="TextBox 15">
            <a:extLst>
              <a:ext uri="{FF2B5EF4-FFF2-40B4-BE49-F238E27FC236}">
                <a16:creationId xmlns:a16="http://schemas.microsoft.com/office/drawing/2014/main" id="{62AEC9DF-D345-3099-BFA8-C19E58374D1D}"/>
              </a:ext>
            </a:extLst>
          </p:cNvPr>
          <p:cNvSpPr txBox="1"/>
          <p:nvPr/>
        </p:nvSpPr>
        <p:spPr>
          <a:xfrm>
            <a:off x="5825367" y="3015211"/>
            <a:ext cx="143287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808BC2"/>
                </a:solidFill>
                <a:effectLst/>
                <a:uLnTx/>
                <a:uFillTx/>
                <a:latin typeface="Libre Franklin" pitchFamily="2" charset="77"/>
                <a:ea typeface="+mn-ea"/>
                <a:cs typeface="+mn-cs"/>
              </a:rPr>
              <a:t>Upset</a:t>
            </a:r>
          </a:p>
        </p:txBody>
      </p:sp>
      <p:sp>
        <p:nvSpPr>
          <p:cNvPr id="17" name="TextBox 16">
            <a:extLst>
              <a:ext uri="{FF2B5EF4-FFF2-40B4-BE49-F238E27FC236}">
                <a16:creationId xmlns:a16="http://schemas.microsoft.com/office/drawing/2014/main" id="{09836BDF-9CF1-76B6-D111-97C9E3BC4AEC}"/>
              </a:ext>
            </a:extLst>
          </p:cNvPr>
          <p:cNvSpPr txBox="1"/>
          <p:nvPr/>
        </p:nvSpPr>
        <p:spPr>
          <a:xfrm>
            <a:off x="5859327" y="3152738"/>
            <a:ext cx="143287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00CF9C"/>
                </a:solidFill>
                <a:effectLst/>
                <a:uLnTx/>
                <a:uFillTx/>
                <a:latin typeface="Libre Franklin" pitchFamily="2" charset="77"/>
                <a:ea typeface="+mn-ea"/>
                <a:cs typeface="+mn-cs"/>
              </a:rPr>
              <a:t>Calm</a:t>
            </a:r>
          </a:p>
        </p:txBody>
      </p:sp>
      <p:sp>
        <p:nvSpPr>
          <p:cNvPr id="18" name="TextBox 17">
            <a:extLst>
              <a:ext uri="{FF2B5EF4-FFF2-40B4-BE49-F238E27FC236}">
                <a16:creationId xmlns:a16="http://schemas.microsoft.com/office/drawing/2014/main" id="{4E888C38-FDBA-946B-1382-4215C00CA330}"/>
              </a:ext>
            </a:extLst>
          </p:cNvPr>
          <p:cNvSpPr txBox="1"/>
          <p:nvPr/>
        </p:nvSpPr>
        <p:spPr>
          <a:xfrm>
            <a:off x="6281719" y="4074174"/>
            <a:ext cx="9765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chemeClr val="bg2"/>
                </a:solidFill>
                <a:effectLst/>
                <a:uLnTx/>
                <a:uFillTx/>
                <a:latin typeface="Libre Franklin" pitchFamily="2" charset="77"/>
                <a:ea typeface="+mn-ea"/>
                <a:cs typeface="+mn-cs"/>
              </a:rPr>
              <a:t>Confident</a:t>
            </a:r>
          </a:p>
        </p:txBody>
      </p:sp>
      <p:sp>
        <p:nvSpPr>
          <p:cNvPr id="19" name="TextBox 18">
            <a:extLst>
              <a:ext uri="{FF2B5EF4-FFF2-40B4-BE49-F238E27FC236}">
                <a16:creationId xmlns:a16="http://schemas.microsoft.com/office/drawing/2014/main" id="{11E9D703-2893-A492-E0BA-74327CD2A412}"/>
              </a:ext>
            </a:extLst>
          </p:cNvPr>
          <p:cNvSpPr txBox="1"/>
          <p:nvPr/>
        </p:nvSpPr>
        <p:spPr>
          <a:xfrm>
            <a:off x="5859327" y="3738112"/>
            <a:ext cx="143287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dirty="0">
                <a:ln>
                  <a:noFill/>
                </a:ln>
                <a:solidFill>
                  <a:srgbClr val="FFC000"/>
                </a:solidFill>
                <a:effectLst/>
                <a:uLnTx/>
                <a:uFillTx/>
                <a:latin typeface="Libre Franklin" pitchFamily="2" charset="77"/>
                <a:ea typeface="+mn-ea"/>
                <a:cs typeface="+mn-cs"/>
              </a:rPr>
              <a:t>Fearful</a:t>
            </a:r>
          </a:p>
        </p:txBody>
      </p:sp>
      <p:sp>
        <p:nvSpPr>
          <p:cNvPr id="259" name="Google Shape;259;p26"/>
          <p:cNvSpPr txBox="1">
            <a:spLocks noGrp="1"/>
          </p:cNvSpPr>
          <p:nvPr>
            <p:ph type="title"/>
          </p:nvPr>
        </p:nvSpPr>
        <p:spPr>
          <a:xfrm>
            <a:off x="441113" y="587486"/>
            <a:ext cx="11216640" cy="400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latin typeface="Libre Franklin" pitchFamily="2" charset="77"/>
              </a:rPr>
              <a:t>A Nation with Mixed Emotions on the Economy; Half Are Angry, Half Are Calm </a:t>
            </a:r>
            <a:endParaRPr sz="2200" dirty="0">
              <a:latin typeface="Libre Franklin" pitchFamily="2" charset="77"/>
            </a:endParaRPr>
          </a:p>
        </p:txBody>
      </p:sp>
      <p:sp>
        <p:nvSpPr>
          <p:cNvPr id="260" name="Google Shape;260;p26"/>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10</a:t>
            </a:fld>
            <a:endParaRPr dirty="0"/>
          </a:p>
        </p:txBody>
      </p:sp>
      <p:grpSp>
        <p:nvGrpSpPr>
          <p:cNvPr id="261" name="Google Shape;261;p26"/>
          <p:cNvGrpSpPr/>
          <p:nvPr/>
        </p:nvGrpSpPr>
        <p:grpSpPr>
          <a:xfrm>
            <a:off x="10155652" y="0"/>
            <a:ext cx="2048538" cy="574158"/>
            <a:chOff x="10143460" y="0"/>
            <a:chExt cx="2048538" cy="574158"/>
          </a:xfrm>
        </p:grpSpPr>
        <p:sp>
          <p:nvSpPr>
            <p:cNvPr id="262" name="Google Shape;262;p26"/>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263" name="Google Shape;263;p26"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264" name="Google Shape;264;p26"/>
          <p:cNvSpPr txBox="1"/>
          <p:nvPr/>
        </p:nvSpPr>
        <p:spPr>
          <a:xfrm>
            <a:off x="453298" y="265499"/>
            <a:ext cx="4118701" cy="290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pitchFamily="2" charset="77"/>
                <a:ea typeface="Libre Franklin SemiBold"/>
                <a:cs typeface="Libre Franklin SemiBold"/>
                <a:sym typeface="Libre Franklin SemiBold"/>
              </a:rPr>
              <a:t>AMERICA THIS WEEK: FROM THE HARRIS POLL</a:t>
            </a:r>
            <a:endParaRPr sz="1200" b="1" dirty="0">
              <a:solidFill>
                <a:schemeClr val="dk1"/>
              </a:solidFill>
              <a:latin typeface="Libre Franklin" pitchFamily="2" charset="77"/>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pitchFamily="2" charset="77"/>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pitchFamily="2" charset="77"/>
              <a:ea typeface="Libre Franklin SemiBold"/>
              <a:cs typeface="Libre Franklin SemiBold"/>
              <a:sym typeface="Libre Franklin SemiBold"/>
            </a:endParaRPr>
          </a:p>
        </p:txBody>
      </p:sp>
      <p:sp>
        <p:nvSpPr>
          <p:cNvPr id="284" name="Google Shape;284;p26"/>
          <p:cNvSpPr txBox="1"/>
          <p:nvPr/>
        </p:nvSpPr>
        <p:spPr>
          <a:xfrm>
            <a:off x="177445" y="5812500"/>
            <a:ext cx="925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Source: Harris Poll COVID19 Tracker Wave 132 (9/2-9/4/22)</a:t>
            </a:r>
            <a:r>
              <a:rPr lang="en-US" sz="800" u="sng" strike="noStrike" cap="none" dirty="0">
                <a:solidFill>
                  <a:srgbClr val="939598"/>
                </a:solidFill>
                <a:latin typeface="Libre Franklin" pitchFamily="2" charset="77"/>
                <a:sym typeface="Arial"/>
              </a:rPr>
              <a:t> </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sng" strike="noStrike" cap="none" dirty="0">
                <a:solidFill>
                  <a:srgbClr val="939598"/>
                </a:solidFill>
                <a:latin typeface="Libre Franklin" pitchFamily="2" charset="77"/>
                <a:sym typeface="Arial"/>
              </a:rPr>
              <a:t>BASE: GENERAL PUBLIC W132 (n=2025)</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UTQ04. Have you felt any of the following recently due to the state of the economy (e.g., rising inflation, bear market)?</a:t>
            </a:r>
            <a:endParaRPr dirty="0">
              <a:latin typeface="Libre Franklin" pitchFamily="2"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90" name="Google Shape;290;p27"/>
          <p:cNvGrpSpPr/>
          <p:nvPr/>
        </p:nvGrpSpPr>
        <p:grpSpPr>
          <a:xfrm>
            <a:off x="10155652" y="0"/>
            <a:ext cx="2048538" cy="574158"/>
            <a:chOff x="10143460" y="0"/>
            <a:chExt cx="2048538" cy="574158"/>
          </a:xfrm>
        </p:grpSpPr>
        <p:sp>
          <p:nvSpPr>
            <p:cNvPr id="291" name="Google Shape;291;p27"/>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00" b="1" i="0" u="none" strike="noStrike" cap="none" dirty="0">
                <a:solidFill>
                  <a:schemeClr val="lt2"/>
                </a:solidFill>
                <a:latin typeface="Libre Franklin"/>
                <a:ea typeface="Libre Franklin"/>
                <a:cs typeface="Libre Franklin"/>
                <a:sym typeface="Libre Franklin"/>
              </a:endParaRPr>
            </a:p>
          </p:txBody>
        </p:sp>
        <p:pic>
          <p:nvPicPr>
            <p:cNvPr id="292" name="Google Shape;292;p27"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293" name="Google Shape;293;p27"/>
          <p:cNvSpPr/>
          <p:nvPr/>
        </p:nvSpPr>
        <p:spPr>
          <a:xfrm>
            <a:off x="1927781" y="1008028"/>
            <a:ext cx="8336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Libre Franklin" pitchFamily="2" charset="77"/>
                <a:sym typeface="Arial"/>
              </a:rPr>
              <a:t>In what part of your daily life do you feel most affected by inflation? Please select all that apply.</a:t>
            </a:r>
            <a:endParaRPr dirty="0">
              <a:latin typeface="Libre Franklin" pitchFamily="2" charset="77"/>
            </a:endParaRPr>
          </a:p>
        </p:txBody>
      </p:sp>
      <p:sp>
        <p:nvSpPr>
          <p:cNvPr id="294" name="Google Shape;294;p27"/>
          <p:cNvSpPr txBox="1"/>
          <p:nvPr/>
        </p:nvSpPr>
        <p:spPr>
          <a:xfrm>
            <a:off x="8768443" y="4796262"/>
            <a:ext cx="184800"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000" u="none" strike="noStrike" cap="none" dirty="0">
              <a:solidFill>
                <a:srgbClr val="000000"/>
              </a:solidFill>
              <a:latin typeface="Libre Franklin" pitchFamily="2" charset="77"/>
              <a:sym typeface="Arial"/>
            </a:endParaRPr>
          </a:p>
        </p:txBody>
      </p:sp>
      <p:sp>
        <p:nvSpPr>
          <p:cNvPr id="298" name="Google Shape;298;p27"/>
          <p:cNvSpPr txBox="1">
            <a:spLocks noGrp="1"/>
          </p:cNvSpPr>
          <p:nvPr>
            <p:ph type="title"/>
          </p:nvPr>
        </p:nvSpPr>
        <p:spPr>
          <a:xfrm>
            <a:off x="441113" y="581116"/>
            <a:ext cx="11216640" cy="400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latin typeface="Libre Franklin" pitchFamily="2" charset="77"/>
              </a:rPr>
              <a:t>Since April, Gas &amp; Groceries Continue To Financially Burden Americans</a:t>
            </a:r>
            <a:endParaRPr sz="2200" dirty="0">
              <a:latin typeface="Libre Franklin" pitchFamily="2" charset="77"/>
            </a:endParaRPr>
          </a:p>
        </p:txBody>
      </p:sp>
      <p:sp>
        <p:nvSpPr>
          <p:cNvPr id="299" name="Google Shape;299;p27"/>
          <p:cNvSpPr txBox="1"/>
          <p:nvPr/>
        </p:nvSpPr>
        <p:spPr>
          <a:xfrm>
            <a:off x="453298" y="265500"/>
            <a:ext cx="4417281" cy="2047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pitchFamily="2" charset="77"/>
                <a:ea typeface="Libre Franklin SemiBold"/>
                <a:cs typeface="Libre Franklin SemiBold"/>
                <a:sym typeface="Libre Franklin SemiBold"/>
              </a:rPr>
              <a:t>AMERICA THIS WEEK: FROM THE HARRIS POLL</a:t>
            </a:r>
            <a:endParaRPr sz="1200" b="1" dirty="0">
              <a:solidFill>
                <a:schemeClr val="dk1"/>
              </a:solidFill>
              <a:latin typeface="Libre Franklin" pitchFamily="2" charset="77"/>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pitchFamily="2" charset="77"/>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pitchFamily="2" charset="77"/>
              <a:ea typeface="Libre Franklin SemiBold"/>
              <a:cs typeface="Libre Franklin SemiBold"/>
              <a:sym typeface="Libre Franklin SemiBold"/>
            </a:endParaRPr>
          </a:p>
        </p:txBody>
      </p:sp>
      <p:sp>
        <p:nvSpPr>
          <p:cNvPr id="24" name="TextBox 23">
            <a:extLst>
              <a:ext uri="{FF2B5EF4-FFF2-40B4-BE49-F238E27FC236}">
                <a16:creationId xmlns:a16="http://schemas.microsoft.com/office/drawing/2014/main" id="{6B9B6FA4-EAF8-A0AE-27CC-F29E700DD340}"/>
              </a:ext>
            </a:extLst>
          </p:cNvPr>
          <p:cNvSpPr txBox="1"/>
          <p:nvPr/>
        </p:nvSpPr>
        <p:spPr>
          <a:xfrm>
            <a:off x="8768443" y="4689068"/>
            <a:ext cx="18473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E82C04A8-7536-B66D-D9A5-DE06F748A18B}"/>
              </a:ext>
            </a:extLst>
          </p:cNvPr>
          <p:cNvSpPr txBox="1"/>
          <p:nvPr/>
        </p:nvSpPr>
        <p:spPr>
          <a:xfrm>
            <a:off x="177445" y="5798294"/>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Libre Franklin" pitchFamily="2" charset="77"/>
                <a:ea typeface="+mn-ea"/>
                <a:cs typeface="+mn-cs"/>
              </a:rPr>
              <a:t>Source: Harris Poll COVID19 Tracker Wave 132 (9/2-9/4/22)</a:t>
            </a:r>
            <a:r>
              <a:rPr kumimoji="0" lang="en-US" sz="800" b="0" i="0" u="sng" strike="noStrike" kern="1200" cap="none" spc="0" normalizeH="0" baseline="0" noProof="0" dirty="0">
                <a:ln>
                  <a:noFill/>
                </a:ln>
                <a:solidFill>
                  <a:srgbClr val="939598"/>
                </a:solidFill>
                <a:effectLst/>
                <a:uLnTx/>
                <a:uFillTx/>
                <a:latin typeface="Libre Franklin" pitchFamily="2" charset="77"/>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Libre Franklin" pitchFamily="2" charset="77"/>
                <a:ea typeface="+mn-ea"/>
                <a:cs typeface="+mn-cs"/>
              </a:rPr>
              <a:t>BASE: GENERAL PUBLIC W132 (n=2025)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Libre Franklin" pitchFamily="2" charset="77"/>
                <a:ea typeface="Times New Roman" panose="02020603050405020304" pitchFamily="18" charset="0"/>
                <a:cs typeface="+mn-cs"/>
              </a:rPr>
              <a:t>BIN4. In what part of your daily life do you feel most affected by inflation? Please select all that apply.</a:t>
            </a:r>
          </a:p>
        </p:txBody>
      </p:sp>
      <p:graphicFrame>
        <p:nvGraphicFramePr>
          <p:cNvPr id="26" name="Chart 25">
            <a:extLst>
              <a:ext uri="{FF2B5EF4-FFF2-40B4-BE49-F238E27FC236}">
                <a16:creationId xmlns:a16="http://schemas.microsoft.com/office/drawing/2014/main" id="{69F92524-CBF6-B74E-812A-B4B28A4FDF2D}"/>
              </a:ext>
            </a:extLst>
          </p:cNvPr>
          <p:cNvGraphicFramePr/>
          <p:nvPr>
            <p:extLst>
              <p:ext uri="{D42A27DB-BD31-4B8C-83A1-F6EECF244321}">
                <p14:modId xmlns:p14="http://schemas.microsoft.com/office/powerpoint/2010/main" val="2142672506"/>
              </p:ext>
            </p:extLst>
          </p:nvPr>
        </p:nvGraphicFramePr>
        <p:xfrm>
          <a:off x="1618011" y="1241446"/>
          <a:ext cx="9401288" cy="441543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F06EF1D-0F28-1E91-FBDD-09AB7CE8CBE5}"/>
              </a:ext>
            </a:extLst>
          </p:cNvPr>
          <p:cNvSpPr txBox="1"/>
          <p:nvPr/>
        </p:nvSpPr>
        <p:spPr>
          <a:xfrm>
            <a:off x="657470" y="1461406"/>
            <a:ext cx="122954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solidFill>
                <a:effectLst/>
                <a:uLnTx/>
                <a:uFillTx/>
                <a:latin typeface="Libre Franklin" pitchFamily="2" charset="77"/>
                <a:ea typeface="+mn-ea"/>
                <a:cs typeface="+mn-cs"/>
              </a:rPr>
              <a:t>Gas</a:t>
            </a:r>
          </a:p>
        </p:txBody>
      </p:sp>
      <p:sp>
        <p:nvSpPr>
          <p:cNvPr id="28" name="TextBox 27">
            <a:extLst>
              <a:ext uri="{FF2B5EF4-FFF2-40B4-BE49-F238E27FC236}">
                <a16:creationId xmlns:a16="http://schemas.microsoft.com/office/drawing/2014/main" id="{77F19893-5142-AAC8-C1FF-51D50DA2A8EB}"/>
              </a:ext>
            </a:extLst>
          </p:cNvPr>
          <p:cNvSpPr txBox="1"/>
          <p:nvPr/>
        </p:nvSpPr>
        <p:spPr>
          <a:xfrm>
            <a:off x="657470" y="1675109"/>
            <a:ext cx="122954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2"/>
                </a:solidFill>
                <a:effectLst/>
                <a:uLnTx/>
                <a:uFillTx/>
                <a:latin typeface="Libre Franklin" pitchFamily="2" charset="77"/>
                <a:ea typeface="+mn-ea"/>
                <a:cs typeface="+mn-cs"/>
              </a:rPr>
              <a:t>Groceries</a:t>
            </a:r>
          </a:p>
        </p:txBody>
      </p:sp>
      <p:sp>
        <p:nvSpPr>
          <p:cNvPr id="29" name="TextBox 28">
            <a:extLst>
              <a:ext uri="{FF2B5EF4-FFF2-40B4-BE49-F238E27FC236}">
                <a16:creationId xmlns:a16="http://schemas.microsoft.com/office/drawing/2014/main" id="{A70164C0-F6E4-95B5-2017-297F79D2C11A}"/>
              </a:ext>
            </a:extLst>
          </p:cNvPr>
          <p:cNvSpPr txBox="1"/>
          <p:nvPr/>
        </p:nvSpPr>
        <p:spPr>
          <a:xfrm>
            <a:off x="650146" y="3514276"/>
            <a:ext cx="1080613"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3">
                    <a:lumMod val="75000"/>
                  </a:schemeClr>
                </a:solidFill>
                <a:effectLst/>
                <a:uLnTx/>
                <a:uFillTx/>
                <a:latin typeface="Libre Franklin" pitchFamily="2" charset="77"/>
                <a:ea typeface="+mn-ea"/>
                <a:cs typeface="+mn-cs"/>
              </a:rPr>
              <a:t>Eating out</a:t>
            </a:r>
          </a:p>
        </p:txBody>
      </p:sp>
      <p:sp>
        <p:nvSpPr>
          <p:cNvPr id="30" name="TextBox 19">
            <a:extLst>
              <a:ext uri="{FF2B5EF4-FFF2-40B4-BE49-F238E27FC236}">
                <a16:creationId xmlns:a16="http://schemas.microsoft.com/office/drawing/2014/main" id="{DB6C2902-BCD3-DD62-3CAB-EDCD80684938}"/>
              </a:ext>
            </a:extLst>
          </p:cNvPr>
          <p:cNvSpPr txBox="1"/>
          <p:nvPr/>
        </p:nvSpPr>
        <p:spPr>
          <a:xfrm>
            <a:off x="635692" y="4920508"/>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626FB4"/>
                </a:solidFill>
                <a:effectLst/>
                <a:uLnTx/>
                <a:uFillTx/>
                <a:latin typeface="Libre Franklin" pitchFamily="2" charset="77"/>
              </a:rPr>
              <a:t>Alcohol</a:t>
            </a:r>
          </a:p>
        </p:txBody>
      </p:sp>
      <p:sp>
        <p:nvSpPr>
          <p:cNvPr id="31" name="TextBox 19">
            <a:extLst>
              <a:ext uri="{FF2B5EF4-FFF2-40B4-BE49-F238E27FC236}">
                <a16:creationId xmlns:a16="http://schemas.microsoft.com/office/drawing/2014/main" id="{9AEC94D7-AF6D-A839-5C33-94F9741F510F}"/>
              </a:ext>
            </a:extLst>
          </p:cNvPr>
          <p:cNvSpPr txBox="1"/>
          <p:nvPr/>
        </p:nvSpPr>
        <p:spPr>
          <a:xfrm>
            <a:off x="635692" y="5028230"/>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lumMod val="60000"/>
                    <a:lumOff val="40000"/>
                  </a:schemeClr>
                </a:solidFill>
                <a:effectLst/>
                <a:uLnTx/>
                <a:uFillTx/>
                <a:latin typeface="Libre Franklin" pitchFamily="2" charset="77"/>
              </a:rPr>
              <a:t>Hotels</a:t>
            </a:r>
          </a:p>
        </p:txBody>
      </p:sp>
      <p:sp>
        <p:nvSpPr>
          <p:cNvPr id="32" name="TextBox 19">
            <a:extLst>
              <a:ext uri="{FF2B5EF4-FFF2-40B4-BE49-F238E27FC236}">
                <a16:creationId xmlns:a16="http://schemas.microsoft.com/office/drawing/2014/main" id="{98CCBE05-524D-7FF3-EB88-768426E2CFAE}"/>
              </a:ext>
            </a:extLst>
          </p:cNvPr>
          <p:cNvSpPr txBox="1"/>
          <p:nvPr/>
        </p:nvSpPr>
        <p:spPr>
          <a:xfrm>
            <a:off x="642850" y="4675627"/>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2D050"/>
                </a:solidFill>
                <a:effectLst/>
                <a:uLnTx/>
                <a:uFillTx/>
                <a:latin typeface="Libre Franklin" pitchFamily="2" charset="77"/>
              </a:rPr>
              <a:t>Insurance</a:t>
            </a:r>
          </a:p>
        </p:txBody>
      </p:sp>
      <p:sp>
        <p:nvSpPr>
          <p:cNvPr id="33" name="TextBox 19">
            <a:extLst>
              <a:ext uri="{FF2B5EF4-FFF2-40B4-BE49-F238E27FC236}">
                <a16:creationId xmlns:a16="http://schemas.microsoft.com/office/drawing/2014/main" id="{550072A6-9D71-5D11-0C28-9E929A661A1E}"/>
              </a:ext>
            </a:extLst>
          </p:cNvPr>
          <p:cNvSpPr txBox="1"/>
          <p:nvPr/>
        </p:nvSpPr>
        <p:spPr>
          <a:xfrm>
            <a:off x="642850" y="4803935"/>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C99FF"/>
                </a:solidFill>
                <a:effectLst/>
                <a:uLnTx/>
                <a:uFillTx/>
                <a:latin typeface="Libre Franklin" pitchFamily="2" charset="77"/>
              </a:rPr>
              <a:t>Flights</a:t>
            </a:r>
          </a:p>
        </p:txBody>
      </p:sp>
      <p:sp>
        <p:nvSpPr>
          <p:cNvPr id="34" name="TextBox 19">
            <a:extLst>
              <a:ext uri="{FF2B5EF4-FFF2-40B4-BE49-F238E27FC236}">
                <a16:creationId xmlns:a16="http://schemas.microsoft.com/office/drawing/2014/main" id="{75ED6596-DFE3-AE54-1750-7A90E58AA9B7}"/>
              </a:ext>
            </a:extLst>
          </p:cNvPr>
          <p:cNvSpPr txBox="1"/>
          <p:nvPr/>
        </p:nvSpPr>
        <p:spPr>
          <a:xfrm>
            <a:off x="642919" y="4432166"/>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2">
                    <a:lumMod val="60000"/>
                    <a:lumOff val="40000"/>
                  </a:schemeClr>
                </a:solidFill>
                <a:effectLst/>
                <a:uLnTx/>
                <a:uFillTx/>
                <a:latin typeface="Libre Franklin" pitchFamily="2" charset="77"/>
              </a:rPr>
              <a:t>Healthcare</a:t>
            </a:r>
          </a:p>
        </p:txBody>
      </p:sp>
      <p:sp>
        <p:nvSpPr>
          <p:cNvPr id="35" name="TextBox 19">
            <a:extLst>
              <a:ext uri="{FF2B5EF4-FFF2-40B4-BE49-F238E27FC236}">
                <a16:creationId xmlns:a16="http://schemas.microsoft.com/office/drawing/2014/main" id="{A825BF47-6AD6-1F0A-6288-7CCB2B1617EF}"/>
              </a:ext>
            </a:extLst>
          </p:cNvPr>
          <p:cNvSpPr txBox="1"/>
          <p:nvPr/>
        </p:nvSpPr>
        <p:spPr>
          <a:xfrm>
            <a:off x="646230" y="4203199"/>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2D050"/>
                </a:solidFill>
                <a:effectLst/>
                <a:uLnTx/>
                <a:uFillTx/>
                <a:latin typeface="Libre Franklin" pitchFamily="2" charset="77"/>
              </a:rPr>
              <a:t>Automotive</a:t>
            </a:r>
          </a:p>
        </p:txBody>
      </p:sp>
      <p:sp>
        <p:nvSpPr>
          <p:cNvPr id="36" name="TextBox 19">
            <a:extLst>
              <a:ext uri="{FF2B5EF4-FFF2-40B4-BE49-F238E27FC236}">
                <a16:creationId xmlns:a16="http://schemas.microsoft.com/office/drawing/2014/main" id="{0917440A-4015-BF40-6A61-E19952DB7BA0}"/>
              </a:ext>
            </a:extLst>
          </p:cNvPr>
          <p:cNvSpPr txBox="1"/>
          <p:nvPr/>
        </p:nvSpPr>
        <p:spPr>
          <a:xfrm>
            <a:off x="642919" y="4311821"/>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1">
                    <a:lumMod val="50000"/>
                  </a:schemeClr>
                </a:solidFill>
                <a:effectLst/>
                <a:uLnTx/>
                <a:uFillTx/>
                <a:latin typeface="Libre Franklin" pitchFamily="2" charset="77"/>
              </a:rPr>
              <a:t>Rent</a:t>
            </a:r>
          </a:p>
        </p:txBody>
      </p:sp>
      <p:sp>
        <p:nvSpPr>
          <p:cNvPr id="37" name="TextBox 19">
            <a:extLst>
              <a:ext uri="{FF2B5EF4-FFF2-40B4-BE49-F238E27FC236}">
                <a16:creationId xmlns:a16="http://schemas.microsoft.com/office/drawing/2014/main" id="{5CFE61B0-9836-8EE9-B205-7D1186ECECF6}"/>
              </a:ext>
            </a:extLst>
          </p:cNvPr>
          <p:cNvSpPr txBox="1"/>
          <p:nvPr/>
        </p:nvSpPr>
        <p:spPr>
          <a:xfrm>
            <a:off x="642919" y="4555802"/>
            <a:ext cx="122954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accent4">
                    <a:lumMod val="60000"/>
                    <a:lumOff val="40000"/>
                  </a:schemeClr>
                </a:solidFill>
                <a:effectLst/>
                <a:uLnTx/>
                <a:uFillTx/>
                <a:latin typeface="Libre Franklin" pitchFamily="2" charset="77"/>
              </a:rPr>
              <a:t>Online orders</a:t>
            </a:r>
          </a:p>
        </p:txBody>
      </p:sp>
      <p:sp>
        <p:nvSpPr>
          <p:cNvPr id="38" name="TextBox 37">
            <a:extLst>
              <a:ext uri="{FF2B5EF4-FFF2-40B4-BE49-F238E27FC236}">
                <a16:creationId xmlns:a16="http://schemas.microsoft.com/office/drawing/2014/main" id="{0F7AB835-F779-6899-64AC-64E416C57B3A}"/>
              </a:ext>
            </a:extLst>
          </p:cNvPr>
          <p:cNvSpPr txBox="1"/>
          <p:nvPr/>
        </p:nvSpPr>
        <p:spPr>
          <a:xfrm>
            <a:off x="635692" y="4041165"/>
            <a:ext cx="122954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0000"/>
                </a:solidFill>
                <a:effectLst/>
                <a:uLnTx/>
                <a:uFillTx/>
                <a:latin typeface="Libre Franklin" pitchFamily="2" charset="77"/>
                <a:ea typeface="+mn-ea"/>
                <a:cs typeface="+mn-cs"/>
              </a:rPr>
              <a:t>Clothing</a:t>
            </a:r>
          </a:p>
        </p:txBody>
      </p:sp>
      <p:sp>
        <p:nvSpPr>
          <p:cNvPr id="39" name="TextBox 38">
            <a:extLst>
              <a:ext uri="{FF2B5EF4-FFF2-40B4-BE49-F238E27FC236}">
                <a16:creationId xmlns:a16="http://schemas.microsoft.com/office/drawing/2014/main" id="{6A5A03A3-F026-E1C4-9736-2DED67D6A0FC}"/>
              </a:ext>
            </a:extLst>
          </p:cNvPr>
          <p:cNvSpPr txBox="1"/>
          <p:nvPr/>
        </p:nvSpPr>
        <p:spPr>
          <a:xfrm>
            <a:off x="657470" y="3653582"/>
            <a:ext cx="1080613"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accent4"/>
                </a:solidFill>
                <a:effectLst/>
                <a:uLnTx/>
                <a:uFillTx/>
                <a:latin typeface="Libre Franklin" pitchFamily="2" charset="77"/>
                <a:ea typeface="+mn-ea"/>
                <a:cs typeface="+mn-cs"/>
              </a:rPr>
              <a:t>Utilities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28"/>
          <p:cNvGrpSpPr/>
          <p:nvPr/>
        </p:nvGrpSpPr>
        <p:grpSpPr>
          <a:xfrm>
            <a:off x="10155652" y="0"/>
            <a:ext cx="2048538" cy="574158"/>
            <a:chOff x="10143460" y="0"/>
            <a:chExt cx="2048538" cy="574158"/>
          </a:xfrm>
        </p:grpSpPr>
        <p:sp>
          <p:nvSpPr>
            <p:cNvPr id="316" name="Google Shape;316;p28"/>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17" name="Google Shape;317;p28"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318" name="Google Shape;318;p28"/>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latin typeface="Libre Franklin" pitchFamily="2" charset="77"/>
              </a:rPr>
              <a:t>All Generations Are Most Concerned About the Health of U.S. Economy</a:t>
            </a:r>
            <a:endParaRPr sz="2200" dirty="0">
              <a:latin typeface="Libre Franklin" pitchFamily="2" charset="77"/>
            </a:endParaRPr>
          </a:p>
        </p:txBody>
      </p:sp>
      <p:sp>
        <p:nvSpPr>
          <p:cNvPr id="319" name="Google Shape;319;p28"/>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320" name="Google Shape;320;p28"/>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321" name="Google Shape;321;p28"/>
          <p:cNvSpPr txBox="1"/>
          <p:nvPr/>
        </p:nvSpPr>
        <p:spPr>
          <a:xfrm>
            <a:off x="2505870" y="1067077"/>
            <a:ext cx="70776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concerned are you about each of the following due to recent stock market?</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 Concerned</a:t>
            </a:r>
            <a:endParaRPr sz="1400" dirty="0">
              <a:solidFill>
                <a:srgbClr val="000000"/>
              </a:solidFill>
              <a:latin typeface="Libre Franklin" pitchFamily="2" charset="77"/>
              <a:sym typeface="Arial"/>
            </a:endParaRPr>
          </a:p>
        </p:txBody>
      </p:sp>
      <p:sp>
        <p:nvSpPr>
          <p:cNvPr id="323" name="Google Shape;323;p28"/>
          <p:cNvSpPr txBox="1"/>
          <p:nvPr/>
        </p:nvSpPr>
        <p:spPr>
          <a:xfrm>
            <a:off x="177447" y="5666451"/>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Source: Harris Poll COVID19 Tracker Wave 133 (9/9-9/11/22)</a:t>
            </a:r>
            <a:r>
              <a:rPr lang="en-US" sz="800" u="sng" dirty="0">
                <a:solidFill>
                  <a:srgbClr val="939598"/>
                </a:solidFill>
                <a:latin typeface="Libre Franklin" pitchFamily="2" charset="77"/>
                <a:sym typeface="Arial"/>
              </a:rPr>
              <a:t> </a:t>
            </a:r>
            <a:endParaRPr dirty="0">
              <a:latin typeface="Libre Franklin" pitchFamily="2" charset="77"/>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W133 (n=2046)</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STK07 How concerned are you about each of the following due to recent stock market</a:t>
            </a:r>
            <a:endParaRPr dirty="0">
              <a:latin typeface="Libre Franklin" pitchFamily="2" charset="77"/>
            </a:endParaRPr>
          </a:p>
        </p:txBody>
      </p:sp>
      <p:graphicFrame>
        <p:nvGraphicFramePr>
          <p:cNvPr id="2" name="Chart 1">
            <a:extLst>
              <a:ext uri="{FF2B5EF4-FFF2-40B4-BE49-F238E27FC236}">
                <a16:creationId xmlns:a16="http://schemas.microsoft.com/office/drawing/2014/main" id="{F205B468-A0F4-8C69-7573-87217D1FAFD4}"/>
              </a:ext>
            </a:extLst>
          </p:cNvPr>
          <p:cNvGraphicFramePr/>
          <p:nvPr>
            <p:extLst>
              <p:ext uri="{D42A27DB-BD31-4B8C-83A1-F6EECF244321}">
                <p14:modId xmlns:p14="http://schemas.microsoft.com/office/powerpoint/2010/main" val="503243225"/>
              </p:ext>
            </p:extLst>
          </p:nvPr>
        </p:nvGraphicFramePr>
        <p:xfrm>
          <a:off x="555012" y="1365396"/>
          <a:ext cx="11305495" cy="43511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9"/>
          <p:cNvPicPr preferRelativeResize="0">
            <a:picLocks noGrp="1"/>
          </p:cNvPicPr>
          <p:nvPr>
            <p:ph type="pic" idx="2"/>
          </p:nvPr>
        </p:nvPicPr>
        <p:blipFill rotWithShape="1">
          <a:blip r:embed="rId3">
            <a:alphaModFix/>
          </a:blip>
          <a:srcRect l="54436" r="14464"/>
          <a:stretch/>
        </p:blipFill>
        <p:spPr>
          <a:xfrm>
            <a:off x="9220200" y="0"/>
            <a:ext cx="2971802" cy="6368902"/>
          </a:xfrm>
          <a:prstGeom prst="rect">
            <a:avLst/>
          </a:prstGeom>
          <a:solidFill>
            <a:schemeClr val="lt1"/>
          </a:solidFill>
          <a:ln>
            <a:noFill/>
          </a:ln>
        </p:spPr>
      </p:pic>
      <p:grpSp>
        <p:nvGrpSpPr>
          <p:cNvPr id="329" name="Google Shape;329;p29"/>
          <p:cNvGrpSpPr/>
          <p:nvPr/>
        </p:nvGrpSpPr>
        <p:grpSpPr>
          <a:xfrm>
            <a:off x="10155790" y="-42"/>
            <a:ext cx="2048400" cy="574200"/>
            <a:chOff x="10143598" y="-42"/>
            <a:chExt cx="2048400" cy="574200"/>
          </a:xfrm>
        </p:grpSpPr>
        <p:sp>
          <p:nvSpPr>
            <p:cNvPr id="330" name="Google Shape;330;p29"/>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31" name="Google Shape;331;p29"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332" name="Google Shape;332;p29"/>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Less Than A Fifth Of Americans </a:t>
            </a:r>
            <a:br>
              <a:rPr lang="en-US" sz="2200" dirty="0"/>
            </a:br>
            <a:r>
              <a:rPr lang="en-US" sz="2200" dirty="0"/>
              <a:t>Rate Their Finances As “Very Good”</a:t>
            </a:r>
            <a:endParaRPr sz="2200" dirty="0"/>
          </a:p>
        </p:txBody>
      </p:sp>
      <p:sp>
        <p:nvSpPr>
          <p:cNvPr id="333" name="Google Shape;333;p29"/>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334" name="Google Shape;334;p29"/>
          <p:cNvSpPr/>
          <p:nvPr/>
        </p:nvSpPr>
        <p:spPr>
          <a:xfrm>
            <a:off x="441119" y="1378982"/>
            <a:ext cx="8336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Libre Franklin" pitchFamily="2" charset="77"/>
                <a:sym typeface="Arial"/>
              </a:rPr>
              <a:t>How would you rate your current financial situation?</a:t>
            </a:r>
            <a:endParaRPr dirty="0">
              <a:latin typeface="Libre Franklin" pitchFamily="2" charset="77"/>
            </a:endParaRPr>
          </a:p>
        </p:txBody>
      </p:sp>
      <p:sp>
        <p:nvSpPr>
          <p:cNvPr id="341" name="Google Shape;341;p29"/>
          <p:cNvSpPr txBox="1"/>
          <p:nvPr/>
        </p:nvSpPr>
        <p:spPr>
          <a:xfrm>
            <a:off x="177445" y="5812500"/>
            <a:ext cx="925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Source: Harris Poll COVID19 Tracker Wave 132 (9/2-9/4/22)</a:t>
            </a:r>
            <a:r>
              <a:rPr lang="en-US" sz="800" u="sng" strike="noStrike" cap="none" dirty="0">
                <a:solidFill>
                  <a:srgbClr val="939598"/>
                </a:solidFill>
                <a:latin typeface="Libre Franklin" pitchFamily="2" charset="77"/>
                <a:sym typeface="Arial"/>
              </a:rPr>
              <a:t> </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sng" strike="noStrike" cap="none" dirty="0">
                <a:solidFill>
                  <a:srgbClr val="939598"/>
                </a:solidFill>
                <a:latin typeface="Libre Franklin" pitchFamily="2" charset="77"/>
                <a:sym typeface="Arial"/>
              </a:rPr>
              <a:t>BASE: GENERAL PUBLIC W132 (n=2025)</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INF38. How would you rate your current financial situation?</a:t>
            </a:r>
            <a:endParaRPr dirty="0">
              <a:latin typeface="Libre Franklin" pitchFamily="2" charset="77"/>
            </a:endParaRPr>
          </a:p>
        </p:txBody>
      </p:sp>
      <p:sp>
        <p:nvSpPr>
          <p:cNvPr id="2" name="TextBox 1">
            <a:extLst>
              <a:ext uri="{FF2B5EF4-FFF2-40B4-BE49-F238E27FC236}">
                <a16:creationId xmlns:a16="http://schemas.microsoft.com/office/drawing/2014/main" id="{9ADBA571-A206-76C8-DA9E-A5871A7EB6A4}"/>
              </a:ext>
            </a:extLst>
          </p:cNvPr>
          <p:cNvSpPr txBox="1"/>
          <p:nvPr/>
        </p:nvSpPr>
        <p:spPr>
          <a:xfrm>
            <a:off x="8534763" y="481184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000000"/>
              </a:solidFill>
              <a:effectLst/>
              <a:uLnTx/>
              <a:uFillTx/>
              <a:latin typeface="Libre Franklin" pitchFamily="2" charset="77"/>
              <a:ea typeface="+mn-ea"/>
              <a:cs typeface="+mn-cs"/>
            </a:endParaRPr>
          </a:p>
        </p:txBody>
      </p:sp>
      <p:graphicFrame>
        <p:nvGraphicFramePr>
          <p:cNvPr id="3" name="Chart 2">
            <a:extLst>
              <a:ext uri="{FF2B5EF4-FFF2-40B4-BE49-F238E27FC236}">
                <a16:creationId xmlns:a16="http://schemas.microsoft.com/office/drawing/2014/main" id="{D6CADCDF-958C-6A7D-F1D6-D99DFE76576D}"/>
              </a:ext>
            </a:extLst>
          </p:cNvPr>
          <p:cNvGraphicFramePr/>
          <p:nvPr>
            <p:extLst>
              <p:ext uri="{D42A27DB-BD31-4B8C-83A1-F6EECF244321}">
                <p14:modId xmlns:p14="http://schemas.microsoft.com/office/powerpoint/2010/main" val="2783444480"/>
              </p:ext>
            </p:extLst>
          </p:nvPr>
        </p:nvGraphicFramePr>
        <p:xfrm>
          <a:off x="407713" y="1993833"/>
          <a:ext cx="3077167" cy="368521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E040C581-C8BD-918E-90B5-518BBCDF4699}"/>
              </a:ext>
            </a:extLst>
          </p:cNvPr>
          <p:cNvSpPr txBox="1"/>
          <p:nvPr/>
        </p:nvSpPr>
        <p:spPr>
          <a:xfrm>
            <a:off x="3004647" y="2036380"/>
            <a:ext cx="16454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019EDB"/>
                </a:solidFill>
                <a:effectLst/>
                <a:uLnTx/>
                <a:uFillTx/>
                <a:latin typeface="Libre Franklin" pitchFamily="2" charset="77"/>
                <a:ea typeface="+mn-ea"/>
                <a:cs typeface="Helvetica" panose="020B0604020202020204" pitchFamily="34" charset="0"/>
              </a:rPr>
              <a:t>64%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Libre Franklin" pitchFamily="2" charset="77"/>
                <a:ea typeface="+mn-ea"/>
                <a:cs typeface="Helvetica" panose="020B0604020202020204" pitchFamily="34" charset="0"/>
              </a:rPr>
              <a:t>Good</a:t>
            </a:r>
          </a:p>
        </p:txBody>
      </p:sp>
      <p:sp>
        <p:nvSpPr>
          <p:cNvPr id="5" name="TextBox 4">
            <a:extLst>
              <a:ext uri="{FF2B5EF4-FFF2-40B4-BE49-F238E27FC236}">
                <a16:creationId xmlns:a16="http://schemas.microsoft.com/office/drawing/2014/main" id="{DD9C204C-F0A5-E991-9CEE-72E3BF02B36F}"/>
              </a:ext>
            </a:extLst>
          </p:cNvPr>
          <p:cNvSpPr txBox="1"/>
          <p:nvPr/>
        </p:nvSpPr>
        <p:spPr>
          <a:xfrm>
            <a:off x="3004647" y="4371356"/>
            <a:ext cx="199382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A31034"/>
                </a:solidFill>
                <a:effectLst/>
                <a:uLnTx/>
                <a:uFillTx/>
                <a:latin typeface="Libre Franklin" pitchFamily="2" charset="77"/>
                <a:ea typeface="+mn-ea"/>
                <a:cs typeface="Helvetica" panose="020B0604020202020204" pitchFamily="34" charset="0"/>
              </a:rPr>
              <a:t>36%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Libre Franklin" pitchFamily="2" charset="77"/>
                <a:ea typeface="+mn-ea"/>
                <a:cs typeface="Helvetica" panose="020B0604020202020204" pitchFamily="34" charset="0"/>
              </a:rPr>
              <a:t>Poor</a:t>
            </a:r>
          </a:p>
        </p:txBody>
      </p:sp>
      <p:sp>
        <p:nvSpPr>
          <p:cNvPr id="6" name="TextBox 5">
            <a:extLst>
              <a:ext uri="{FF2B5EF4-FFF2-40B4-BE49-F238E27FC236}">
                <a16:creationId xmlns:a16="http://schemas.microsoft.com/office/drawing/2014/main" id="{8F853D94-D0CC-4EDC-0697-000F8C17458E}"/>
              </a:ext>
            </a:extLst>
          </p:cNvPr>
          <p:cNvSpPr txBox="1"/>
          <p:nvPr/>
        </p:nvSpPr>
        <p:spPr>
          <a:xfrm>
            <a:off x="5693456" y="1652073"/>
            <a:ext cx="292926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Libre Franklin" pitchFamily="2" charset="77"/>
                <a:ea typeface="+mn-ea"/>
                <a:cs typeface="+mn-cs"/>
              </a:rPr>
              <a:t>% Good</a:t>
            </a:r>
          </a:p>
        </p:txBody>
      </p:sp>
      <p:graphicFrame>
        <p:nvGraphicFramePr>
          <p:cNvPr id="7" name="Chart 6">
            <a:extLst>
              <a:ext uri="{FF2B5EF4-FFF2-40B4-BE49-F238E27FC236}">
                <a16:creationId xmlns:a16="http://schemas.microsoft.com/office/drawing/2014/main" id="{E6B55686-4042-4E86-17DF-30F201703E21}"/>
              </a:ext>
            </a:extLst>
          </p:cNvPr>
          <p:cNvGraphicFramePr/>
          <p:nvPr>
            <p:extLst>
              <p:ext uri="{D42A27DB-BD31-4B8C-83A1-F6EECF244321}">
                <p14:modId xmlns:p14="http://schemas.microsoft.com/office/powerpoint/2010/main" val="2547031554"/>
              </p:ext>
            </p:extLst>
          </p:nvPr>
        </p:nvGraphicFramePr>
        <p:xfrm>
          <a:off x="4044825" y="2059120"/>
          <a:ext cx="5610154" cy="368521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E4E0730F-5679-F2B2-05FD-9876C3C4329D}"/>
              </a:ext>
            </a:extLst>
          </p:cNvPr>
          <p:cNvSpPr txBox="1"/>
          <p:nvPr/>
        </p:nvSpPr>
        <p:spPr>
          <a:xfrm>
            <a:off x="3009426" y="2601408"/>
            <a:ext cx="20576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kern="1200" cap="none" spc="0" normalizeH="0" baseline="0" noProof="0" dirty="0">
                <a:ln>
                  <a:noFill/>
                </a:ln>
                <a:solidFill>
                  <a:srgbClr val="019EDB"/>
                </a:solidFill>
                <a:effectLst/>
                <a:uLnTx/>
                <a:uFillTx/>
                <a:latin typeface="Libre Franklin" pitchFamily="2" charset="77"/>
                <a:ea typeface="+mn-ea"/>
                <a:cs typeface="+mn-cs"/>
              </a:rPr>
              <a:t>-5%-pts mid-August 2022</a:t>
            </a:r>
          </a:p>
        </p:txBody>
      </p:sp>
      <p:sp>
        <p:nvSpPr>
          <p:cNvPr id="9" name="TextBox 8">
            <a:extLst>
              <a:ext uri="{FF2B5EF4-FFF2-40B4-BE49-F238E27FC236}">
                <a16:creationId xmlns:a16="http://schemas.microsoft.com/office/drawing/2014/main" id="{A052D344-8890-5161-932A-F41203BA7B78}"/>
              </a:ext>
            </a:extLst>
          </p:cNvPr>
          <p:cNvSpPr txBox="1"/>
          <p:nvPr/>
        </p:nvSpPr>
        <p:spPr>
          <a:xfrm>
            <a:off x="3009426" y="4894022"/>
            <a:ext cx="20576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kern="1200" cap="none" spc="0" normalizeH="0" baseline="0" noProof="0" dirty="0">
                <a:ln>
                  <a:noFill/>
                </a:ln>
                <a:solidFill>
                  <a:srgbClr val="A31034"/>
                </a:solidFill>
                <a:effectLst/>
                <a:uLnTx/>
                <a:uFillTx/>
                <a:latin typeface="Libre Franklin" pitchFamily="2" charset="77"/>
                <a:ea typeface="+mn-ea"/>
                <a:cs typeface="+mn-cs"/>
              </a:rPr>
              <a:t>+5%-pts mid-August 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30"/>
          <p:cNvGrpSpPr/>
          <p:nvPr/>
        </p:nvGrpSpPr>
        <p:grpSpPr>
          <a:xfrm>
            <a:off x="10155790" y="-42"/>
            <a:ext cx="2048400" cy="574200"/>
            <a:chOff x="10143598" y="-42"/>
            <a:chExt cx="2048400" cy="574200"/>
          </a:xfrm>
        </p:grpSpPr>
        <p:sp>
          <p:nvSpPr>
            <p:cNvPr id="349" name="Google Shape;349;p30"/>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50" name="Google Shape;350;p30"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351" name="Google Shape;351;p30"/>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Americans Are Focused on Saving and Budgeting Because of Inflation</a:t>
            </a:r>
            <a:endParaRPr sz="2200" dirty="0"/>
          </a:p>
        </p:txBody>
      </p:sp>
      <p:sp>
        <p:nvSpPr>
          <p:cNvPr id="352" name="Google Shape;352;p30"/>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353" name="Google Shape;353;p30"/>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354" name="Google Shape;354;p30"/>
          <p:cNvSpPr txBox="1"/>
          <p:nvPr/>
        </p:nvSpPr>
        <p:spPr>
          <a:xfrm>
            <a:off x="1829145" y="1202770"/>
            <a:ext cx="8817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At this moment in time, which would you say you are prioritizing more?</a:t>
            </a:r>
            <a:endParaRPr dirty="0">
              <a:latin typeface="Libre Franklin" pitchFamily="2" charset="77"/>
            </a:endParaRPr>
          </a:p>
        </p:txBody>
      </p:sp>
      <p:sp>
        <p:nvSpPr>
          <p:cNvPr id="355" name="Google Shape;355;p30"/>
          <p:cNvSpPr txBox="1"/>
          <p:nvPr/>
        </p:nvSpPr>
        <p:spPr>
          <a:xfrm>
            <a:off x="9491241" y="48227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361" name="Google Shape;361;p30"/>
          <p:cNvSpPr txBox="1"/>
          <p:nvPr/>
        </p:nvSpPr>
        <p:spPr>
          <a:xfrm>
            <a:off x="177447" y="5742651"/>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Source: Harris Poll COVID19 Tracker Wave 134 (9/16-9/18/22)</a:t>
            </a:r>
            <a:r>
              <a:rPr lang="en-US" sz="800" u="sng" dirty="0">
                <a:solidFill>
                  <a:srgbClr val="939598"/>
                </a:solidFill>
                <a:latin typeface="Libre Franklin" pitchFamily="2" charset="77"/>
                <a:sym typeface="Arial"/>
              </a:rPr>
              <a:t> </a:t>
            </a:r>
            <a:endParaRPr dirty="0">
              <a:latin typeface="Libre Franklin" pitchFamily="2" charset="77"/>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W134 (n=2011)</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OA01 At this moment in time, which would you say you are prioritizing more?</a:t>
            </a:r>
            <a:endParaRPr dirty="0">
              <a:latin typeface="Libre Franklin" pitchFamily="2" charset="77"/>
            </a:endParaRPr>
          </a:p>
        </p:txBody>
      </p:sp>
      <p:graphicFrame>
        <p:nvGraphicFramePr>
          <p:cNvPr id="2" name="Chart 1">
            <a:extLst>
              <a:ext uri="{FF2B5EF4-FFF2-40B4-BE49-F238E27FC236}">
                <a16:creationId xmlns:a16="http://schemas.microsoft.com/office/drawing/2014/main" id="{7F8A55F2-6099-7FA6-93BA-1563098E5AAA}"/>
              </a:ext>
            </a:extLst>
          </p:cNvPr>
          <p:cNvGraphicFramePr/>
          <p:nvPr>
            <p:extLst>
              <p:ext uri="{D42A27DB-BD31-4B8C-83A1-F6EECF244321}">
                <p14:modId xmlns:p14="http://schemas.microsoft.com/office/powerpoint/2010/main" val="860693642"/>
              </p:ext>
            </p:extLst>
          </p:nvPr>
        </p:nvGraphicFramePr>
        <p:xfrm>
          <a:off x="1280660" y="1961741"/>
          <a:ext cx="4570572" cy="3289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8AB97E9B-6BBB-1D05-CE03-AC52C4710C3C}"/>
              </a:ext>
            </a:extLst>
          </p:cNvPr>
          <p:cNvGraphicFramePr/>
          <p:nvPr>
            <p:extLst>
              <p:ext uri="{D42A27DB-BD31-4B8C-83A1-F6EECF244321}">
                <p14:modId xmlns:p14="http://schemas.microsoft.com/office/powerpoint/2010/main" val="2718125047"/>
              </p:ext>
            </p:extLst>
          </p:nvPr>
        </p:nvGraphicFramePr>
        <p:xfrm>
          <a:off x="7063861" y="2089009"/>
          <a:ext cx="3582456" cy="358049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C806E155-B995-93A4-73C4-C2E547D3FFB2}"/>
              </a:ext>
            </a:extLst>
          </p:cNvPr>
          <p:cNvSpPr txBox="1"/>
          <p:nvPr/>
        </p:nvSpPr>
        <p:spPr>
          <a:xfrm>
            <a:off x="8290278" y="1882288"/>
            <a:ext cx="2204277" cy="307777"/>
          </a:xfrm>
          <a:prstGeom prst="rect">
            <a:avLst/>
          </a:prstGeom>
          <a:noFill/>
        </p:spPr>
        <p:txBody>
          <a:bodyPr wrap="square" rtlCol="0">
            <a:spAutoFit/>
          </a:bodyPr>
          <a:lstStyle/>
          <a:p>
            <a:pPr marL="0" marR="0" algn="ctr">
              <a:spcBef>
                <a:spcPts val="0"/>
              </a:spcBef>
              <a:spcAft>
                <a:spcPts val="0"/>
              </a:spcAft>
            </a:pPr>
            <a:r>
              <a:rPr lang="en-US" sz="1400" dirty="0">
                <a:effectLst/>
                <a:latin typeface="Libre Franklin" pitchFamily="2" charset="77"/>
                <a:ea typeface="Calibri" panose="020F0502020204030204" pitchFamily="34" charset="0"/>
              </a:rPr>
              <a:t>% </a:t>
            </a:r>
            <a:r>
              <a:rPr lang="en-US" sz="1400" dirty="0">
                <a:latin typeface="Libre Franklin" pitchFamily="2" charset="77"/>
                <a:ea typeface="Calibri" panose="020F0502020204030204" pitchFamily="34" charset="0"/>
              </a:rPr>
              <a:t>Prioritizing Saving</a:t>
            </a:r>
            <a:endParaRPr lang="en-US" sz="1400" dirty="0">
              <a:effectLst/>
              <a:latin typeface="Libre Franklin" pitchFamily="2" charset="77"/>
              <a:ea typeface="Calibri" panose="020F0502020204030204" pitchFamily="34" charset="0"/>
            </a:endParaRPr>
          </a:p>
        </p:txBody>
      </p:sp>
      <p:sp>
        <p:nvSpPr>
          <p:cNvPr id="5" name="TextBox 4">
            <a:extLst>
              <a:ext uri="{FF2B5EF4-FFF2-40B4-BE49-F238E27FC236}">
                <a16:creationId xmlns:a16="http://schemas.microsoft.com/office/drawing/2014/main" id="{4C59D9A9-E196-0B94-5F67-CF8B7F4F1C22}"/>
              </a:ext>
            </a:extLst>
          </p:cNvPr>
          <p:cNvSpPr txBox="1"/>
          <p:nvPr/>
        </p:nvSpPr>
        <p:spPr>
          <a:xfrm>
            <a:off x="4605480" y="4900361"/>
            <a:ext cx="2623479" cy="954107"/>
          </a:xfrm>
          <a:prstGeom prst="rect">
            <a:avLst/>
          </a:prstGeom>
          <a:noFill/>
        </p:spPr>
        <p:txBody>
          <a:bodyPr wrap="square" rtlCol="0">
            <a:spAutoFit/>
          </a:bodyPr>
          <a:lstStyle/>
          <a:p>
            <a:r>
              <a:rPr lang="en-US" sz="1400" dirty="0">
                <a:solidFill>
                  <a:schemeClr val="accent1"/>
                </a:solidFill>
                <a:latin typeface="Libre Franklin" pitchFamily="2" charset="77"/>
              </a:rPr>
              <a:t>I am currently prioritizing saving and staying within my budget because of rising inflation.</a:t>
            </a:r>
          </a:p>
        </p:txBody>
      </p:sp>
      <p:sp>
        <p:nvSpPr>
          <p:cNvPr id="6" name="TextBox 5">
            <a:extLst>
              <a:ext uri="{FF2B5EF4-FFF2-40B4-BE49-F238E27FC236}">
                <a16:creationId xmlns:a16="http://schemas.microsoft.com/office/drawing/2014/main" id="{03FCC008-E238-C870-E5FA-9D46DD0DB146}"/>
              </a:ext>
            </a:extLst>
          </p:cNvPr>
          <p:cNvSpPr txBox="1"/>
          <p:nvPr/>
        </p:nvSpPr>
        <p:spPr>
          <a:xfrm>
            <a:off x="389695" y="1882288"/>
            <a:ext cx="2615500" cy="738664"/>
          </a:xfrm>
          <a:prstGeom prst="rect">
            <a:avLst/>
          </a:prstGeom>
          <a:noFill/>
        </p:spPr>
        <p:txBody>
          <a:bodyPr wrap="square" rtlCol="0">
            <a:spAutoFit/>
          </a:bodyPr>
          <a:lstStyle/>
          <a:p>
            <a:r>
              <a:rPr lang="en-US" sz="1400" dirty="0">
                <a:solidFill>
                  <a:schemeClr val="accent2"/>
                </a:solidFill>
                <a:latin typeface="Libre Franklin" pitchFamily="2" charset="77"/>
              </a:rPr>
              <a:t>I am not too worried about inflation and am spending my money normally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366" name="Google Shape;366;p31"/>
          <p:cNvGrpSpPr/>
          <p:nvPr/>
        </p:nvGrpSpPr>
        <p:grpSpPr>
          <a:xfrm>
            <a:off x="10155790" y="-42"/>
            <a:ext cx="2048400" cy="574200"/>
            <a:chOff x="10143598" y="-42"/>
            <a:chExt cx="2048400" cy="574200"/>
          </a:xfrm>
        </p:grpSpPr>
        <p:sp>
          <p:nvSpPr>
            <p:cNvPr id="367" name="Google Shape;367;p31"/>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68" name="Google Shape;368;p31"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369" name="Google Shape;369;p31"/>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Impulse Shopping is First on the “Cutting Back” Chopping Block</a:t>
            </a:r>
            <a:endParaRPr sz="2200" dirty="0"/>
          </a:p>
        </p:txBody>
      </p:sp>
      <p:sp>
        <p:nvSpPr>
          <p:cNvPr id="370" name="Google Shape;370;p31"/>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371" name="Google Shape;371;p31"/>
          <p:cNvSpPr/>
          <p:nvPr/>
        </p:nvSpPr>
        <p:spPr>
          <a:xfrm>
            <a:off x="1524000" y="1170328"/>
            <a:ext cx="9144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latin typeface="Libre Franklin" pitchFamily="2" charset="77"/>
                <a:sym typeface="Arial"/>
              </a:rPr>
              <a:t>Given the state of the economy with rising inflation and the stock market declines, </a:t>
            </a:r>
            <a:br>
              <a:rPr lang="en-US" sz="1400" u="none" strike="noStrike" cap="none" dirty="0">
                <a:solidFill>
                  <a:srgbClr val="000000"/>
                </a:solidFill>
                <a:latin typeface="Libre Franklin" pitchFamily="2" charset="77"/>
                <a:sym typeface="Arial"/>
              </a:rPr>
            </a:br>
            <a:r>
              <a:rPr lang="en-US" sz="1400" u="none" strike="noStrike" cap="none" dirty="0">
                <a:solidFill>
                  <a:srgbClr val="000000"/>
                </a:solidFill>
                <a:latin typeface="Libre Franklin" pitchFamily="2" charset="77"/>
                <a:sym typeface="Arial"/>
              </a:rPr>
              <a:t>what are you still willing to spend on and where are you cutting back on?</a:t>
            </a:r>
            <a:endParaRPr sz="1400" u="none" strike="noStrike" cap="none" dirty="0">
              <a:solidFill>
                <a:srgbClr val="000000"/>
              </a:solidFill>
              <a:latin typeface="Libre Franklin" pitchFamily="2" charset="77"/>
              <a:sym typeface="Arial"/>
            </a:endParaRPr>
          </a:p>
        </p:txBody>
      </p:sp>
      <p:sp>
        <p:nvSpPr>
          <p:cNvPr id="372" name="Google Shape;372;p31"/>
          <p:cNvSpPr txBox="1"/>
          <p:nvPr/>
        </p:nvSpPr>
        <p:spPr>
          <a:xfrm>
            <a:off x="8768443" y="4740729"/>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0000"/>
              </a:solidFill>
              <a:latin typeface="Libre Franklin" pitchFamily="2" charset="77"/>
              <a:sym typeface="Arial"/>
            </a:endParaRPr>
          </a:p>
        </p:txBody>
      </p:sp>
      <p:sp>
        <p:nvSpPr>
          <p:cNvPr id="374" name="Google Shape;374;p31"/>
          <p:cNvSpPr txBox="1"/>
          <p:nvPr/>
        </p:nvSpPr>
        <p:spPr>
          <a:xfrm>
            <a:off x="177445" y="5888700"/>
            <a:ext cx="9250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939598"/>
                </a:solidFill>
                <a:latin typeface="Libre Franklin" pitchFamily="2" charset="77"/>
                <a:sym typeface="Arial"/>
              </a:rPr>
              <a:t>Source: Harris Poll COVID19 Tracker Wave 133 (9/9-9/11/22)</a:t>
            </a:r>
            <a:r>
              <a:rPr lang="en-US" sz="800" u="sng" dirty="0">
                <a:solidFill>
                  <a:srgbClr val="939598"/>
                </a:solidFill>
                <a:latin typeface="Libre Franklin" pitchFamily="2" charset="77"/>
                <a:sym typeface="Arial"/>
              </a:rPr>
              <a:t> </a:t>
            </a:r>
            <a:endParaRPr dirty="0">
              <a:latin typeface="Libre Franklin" pitchFamily="2" charset="77"/>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W133 (n=2046)</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INF29. Given the state of the economy with rising inflation and the stock market declines, what are you still willing to spend on and where are you cutting back on?</a:t>
            </a:r>
            <a:endParaRPr dirty="0">
              <a:latin typeface="Libre Franklin" pitchFamily="2" charset="77"/>
            </a:endParaRPr>
          </a:p>
        </p:txBody>
      </p:sp>
      <p:graphicFrame>
        <p:nvGraphicFramePr>
          <p:cNvPr id="2" name="Chart 1">
            <a:extLst>
              <a:ext uri="{FF2B5EF4-FFF2-40B4-BE49-F238E27FC236}">
                <a16:creationId xmlns:a16="http://schemas.microsoft.com/office/drawing/2014/main" id="{4A69DD5F-9AD9-ACE2-4A44-DD670E7F3C8F}"/>
              </a:ext>
            </a:extLst>
          </p:cNvPr>
          <p:cNvGraphicFramePr/>
          <p:nvPr>
            <p:extLst>
              <p:ext uri="{D42A27DB-BD31-4B8C-83A1-F6EECF244321}">
                <p14:modId xmlns:p14="http://schemas.microsoft.com/office/powerpoint/2010/main" val="1751387066"/>
              </p:ext>
            </p:extLst>
          </p:nvPr>
        </p:nvGraphicFramePr>
        <p:xfrm>
          <a:off x="-38021" y="1821016"/>
          <a:ext cx="10910371" cy="39824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t="1960" b="1950"/>
          <a:stretch/>
        </p:blipFill>
        <p:spPr>
          <a:xfrm>
            <a:off x="3222732" y="-1"/>
            <a:ext cx="8974961" cy="5751887"/>
          </a:xfrm>
          <a:custGeom>
            <a:avLst/>
            <a:gdLst/>
            <a:ahLst/>
            <a:cxnLst/>
            <a:rect l="l" t="t" r="r" b="b"/>
            <a:pathLst>
              <a:path w="8629770" h="5751887" extrusionOk="0">
                <a:moveTo>
                  <a:pt x="0" y="0"/>
                </a:moveTo>
                <a:lnTo>
                  <a:pt x="8629770" y="0"/>
                </a:lnTo>
                <a:lnTo>
                  <a:pt x="8629770" y="5751887"/>
                </a:lnTo>
                <a:lnTo>
                  <a:pt x="958667" y="5751887"/>
                </a:lnTo>
                <a:cubicBezTo>
                  <a:pt x="429210" y="5751887"/>
                  <a:pt x="0" y="5322677"/>
                  <a:pt x="0" y="4793220"/>
                </a:cubicBezTo>
                <a:close/>
              </a:path>
            </a:pathLst>
          </a:custGeom>
          <a:solidFill>
            <a:srgbClr val="D8D8D8"/>
          </a:solidFill>
          <a:ln>
            <a:noFill/>
          </a:ln>
        </p:spPr>
      </p:pic>
      <p:sp>
        <p:nvSpPr>
          <p:cNvPr id="381" name="Google Shape;381;p32"/>
          <p:cNvSpPr txBox="1">
            <a:spLocks noGrp="1"/>
          </p:cNvSpPr>
          <p:nvPr>
            <p:ph type="title"/>
          </p:nvPr>
        </p:nvSpPr>
        <p:spPr>
          <a:xfrm>
            <a:off x="400109" y="2091832"/>
            <a:ext cx="3932700" cy="66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Libre Franklin SemiBold"/>
              <a:buNone/>
            </a:pPr>
            <a:r>
              <a:rPr lang="en-US" sz="3200" dirty="0"/>
              <a:t>Holiday </a:t>
            </a:r>
            <a:br>
              <a:rPr lang="en-US" sz="3200" dirty="0"/>
            </a:br>
            <a:r>
              <a:rPr lang="en-US" sz="3200" dirty="0"/>
              <a:t>Travel</a:t>
            </a:r>
            <a:endParaRPr dirty="0"/>
          </a:p>
        </p:txBody>
      </p:sp>
      <p:sp>
        <p:nvSpPr>
          <p:cNvPr id="382" name="Google Shape;382;p32"/>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16</a:t>
            </a:fld>
            <a:endParaRPr dirty="0"/>
          </a:p>
        </p:txBody>
      </p:sp>
      <p:grpSp>
        <p:nvGrpSpPr>
          <p:cNvPr id="383" name="Google Shape;383;p32"/>
          <p:cNvGrpSpPr/>
          <p:nvPr/>
        </p:nvGrpSpPr>
        <p:grpSpPr>
          <a:xfrm>
            <a:off x="10143460" y="0"/>
            <a:ext cx="2048538" cy="574158"/>
            <a:chOff x="10143460" y="0"/>
            <a:chExt cx="2048538" cy="574158"/>
          </a:xfrm>
        </p:grpSpPr>
        <p:sp>
          <p:nvSpPr>
            <p:cNvPr id="384" name="Google Shape;384;p32"/>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85" name="Google Shape;385;p32"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33"/>
          <p:cNvGrpSpPr/>
          <p:nvPr/>
        </p:nvGrpSpPr>
        <p:grpSpPr>
          <a:xfrm>
            <a:off x="10155790" y="-42"/>
            <a:ext cx="2048400" cy="574200"/>
            <a:chOff x="10143598" y="-42"/>
            <a:chExt cx="2048400" cy="574200"/>
          </a:xfrm>
        </p:grpSpPr>
        <p:sp>
          <p:nvSpPr>
            <p:cNvPr id="391" name="Google Shape;391;p33"/>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392" name="Google Shape;392;p33"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393" name="Google Shape;393;p33"/>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3 in 5 Plan to Travel this Holiday Season, with a Third Traveling More vs. Last Year</a:t>
            </a:r>
            <a:endParaRPr sz="2200" dirty="0"/>
          </a:p>
        </p:txBody>
      </p:sp>
      <p:sp>
        <p:nvSpPr>
          <p:cNvPr id="394" name="Google Shape;394;p33"/>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395" name="Google Shape;395;p33"/>
          <p:cNvSpPr txBox="1"/>
          <p:nvPr/>
        </p:nvSpPr>
        <p:spPr>
          <a:xfrm>
            <a:off x="745770" y="1268811"/>
            <a:ext cx="34896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Thinking ahead, do you plan to travel at all this holiday season?</a:t>
            </a:r>
            <a:endParaRPr dirty="0">
              <a:latin typeface="Libre Franklin" pitchFamily="2" charset="77"/>
            </a:endParaRPr>
          </a:p>
        </p:txBody>
      </p:sp>
      <p:sp>
        <p:nvSpPr>
          <p:cNvPr id="396" name="Google Shape;396;p33"/>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397" name="Google Shape;397;p33"/>
          <p:cNvSpPr txBox="1"/>
          <p:nvPr/>
        </p:nvSpPr>
        <p:spPr>
          <a:xfrm>
            <a:off x="177094" y="5708738"/>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(N=1000); HOLIDAY TRAVELERS (N=613)</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Q10: Thinking ahead, do you plan to travel at all this holiday season (e.g., Thanksgiving, Hanukkah, Christmas, New Year's, etc.)?</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Q11: Do you plan to take more, fewer, or the same amount of vacation days traveling for the holidays this year compared to last year?</a:t>
            </a:r>
            <a:endParaRPr dirty="0">
              <a:latin typeface="Libre Franklin" pitchFamily="2" charset="77"/>
            </a:endParaRPr>
          </a:p>
        </p:txBody>
      </p:sp>
      <p:sp>
        <p:nvSpPr>
          <p:cNvPr id="402" name="Google Shape;402;p33"/>
          <p:cNvSpPr txBox="1"/>
          <p:nvPr/>
        </p:nvSpPr>
        <p:spPr>
          <a:xfrm>
            <a:off x="5811520" y="1226694"/>
            <a:ext cx="590588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Do you plan to take more, fewer, or the same amount of vacation days traveling for the holidays this year compared to last year?</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holiday travelers</a:t>
            </a:r>
            <a:endParaRPr dirty="0">
              <a:latin typeface="Libre Franklin" pitchFamily="2" charset="77"/>
            </a:endParaRPr>
          </a:p>
        </p:txBody>
      </p:sp>
      <p:graphicFrame>
        <p:nvGraphicFramePr>
          <p:cNvPr id="2" name="Chart 1">
            <a:extLst>
              <a:ext uri="{FF2B5EF4-FFF2-40B4-BE49-F238E27FC236}">
                <a16:creationId xmlns:a16="http://schemas.microsoft.com/office/drawing/2014/main" id="{F0ED5834-9CFE-FBD3-3FCB-591995B578D6}"/>
              </a:ext>
            </a:extLst>
          </p:cNvPr>
          <p:cNvGraphicFramePr/>
          <p:nvPr>
            <p:extLst>
              <p:ext uri="{D42A27DB-BD31-4B8C-83A1-F6EECF244321}">
                <p14:modId xmlns:p14="http://schemas.microsoft.com/office/powerpoint/2010/main" val="593577315"/>
              </p:ext>
            </p:extLst>
          </p:nvPr>
        </p:nvGraphicFramePr>
        <p:xfrm>
          <a:off x="206497" y="1492315"/>
          <a:ext cx="4804144" cy="4416648"/>
        </p:xfrm>
        <a:graphic>
          <a:graphicData uri="http://schemas.openxmlformats.org/drawingml/2006/chart">
            <c:chart xmlns:c="http://schemas.openxmlformats.org/drawingml/2006/chart" xmlns:r="http://schemas.openxmlformats.org/officeDocument/2006/relationships" r:id="rId4"/>
          </a:graphicData>
        </a:graphic>
      </p:graphicFrame>
      <p:sp>
        <p:nvSpPr>
          <p:cNvPr id="3" name="Left Brace 2">
            <a:extLst>
              <a:ext uri="{FF2B5EF4-FFF2-40B4-BE49-F238E27FC236}">
                <a16:creationId xmlns:a16="http://schemas.microsoft.com/office/drawing/2014/main" id="{1E62CDB7-FC74-C90D-3709-1D5EA9707B8D}"/>
              </a:ext>
            </a:extLst>
          </p:cNvPr>
          <p:cNvSpPr/>
          <p:nvPr/>
        </p:nvSpPr>
        <p:spPr>
          <a:xfrm rot="10800000">
            <a:off x="3225447" y="2236287"/>
            <a:ext cx="855062" cy="1923547"/>
          </a:xfrm>
          <a:prstGeom prst="leftBrace">
            <a:avLst/>
          </a:prstGeom>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latin typeface="Libre Franklin" pitchFamily="2" charset="77"/>
            </a:endParaRPr>
          </a:p>
        </p:txBody>
      </p:sp>
      <p:sp>
        <p:nvSpPr>
          <p:cNvPr id="4" name="TextBox 3">
            <a:extLst>
              <a:ext uri="{FF2B5EF4-FFF2-40B4-BE49-F238E27FC236}">
                <a16:creationId xmlns:a16="http://schemas.microsoft.com/office/drawing/2014/main" id="{35D669DF-233E-D73B-E8E8-CCAEC1E79F3C}"/>
              </a:ext>
            </a:extLst>
          </p:cNvPr>
          <p:cNvSpPr txBox="1"/>
          <p:nvPr/>
        </p:nvSpPr>
        <p:spPr>
          <a:xfrm>
            <a:off x="3995990" y="2746532"/>
            <a:ext cx="1355229" cy="954107"/>
          </a:xfrm>
          <a:prstGeom prst="rect">
            <a:avLst/>
          </a:prstGeom>
          <a:noFill/>
          <a:ln w="19050">
            <a:noFill/>
          </a:ln>
        </p:spPr>
        <p:txBody>
          <a:bodyPr wrap="square" rtlCol="0" anchor="ctr">
            <a:spAutoFit/>
          </a:bodyPr>
          <a:lstStyle/>
          <a:p>
            <a:pPr algn="ctr"/>
            <a:r>
              <a:rPr lang="en-US" dirty="0">
                <a:solidFill>
                  <a:schemeClr val="accent4"/>
                </a:solidFill>
                <a:latin typeface="Libre Franklin" pitchFamily="2" charset="77"/>
              </a:rPr>
              <a:t>59% </a:t>
            </a:r>
            <a:r>
              <a:rPr lang="en-US" sz="1400" dirty="0">
                <a:latin typeface="Libre Franklin" pitchFamily="2" charset="77"/>
              </a:rPr>
              <a:t>plan to travel this holiday season</a:t>
            </a:r>
          </a:p>
        </p:txBody>
      </p:sp>
      <p:graphicFrame>
        <p:nvGraphicFramePr>
          <p:cNvPr id="5" name="Chart 4">
            <a:extLst>
              <a:ext uri="{FF2B5EF4-FFF2-40B4-BE49-F238E27FC236}">
                <a16:creationId xmlns:a16="http://schemas.microsoft.com/office/drawing/2014/main" id="{7CB2346E-2CB0-9845-8846-640B472F4238}"/>
              </a:ext>
            </a:extLst>
          </p:cNvPr>
          <p:cNvGraphicFramePr/>
          <p:nvPr>
            <p:extLst>
              <p:ext uri="{D42A27DB-BD31-4B8C-83A1-F6EECF244321}">
                <p14:modId xmlns:p14="http://schemas.microsoft.com/office/powerpoint/2010/main" val="2362286710"/>
              </p:ext>
            </p:extLst>
          </p:nvPr>
        </p:nvGraphicFramePr>
        <p:xfrm>
          <a:off x="6273447" y="1934623"/>
          <a:ext cx="4866733" cy="3838382"/>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Arrow Connector 5">
            <a:extLst>
              <a:ext uri="{FF2B5EF4-FFF2-40B4-BE49-F238E27FC236}">
                <a16:creationId xmlns:a16="http://schemas.microsoft.com/office/drawing/2014/main" id="{9A629E14-7542-1B09-A423-42F3E1BDAB75}"/>
              </a:ext>
            </a:extLst>
          </p:cNvPr>
          <p:cNvCxnSpPr/>
          <p:nvPr/>
        </p:nvCxnSpPr>
        <p:spPr>
          <a:xfrm>
            <a:off x="5351219" y="3391101"/>
            <a:ext cx="1278662"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03200EF-EFC1-B365-FAEA-1780E0CFDD61}"/>
              </a:ext>
            </a:extLst>
          </p:cNvPr>
          <p:cNvSpPr txBox="1"/>
          <p:nvPr/>
        </p:nvSpPr>
        <p:spPr>
          <a:xfrm>
            <a:off x="5781185" y="4015351"/>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40% Millennials</a:t>
            </a:r>
          </a:p>
          <a:p>
            <a:r>
              <a:rPr lang="en-US" sz="1100" dirty="0">
                <a:solidFill>
                  <a:schemeClr val="tx2">
                    <a:lumMod val="50000"/>
                  </a:schemeClr>
                </a:solidFill>
                <a:latin typeface="Libre Franklin" pitchFamily="2" charset="77"/>
              </a:rPr>
              <a:t>38% Northeast</a:t>
            </a:r>
          </a:p>
          <a:p>
            <a:r>
              <a:rPr lang="en-US" sz="1100" dirty="0">
                <a:solidFill>
                  <a:schemeClr val="tx2">
                    <a:lumMod val="50000"/>
                  </a:schemeClr>
                </a:solidFill>
                <a:latin typeface="Libre Franklin" pitchFamily="2" charset="77"/>
              </a:rPr>
              <a:t>38% Urban 1M+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3" name="TextBox 2">
            <a:extLst>
              <a:ext uri="{FF2B5EF4-FFF2-40B4-BE49-F238E27FC236}">
                <a16:creationId xmlns:a16="http://schemas.microsoft.com/office/drawing/2014/main" id="{472E13A6-C8A8-FBD2-25DC-564E9548069B}"/>
              </a:ext>
            </a:extLst>
          </p:cNvPr>
          <p:cNvSpPr txBox="1"/>
          <p:nvPr/>
        </p:nvSpPr>
        <p:spPr>
          <a:xfrm>
            <a:off x="6870004" y="1027269"/>
            <a:ext cx="4219357" cy="707886"/>
          </a:xfrm>
          <a:prstGeom prst="rect">
            <a:avLst/>
          </a:prstGeom>
          <a:noFill/>
        </p:spPr>
        <p:txBody>
          <a:bodyPr wrap="square" rtlCol="0">
            <a:spAutoFit/>
          </a:bodyPr>
          <a:lstStyle/>
          <a:p>
            <a:pPr algn="ctr"/>
            <a:r>
              <a:rPr lang="en-US" sz="1400" dirty="0">
                <a:latin typeface="Libre Franklin" pitchFamily="2" charset="77"/>
              </a:rPr>
              <a:t>How far do you plan to travel to reach your holiday travel destination?</a:t>
            </a:r>
          </a:p>
          <a:p>
            <a:pPr algn="ctr"/>
            <a:r>
              <a:rPr lang="en-US" sz="1200" dirty="0">
                <a:latin typeface="Libre Franklin" pitchFamily="2" charset="77"/>
              </a:rPr>
              <a:t>Among holiday travelers</a:t>
            </a:r>
          </a:p>
        </p:txBody>
      </p:sp>
      <p:grpSp>
        <p:nvGrpSpPr>
          <p:cNvPr id="4" name="Group 3">
            <a:extLst>
              <a:ext uri="{FF2B5EF4-FFF2-40B4-BE49-F238E27FC236}">
                <a16:creationId xmlns:a16="http://schemas.microsoft.com/office/drawing/2014/main" id="{BC5BDE66-D1BF-A37F-1A9C-075630291203}"/>
              </a:ext>
            </a:extLst>
          </p:cNvPr>
          <p:cNvGrpSpPr/>
          <p:nvPr/>
        </p:nvGrpSpPr>
        <p:grpSpPr>
          <a:xfrm>
            <a:off x="-644837" y="1027269"/>
            <a:ext cx="6352185" cy="4802749"/>
            <a:chOff x="6407512" y="1311040"/>
            <a:chExt cx="6352185" cy="4802749"/>
          </a:xfrm>
        </p:grpSpPr>
        <p:graphicFrame>
          <p:nvGraphicFramePr>
            <p:cNvPr id="5" name="Chart 4">
              <a:extLst>
                <a:ext uri="{FF2B5EF4-FFF2-40B4-BE49-F238E27FC236}">
                  <a16:creationId xmlns:a16="http://schemas.microsoft.com/office/drawing/2014/main" id="{16C70CF3-852F-002B-3A13-90281F2C653D}"/>
                </a:ext>
              </a:extLst>
            </p:cNvPr>
            <p:cNvGraphicFramePr/>
            <p:nvPr>
              <p:extLst>
                <p:ext uri="{D42A27DB-BD31-4B8C-83A1-F6EECF244321}">
                  <p14:modId xmlns:p14="http://schemas.microsoft.com/office/powerpoint/2010/main" val="3821946767"/>
                </p:ext>
              </p:extLst>
            </p:nvPr>
          </p:nvGraphicFramePr>
          <p:xfrm>
            <a:off x="6407512" y="2062461"/>
            <a:ext cx="6352185" cy="40513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AB64F75-7928-A2B2-CB85-BAA0F05F78AD}"/>
                </a:ext>
              </a:extLst>
            </p:cNvPr>
            <p:cNvSpPr txBox="1"/>
            <p:nvPr/>
          </p:nvSpPr>
          <p:spPr>
            <a:xfrm>
              <a:off x="7265853" y="1311040"/>
              <a:ext cx="4901253" cy="707886"/>
            </a:xfrm>
            <a:prstGeom prst="rect">
              <a:avLst/>
            </a:prstGeom>
            <a:noFill/>
          </p:spPr>
          <p:txBody>
            <a:bodyPr wrap="square" rtlCol="0">
              <a:spAutoFit/>
            </a:bodyPr>
            <a:lstStyle/>
            <a:p>
              <a:pPr algn="ctr"/>
              <a:r>
                <a:rPr lang="en-US" sz="1400" dirty="0">
                  <a:latin typeface="Libre Franklin" pitchFamily="2" charset="77"/>
                </a:rPr>
                <a:t>Which of the following modes of transportation do you intend on taking for your upcoming holiday travel?</a:t>
              </a:r>
            </a:p>
            <a:p>
              <a:pPr algn="ctr"/>
              <a:r>
                <a:rPr lang="en-US" sz="1200" dirty="0">
                  <a:latin typeface="Libre Franklin" pitchFamily="2" charset="77"/>
                </a:rPr>
                <a:t>Among holiday travelers</a:t>
              </a:r>
            </a:p>
          </p:txBody>
        </p:sp>
      </p:grpSp>
      <p:grpSp>
        <p:nvGrpSpPr>
          <p:cNvPr id="409" name="Google Shape;409;p34"/>
          <p:cNvGrpSpPr/>
          <p:nvPr/>
        </p:nvGrpSpPr>
        <p:grpSpPr>
          <a:xfrm>
            <a:off x="10155790" y="-42"/>
            <a:ext cx="2048400" cy="574200"/>
            <a:chOff x="10143598" y="-42"/>
            <a:chExt cx="2048400" cy="574200"/>
          </a:xfrm>
        </p:grpSpPr>
        <p:sp>
          <p:nvSpPr>
            <p:cNvPr id="410" name="Google Shape;410;p34"/>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411" name="Google Shape;411;p34"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412" name="Google Shape;412;p34"/>
          <p:cNvSpPr txBox="1">
            <a:spLocks noGrp="1"/>
          </p:cNvSpPr>
          <p:nvPr>
            <p:ph type="title"/>
          </p:nvPr>
        </p:nvSpPr>
        <p:spPr>
          <a:xfrm>
            <a:off x="441113" y="581116"/>
            <a:ext cx="112167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Most will Travel by Car &amp; a Third will Travel Farther than Last Holiday Season</a:t>
            </a:r>
            <a:endParaRPr sz="2200" dirty="0"/>
          </a:p>
        </p:txBody>
      </p:sp>
      <p:sp>
        <p:nvSpPr>
          <p:cNvPr id="413" name="Google Shape;413;p34"/>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414" name="Google Shape;414;p34"/>
          <p:cNvSpPr txBox="1"/>
          <p:nvPr/>
        </p:nvSpPr>
        <p:spPr>
          <a:xfrm>
            <a:off x="9491241" y="4875342"/>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419" name="Google Shape;419;p34"/>
          <p:cNvSpPr txBox="1"/>
          <p:nvPr/>
        </p:nvSpPr>
        <p:spPr>
          <a:xfrm>
            <a:off x="177447" y="5535533"/>
            <a:ext cx="9250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TRAVELERS (N=613) </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Q12: Which of the following modes of transportation do you intend on taking for your upcoming holiday travel?</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Q13: Do you plan to travel shorter or longer distances for the holidays this year compared to last year?</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Q14: How far do you plan to travel to reach your holiday travel destination? If you are taking multiple trips, please think about the one that is the furthest.</a:t>
            </a:r>
            <a:endParaRPr dirty="0">
              <a:latin typeface="Libre Franklin" pitchFamily="2" charset="77"/>
            </a:endParaRPr>
          </a:p>
        </p:txBody>
      </p:sp>
      <p:sp>
        <p:nvSpPr>
          <p:cNvPr id="2" name="TextBox 1">
            <a:extLst>
              <a:ext uri="{FF2B5EF4-FFF2-40B4-BE49-F238E27FC236}">
                <a16:creationId xmlns:a16="http://schemas.microsoft.com/office/drawing/2014/main" id="{E827719D-720B-87FC-F2FD-59CAC1E3D1DC}"/>
              </a:ext>
            </a:extLst>
          </p:cNvPr>
          <p:cNvSpPr txBox="1"/>
          <p:nvPr/>
        </p:nvSpPr>
        <p:spPr>
          <a:xfrm>
            <a:off x="9491241" y="5005665"/>
            <a:ext cx="184731" cy="307777"/>
          </a:xfrm>
          <a:prstGeom prst="rect">
            <a:avLst/>
          </a:prstGeom>
          <a:noFill/>
        </p:spPr>
        <p:txBody>
          <a:bodyPr wrap="none" rtlCol="0">
            <a:spAutoFit/>
          </a:bodyPr>
          <a:lstStyle/>
          <a:p>
            <a:endParaRPr lang="en-US" dirty="0">
              <a:latin typeface="Libre Franklin" pitchFamily="2" charset="77"/>
            </a:endParaRPr>
          </a:p>
        </p:txBody>
      </p:sp>
      <p:sp>
        <p:nvSpPr>
          <p:cNvPr id="8" name="TextBox 7">
            <a:extLst>
              <a:ext uri="{FF2B5EF4-FFF2-40B4-BE49-F238E27FC236}">
                <a16:creationId xmlns:a16="http://schemas.microsoft.com/office/drawing/2014/main" id="{37E8A2D6-8B95-3854-942E-A84E6C52AB77}"/>
              </a:ext>
            </a:extLst>
          </p:cNvPr>
          <p:cNvSpPr txBox="1"/>
          <p:nvPr/>
        </p:nvSpPr>
        <p:spPr>
          <a:xfrm>
            <a:off x="9573429" y="4794647"/>
            <a:ext cx="2393826" cy="1107996"/>
          </a:xfrm>
          <a:prstGeom prst="rect">
            <a:avLst/>
          </a:prstGeom>
          <a:noFill/>
          <a:ln w="19050">
            <a:solidFill>
              <a:schemeClr val="accent2"/>
            </a:solidFill>
          </a:ln>
        </p:spPr>
        <p:txBody>
          <a:bodyPr wrap="square" rtlCol="0" anchor="ctr">
            <a:spAutoFit/>
          </a:bodyPr>
          <a:lstStyle/>
          <a:p>
            <a:pPr algn="ctr"/>
            <a:r>
              <a:rPr lang="en-US" sz="2400" dirty="0">
                <a:solidFill>
                  <a:schemeClr val="accent2"/>
                </a:solidFill>
                <a:latin typeface="Libre Franklin" pitchFamily="2" charset="77"/>
              </a:rPr>
              <a:t>33%</a:t>
            </a:r>
          </a:p>
          <a:p>
            <a:pPr algn="ctr"/>
            <a:r>
              <a:rPr lang="en-US" sz="1400" dirty="0">
                <a:latin typeface="Libre Franklin" pitchFamily="2" charset="77"/>
              </a:rPr>
              <a:t>of holiday travelers will be traveling </a:t>
            </a:r>
            <a:r>
              <a:rPr lang="en-US" sz="1400" dirty="0">
                <a:solidFill>
                  <a:schemeClr val="accent2"/>
                </a:solidFill>
                <a:latin typeface="Libre Franklin" pitchFamily="2" charset="77"/>
              </a:rPr>
              <a:t>longer distances </a:t>
            </a:r>
            <a:r>
              <a:rPr lang="en-US" sz="1400" dirty="0">
                <a:latin typeface="Libre Franklin" pitchFamily="2" charset="77"/>
              </a:rPr>
              <a:t>this year compared to last</a:t>
            </a:r>
          </a:p>
        </p:txBody>
      </p:sp>
      <p:graphicFrame>
        <p:nvGraphicFramePr>
          <p:cNvPr id="9" name="Chart 8">
            <a:extLst>
              <a:ext uri="{FF2B5EF4-FFF2-40B4-BE49-F238E27FC236}">
                <a16:creationId xmlns:a16="http://schemas.microsoft.com/office/drawing/2014/main" id="{D94BE0C8-928C-3EAE-638B-9C86C917F840}"/>
              </a:ext>
            </a:extLst>
          </p:cNvPr>
          <p:cNvGraphicFramePr/>
          <p:nvPr>
            <p:extLst>
              <p:ext uri="{D42A27DB-BD31-4B8C-83A1-F6EECF244321}">
                <p14:modId xmlns:p14="http://schemas.microsoft.com/office/powerpoint/2010/main" val="1622192406"/>
              </p:ext>
            </p:extLst>
          </p:nvPr>
        </p:nvGraphicFramePr>
        <p:xfrm>
          <a:off x="5469360" y="1778690"/>
          <a:ext cx="6352185" cy="405132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a:extLst>
              <a:ext uri="{FF2B5EF4-FFF2-40B4-BE49-F238E27FC236}">
                <a16:creationId xmlns:a16="http://schemas.microsoft.com/office/drawing/2014/main" id="{B08FFFD9-7FC0-E842-9288-1B02E057B339}"/>
              </a:ext>
            </a:extLst>
          </p:cNvPr>
          <p:cNvGrpSpPr/>
          <p:nvPr/>
        </p:nvGrpSpPr>
        <p:grpSpPr>
          <a:xfrm>
            <a:off x="3673481" y="3153032"/>
            <a:ext cx="2258193" cy="600164"/>
            <a:chOff x="9738317" y="2941882"/>
            <a:chExt cx="2258193" cy="600164"/>
          </a:xfrm>
        </p:grpSpPr>
        <p:cxnSp>
          <p:nvCxnSpPr>
            <p:cNvPr id="11" name="Straight Arrow Connector 10">
              <a:extLst>
                <a:ext uri="{FF2B5EF4-FFF2-40B4-BE49-F238E27FC236}">
                  <a16:creationId xmlns:a16="http://schemas.microsoft.com/office/drawing/2014/main" id="{1EBD2997-1F9B-E458-47F2-509B5E775C5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C683707-9282-4B60-0640-13291BC88DF1}"/>
                </a:ext>
              </a:extLst>
            </p:cNvPr>
            <p:cNvSpPr txBox="1"/>
            <p:nvPr/>
          </p:nvSpPr>
          <p:spPr>
            <a:xfrm>
              <a:off x="10222939" y="2941882"/>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25% Urban 1M+</a:t>
              </a:r>
            </a:p>
            <a:p>
              <a:r>
                <a:rPr lang="en-US" sz="1100" dirty="0">
                  <a:solidFill>
                    <a:schemeClr val="tx2">
                      <a:lumMod val="50000"/>
                    </a:schemeClr>
                  </a:solidFill>
                  <a:latin typeface="Libre Franklin" pitchFamily="2" charset="77"/>
                </a:rPr>
                <a:t>24% Millennials</a:t>
              </a:r>
            </a:p>
            <a:p>
              <a:r>
                <a:rPr lang="en-US" sz="1100" dirty="0">
                  <a:solidFill>
                    <a:schemeClr val="tx2">
                      <a:lumMod val="50000"/>
                    </a:schemeClr>
                  </a:solidFill>
                  <a:latin typeface="Libre Franklin" pitchFamily="2" charset="77"/>
                </a:rPr>
                <a:t>21% Gen Z</a:t>
              </a:r>
            </a:p>
          </p:txBody>
        </p:sp>
      </p:grpSp>
      <p:grpSp>
        <p:nvGrpSpPr>
          <p:cNvPr id="13" name="Group 12">
            <a:extLst>
              <a:ext uri="{FF2B5EF4-FFF2-40B4-BE49-F238E27FC236}">
                <a16:creationId xmlns:a16="http://schemas.microsoft.com/office/drawing/2014/main" id="{F9A47002-46CA-EF22-05BE-75041D484EC4}"/>
              </a:ext>
            </a:extLst>
          </p:cNvPr>
          <p:cNvGrpSpPr/>
          <p:nvPr/>
        </p:nvGrpSpPr>
        <p:grpSpPr>
          <a:xfrm>
            <a:off x="10187770" y="2540991"/>
            <a:ext cx="2243862" cy="430887"/>
            <a:chOff x="9738317" y="3026520"/>
            <a:chExt cx="2243862" cy="430887"/>
          </a:xfrm>
        </p:grpSpPr>
        <p:cxnSp>
          <p:nvCxnSpPr>
            <p:cNvPr id="14" name="Straight Arrow Connector 13">
              <a:extLst>
                <a:ext uri="{FF2B5EF4-FFF2-40B4-BE49-F238E27FC236}">
                  <a16:creationId xmlns:a16="http://schemas.microsoft.com/office/drawing/2014/main" id="{30DD990C-2520-6E46-81E5-667EC1ED6B3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3DDF5B3-B311-D16A-0F4D-C9FAAA7B123F}"/>
                </a:ext>
              </a:extLst>
            </p:cNvPr>
            <p:cNvSpPr txBox="1"/>
            <p:nvPr/>
          </p:nvSpPr>
          <p:spPr>
            <a:xfrm>
              <a:off x="10208608" y="3026520"/>
              <a:ext cx="1773571" cy="430887"/>
            </a:xfrm>
            <a:prstGeom prst="rect">
              <a:avLst/>
            </a:prstGeom>
            <a:noFill/>
          </p:spPr>
          <p:txBody>
            <a:bodyPr wrap="square" rtlCol="0">
              <a:spAutoFit/>
            </a:bodyPr>
            <a:lstStyle/>
            <a:p>
              <a:r>
                <a:rPr lang="en-US" sz="1100" dirty="0">
                  <a:solidFill>
                    <a:schemeClr val="accent2"/>
                  </a:solidFill>
                  <a:latin typeface="Libre Franklin" pitchFamily="2" charset="77"/>
                </a:rPr>
                <a:t>33% </a:t>
              </a:r>
              <a:r>
                <a:rPr lang="en-US" sz="1100" dirty="0">
                  <a:latin typeface="Libre Franklin" pitchFamily="2" charset="77"/>
                </a:rPr>
                <a:t>Rural</a:t>
              </a:r>
            </a:p>
            <a:p>
              <a:r>
                <a:rPr lang="en-US" sz="1100" dirty="0">
                  <a:solidFill>
                    <a:schemeClr val="accent2"/>
                  </a:solidFill>
                  <a:latin typeface="Libre Franklin" pitchFamily="2" charset="77"/>
                </a:rPr>
                <a:t>32% </a:t>
              </a:r>
              <a:r>
                <a:rPr lang="en-US" sz="1100" dirty="0">
                  <a:latin typeface="Libre Franklin" pitchFamily="2" charset="77"/>
                </a:rPr>
                <a:t>Suburban</a:t>
              </a:r>
              <a:endParaRPr lang="en-US" sz="1100" dirty="0">
                <a:solidFill>
                  <a:schemeClr val="accent2"/>
                </a:solidFill>
                <a:latin typeface="Libre Franklin" pitchFamily="2" charset="77"/>
              </a:endParaRPr>
            </a:p>
          </p:txBody>
        </p:sp>
      </p:grpSp>
      <p:grpSp>
        <p:nvGrpSpPr>
          <p:cNvPr id="16" name="Group 15">
            <a:extLst>
              <a:ext uri="{FF2B5EF4-FFF2-40B4-BE49-F238E27FC236}">
                <a16:creationId xmlns:a16="http://schemas.microsoft.com/office/drawing/2014/main" id="{B2F26B58-083F-A83A-3181-5EC46817B497}"/>
              </a:ext>
            </a:extLst>
          </p:cNvPr>
          <p:cNvGrpSpPr/>
          <p:nvPr/>
        </p:nvGrpSpPr>
        <p:grpSpPr>
          <a:xfrm>
            <a:off x="3630072" y="4532863"/>
            <a:ext cx="2258193" cy="600164"/>
            <a:chOff x="9738317" y="2941882"/>
            <a:chExt cx="2258193" cy="600164"/>
          </a:xfrm>
        </p:grpSpPr>
        <p:cxnSp>
          <p:nvCxnSpPr>
            <p:cNvPr id="17" name="Straight Arrow Connector 16">
              <a:extLst>
                <a:ext uri="{FF2B5EF4-FFF2-40B4-BE49-F238E27FC236}">
                  <a16:creationId xmlns:a16="http://schemas.microsoft.com/office/drawing/2014/main" id="{2B4614D9-1A38-65C9-B4E8-071CC7828851}"/>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D4BDC21-8015-88FD-46BA-5370006930DB}"/>
                </a:ext>
              </a:extLst>
            </p:cNvPr>
            <p:cNvSpPr txBox="1"/>
            <p:nvPr/>
          </p:nvSpPr>
          <p:spPr>
            <a:xfrm>
              <a:off x="10222939" y="2941882"/>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27% Urban &lt;1M</a:t>
              </a:r>
            </a:p>
            <a:p>
              <a:r>
                <a:rPr lang="en-US" sz="1100" dirty="0">
                  <a:solidFill>
                    <a:schemeClr val="tx2">
                      <a:lumMod val="50000"/>
                    </a:schemeClr>
                  </a:solidFill>
                  <a:latin typeface="Libre Franklin" pitchFamily="2" charset="77"/>
                </a:rPr>
                <a:t>23% Millennials</a:t>
              </a:r>
            </a:p>
            <a:p>
              <a:r>
                <a:rPr lang="en-US" sz="1100" dirty="0">
                  <a:solidFill>
                    <a:schemeClr val="tx2">
                      <a:lumMod val="50000"/>
                    </a:schemeClr>
                  </a:solidFill>
                  <a:latin typeface="Libre Franklin" pitchFamily="2" charset="77"/>
                </a:rPr>
                <a:t>19% Gen Z</a:t>
              </a:r>
            </a:p>
          </p:txBody>
        </p:sp>
      </p:grpSp>
      <p:grpSp>
        <p:nvGrpSpPr>
          <p:cNvPr id="19" name="Group 18">
            <a:extLst>
              <a:ext uri="{FF2B5EF4-FFF2-40B4-BE49-F238E27FC236}">
                <a16:creationId xmlns:a16="http://schemas.microsoft.com/office/drawing/2014/main" id="{794D088B-FA93-8B6C-42CA-38AFC9A6662D}"/>
              </a:ext>
            </a:extLst>
          </p:cNvPr>
          <p:cNvGrpSpPr/>
          <p:nvPr/>
        </p:nvGrpSpPr>
        <p:grpSpPr>
          <a:xfrm>
            <a:off x="9877330" y="4015078"/>
            <a:ext cx="2249258" cy="261610"/>
            <a:chOff x="9738317" y="3111159"/>
            <a:chExt cx="2249258" cy="261610"/>
          </a:xfrm>
        </p:grpSpPr>
        <p:cxnSp>
          <p:nvCxnSpPr>
            <p:cNvPr id="20" name="Straight Arrow Connector 19">
              <a:extLst>
                <a:ext uri="{FF2B5EF4-FFF2-40B4-BE49-F238E27FC236}">
                  <a16:creationId xmlns:a16="http://schemas.microsoft.com/office/drawing/2014/main" id="{AE3F65F4-5825-A4DC-DAC2-B060ABE4B055}"/>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A554B1E-F55D-3016-36FC-218935B737C2}"/>
                </a:ext>
              </a:extLst>
            </p:cNvPr>
            <p:cNvSpPr txBox="1"/>
            <p:nvPr/>
          </p:nvSpPr>
          <p:spPr>
            <a:xfrm>
              <a:off x="10214004"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21% </a:t>
              </a:r>
              <a:r>
                <a:rPr lang="en-US" sz="1100" dirty="0">
                  <a:latin typeface="Libre Franklin" pitchFamily="2" charset="77"/>
                </a:rPr>
                <a:t>Midwest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35"/>
          <p:cNvGrpSpPr/>
          <p:nvPr/>
        </p:nvGrpSpPr>
        <p:grpSpPr>
          <a:xfrm>
            <a:off x="10155790" y="-42"/>
            <a:ext cx="2048400" cy="574200"/>
            <a:chOff x="10143598" y="-42"/>
            <a:chExt cx="2048400" cy="574200"/>
          </a:xfrm>
        </p:grpSpPr>
        <p:sp>
          <p:nvSpPr>
            <p:cNvPr id="439" name="Google Shape;439;p35"/>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440" name="Google Shape;440;p35"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441" name="Google Shape;441;p35"/>
          <p:cNvSpPr txBox="1">
            <a:spLocks noGrp="1"/>
          </p:cNvSpPr>
          <p:nvPr>
            <p:ph type="title"/>
          </p:nvPr>
        </p:nvSpPr>
        <p:spPr>
          <a:xfrm>
            <a:off x="441125" y="581125"/>
            <a:ext cx="11751000" cy="40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Inflation is Impacting Holiday Plans; Distance Traveled &amp; Food Served at Gatherings</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endParaRPr sz="2200" dirty="0"/>
          </a:p>
        </p:txBody>
      </p:sp>
      <p:sp>
        <p:nvSpPr>
          <p:cNvPr id="442" name="Google Shape;442;p35"/>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443" name="Google Shape;443;p35"/>
          <p:cNvSpPr txBox="1"/>
          <p:nvPr/>
        </p:nvSpPr>
        <p:spPr>
          <a:xfrm>
            <a:off x="177447" y="5783804"/>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PLANS IMPACTED BY INFLATION (N=681)</a:t>
            </a: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Q15: Has the current state of the economy and inflation impacted your upcoming holiday plans in any of the following ways?</a:t>
            </a:r>
            <a:endParaRPr dirty="0">
              <a:latin typeface="Libre Franklin" pitchFamily="2" charset="77"/>
            </a:endParaRPr>
          </a:p>
        </p:txBody>
      </p:sp>
      <p:grpSp>
        <p:nvGrpSpPr>
          <p:cNvPr id="2" name="Group 1">
            <a:extLst>
              <a:ext uri="{FF2B5EF4-FFF2-40B4-BE49-F238E27FC236}">
                <a16:creationId xmlns:a16="http://schemas.microsoft.com/office/drawing/2014/main" id="{69C2CE1D-1E97-7D01-434E-00F5F203D790}"/>
              </a:ext>
            </a:extLst>
          </p:cNvPr>
          <p:cNvGrpSpPr/>
          <p:nvPr/>
        </p:nvGrpSpPr>
        <p:grpSpPr>
          <a:xfrm>
            <a:off x="994595" y="1199322"/>
            <a:ext cx="11447394" cy="4696802"/>
            <a:chOff x="6726884" y="1212112"/>
            <a:chExt cx="6352185" cy="4484892"/>
          </a:xfrm>
        </p:grpSpPr>
        <p:sp>
          <p:nvSpPr>
            <p:cNvPr id="3" name="TextBox 2">
              <a:extLst>
                <a:ext uri="{FF2B5EF4-FFF2-40B4-BE49-F238E27FC236}">
                  <a16:creationId xmlns:a16="http://schemas.microsoft.com/office/drawing/2014/main" id="{7FD5AD12-ACE3-4715-4144-5BB1517D6949}"/>
                </a:ext>
              </a:extLst>
            </p:cNvPr>
            <p:cNvSpPr txBox="1"/>
            <p:nvPr/>
          </p:nvSpPr>
          <p:spPr>
            <a:xfrm>
              <a:off x="6783105" y="1212112"/>
              <a:ext cx="5746052" cy="470225"/>
            </a:xfrm>
            <a:prstGeom prst="rect">
              <a:avLst/>
            </a:prstGeom>
            <a:noFill/>
          </p:spPr>
          <p:txBody>
            <a:bodyPr wrap="square" rtlCol="0">
              <a:spAutoFit/>
            </a:bodyPr>
            <a:lstStyle/>
            <a:p>
              <a:pPr algn="ctr"/>
              <a:r>
                <a:rPr lang="en-US" sz="1400" dirty="0">
                  <a:latin typeface="Libre Franklin" pitchFamily="2" charset="77"/>
                </a:rPr>
                <a:t>Has the current state of the economy and inflation impacted your upcoming holiday plans in any of the following ways?</a:t>
              </a:r>
            </a:p>
            <a:p>
              <a:pPr algn="ctr"/>
              <a:r>
                <a:rPr lang="en-US" sz="1200" dirty="0">
                  <a:latin typeface="Libre Franklin" pitchFamily="2" charset="77"/>
                </a:rPr>
                <a:t>Among those whose holiday plans were impacted</a:t>
              </a:r>
            </a:p>
          </p:txBody>
        </p:sp>
        <p:graphicFrame>
          <p:nvGraphicFramePr>
            <p:cNvPr id="4" name="Chart 3">
              <a:extLst>
                <a:ext uri="{FF2B5EF4-FFF2-40B4-BE49-F238E27FC236}">
                  <a16:creationId xmlns:a16="http://schemas.microsoft.com/office/drawing/2014/main" id="{65F93146-2B12-0C70-4741-5FC63D6FAD29}"/>
                </a:ext>
              </a:extLst>
            </p:cNvPr>
            <p:cNvGraphicFramePr/>
            <p:nvPr>
              <p:extLst>
                <p:ext uri="{D42A27DB-BD31-4B8C-83A1-F6EECF244321}">
                  <p14:modId xmlns:p14="http://schemas.microsoft.com/office/powerpoint/2010/main" val="684307541"/>
                </p:ext>
              </p:extLst>
            </p:nvPr>
          </p:nvGraphicFramePr>
          <p:xfrm>
            <a:off x="6726884" y="1645676"/>
            <a:ext cx="6352185" cy="405132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 name="Group 4">
            <a:extLst>
              <a:ext uri="{FF2B5EF4-FFF2-40B4-BE49-F238E27FC236}">
                <a16:creationId xmlns:a16="http://schemas.microsoft.com/office/drawing/2014/main" id="{C240F959-BF17-C24D-8C49-D76E0A9D7985}"/>
              </a:ext>
            </a:extLst>
          </p:cNvPr>
          <p:cNvGrpSpPr/>
          <p:nvPr/>
        </p:nvGrpSpPr>
        <p:grpSpPr>
          <a:xfrm>
            <a:off x="8737092" y="2427654"/>
            <a:ext cx="2258193" cy="261610"/>
            <a:chOff x="9738317" y="3111159"/>
            <a:chExt cx="2258193" cy="261610"/>
          </a:xfrm>
        </p:grpSpPr>
        <p:cxnSp>
          <p:nvCxnSpPr>
            <p:cNvPr id="6" name="Straight Arrow Connector 5">
              <a:extLst>
                <a:ext uri="{FF2B5EF4-FFF2-40B4-BE49-F238E27FC236}">
                  <a16:creationId xmlns:a16="http://schemas.microsoft.com/office/drawing/2014/main" id="{EBF75F2D-5880-5A82-0694-E3FA6A034AC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1F63A50-F248-02BE-F596-2EEEEBDCFADA}"/>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62% Gen Z</a:t>
              </a:r>
            </a:p>
          </p:txBody>
        </p:sp>
      </p:grpSp>
      <p:grpSp>
        <p:nvGrpSpPr>
          <p:cNvPr id="8" name="Group 7">
            <a:extLst>
              <a:ext uri="{FF2B5EF4-FFF2-40B4-BE49-F238E27FC236}">
                <a16:creationId xmlns:a16="http://schemas.microsoft.com/office/drawing/2014/main" id="{B8BEC2C3-D61C-52C4-1909-45B5B3543576}"/>
              </a:ext>
            </a:extLst>
          </p:cNvPr>
          <p:cNvGrpSpPr/>
          <p:nvPr/>
        </p:nvGrpSpPr>
        <p:grpSpPr>
          <a:xfrm>
            <a:off x="7607995" y="4227291"/>
            <a:ext cx="2258193" cy="261610"/>
            <a:chOff x="9738317" y="3111159"/>
            <a:chExt cx="2258193" cy="261610"/>
          </a:xfrm>
        </p:grpSpPr>
        <p:cxnSp>
          <p:nvCxnSpPr>
            <p:cNvPr id="9" name="Straight Arrow Connector 8">
              <a:extLst>
                <a:ext uri="{FF2B5EF4-FFF2-40B4-BE49-F238E27FC236}">
                  <a16:creationId xmlns:a16="http://schemas.microsoft.com/office/drawing/2014/main" id="{9FD645B5-0AFC-A112-A7E5-9EC24E98D375}"/>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0C9BC2D-1BE8-7452-30A8-9BB1B183501A}"/>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35% Urban 1M+</a:t>
              </a:r>
            </a:p>
          </p:txBody>
        </p:sp>
      </p:grpSp>
      <p:grpSp>
        <p:nvGrpSpPr>
          <p:cNvPr id="11" name="Group 10">
            <a:extLst>
              <a:ext uri="{FF2B5EF4-FFF2-40B4-BE49-F238E27FC236}">
                <a16:creationId xmlns:a16="http://schemas.microsoft.com/office/drawing/2014/main" id="{FB828C32-A3C0-5A07-3190-02392705B8A6}"/>
              </a:ext>
            </a:extLst>
          </p:cNvPr>
          <p:cNvGrpSpPr/>
          <p:nvPr/>
        </p:nvGrpSpPr>
        <p:grpSpPr>
          <a:xfrm>
            <a:off x="7575089" y="4865499"/>
            <a:ext cx="2258193" cy="261610"/>
            <a:chOff x="9738317" y="3111159"/>
            <a:chExt cx="2258193" cy="261610"/>
          </a:xfrm>
        </p:grpSpPr>
        <p:cxnSp>
          <p:nvCxnSpPr>
            <p:cNvPr id="12" name="Straight Arrow Connector 11">
              <a:extLst>
                <a:ext uri="{FF2B5EF4-FFF2-40B4-BE49-F238E27FC236}">
                  <a16:creationId xmlns:a16="http://schemas.microsoft.com/office/drawing/2014/main" id="{EBFC80C9-4733-3D57-0BF4-47E96D8A63A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3AAD0E-0A28-0492-6D08-660A58C63612}"/>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35% Millennials</a:t>
              </a:r>
            </a:p>
          </p:txBody>
        </p:sp>
      </p:grpSp>
      <p:grpSp>
        <p:nvGrpSpPr>
          <p:cNvPr id="14" name="Group 13">
            <a:extLst>
              <a:ext uri="{FF2B5EF4-FFF2-40B4-BE49-F238E27FC236}">
                <a16:creationId xmlns:a16="http://schemas.microsoft.com/office/drawing/2014/main" id="{0CEC6221-FE99-FD91-272B-CA32F8458115}"/>
              </a:ext>
            </a:extLst>
          </p:cNvPr>
          <p:cNvGrpSpPr/>
          <p:nvPr/>
        </p:nvGrpSpPr>
        <p:grpSpPr>
          <a:xfrm>
            <a:off x="8737092" y="1807242"/>
            <a:ext cx="2258193" cy="261610"/>
            <a:chOff x="9738317" y="3111159"/>
            <a:chExt cx="2258193" cy="261610"/>
          </a:xfrm>
        </p:grpSpPr>
        <p:cxnSp>
          <p:nvCxnSpPr>
            <p:cNvPr id="15" name="Straight Arrow Connector 14">
              <a:extLst>
                <a:ext uri="{FF2B5EF4-FFF2-40B4-BE49-F238E27FC236}">
                  <a16:creationId xmlns:a16="http://schemas.microsoft.com/office/drawing/2014/main" id="{F2B48234-CF3C-5AE3-124E-D495156C039A}"/>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115E3DC-B0E9-9F73-0F3F-B429707D37A9}"/>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52% Boomer</a:t>
              </a:r>
            </a:p>
          </p:txBody>
        </p:sp>
      </p:grpSp>
      <p:sp>
        <p:nvSpPr>
          <p:cNvPr id="17" name="TextBox 16">
            <a:extLst>
              <a:ext uri="{FF2B5EF4-FFF2-40B4-BE49-F238E27FC236}">
                <a16:creationId xmlns:a16="http://schemas.microsoft.com/office/drawing/2014/main" id="{313E030A-A32A-00DF-75CF-920F64DDB0DB}"/>
              </a:ext>
            </a:extLst>
          </p:cNvPr>
          <p:cNvSpPr txBox="1"/>
          <p:nvPr/>
        </p:nvSpPr>
        <p:spPr>
          <a:xfrm>
            <a:off x="9866188" y="4520366"/>
            <a:ext cx="1969963" cy="1323439"/>
          </a:xfrm>
          <a:prstGeom prst="rect">
            <a:avLst/>
          </a:prstGeom>
          <a:noFill/>
          <a:ln w="19050">
            <a:solidFill>
              <a:schemeClr val="accent1"/>
            </a:solidFill>
          </a:ln>
        </p:spPr>
        <p:txBody>
          <a:bodyPr wrap="square" rtlCol="0" anchor="ctr">
            <a:spAutoFit/>
          </a:bodyPr>
          <a:lstStyle/>
          <a:p>
            <a:pPr algn="ctr"/>
            <a:r>
              <a:rPr lang="en-US" sz="2400" dirty="0">
                <a:solidFill>
                  <a:schemeClr val="tx2">
                    <a:lumMod val="50000"/>
                  </a:schemeClr>
                </a:solidFill>
                <a:latin typeface="Libre Franklin" pitchFamily="2" charset="77"/>
              </a:rPr>
              <a:t>67%</a:t>
            </a:r>
          </a:p>
          <a:p>
            <a:pPr algn="ctr"/>
            <a:r>
              <a:rPr lang="en-US" sz="1400" dirty="0">
                <a:latin typeface="Libre Franklin" pitchFamily="2" charset="77"/>
              </a:rPr>
              <a:t>of consumers say their holiday plans were impacted by inflation in some way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a:picLocks noGrp="1"/>
          </p:cNvPicPr>
          <p:nvPr>
            <p:ph type="pic" idx="3"/>
          </p:nvPr>
        </p:nvPicPr>
        <p:blipFill rotWithShape="1">
          <a:blip r:embed="rId3">
            <a:alphaModFix/>
          </a:blip>
          <a:srcRect l="32435" r="17693"/>
          <a:stretch/>
        </p:blipFill>
        <p:spPr>
          <a:xfrm>
            <a:off x="7442012" y="8103"/>
            <a:ext cx="4745288" cy="6342063"/>
          </a:xfrm>
          <a:prstGeom prst="rect">
            <a:avLst/>
          </a:prstGeom>
          <a:solidFill>
            <a:schemeClr val="lt1"/>
          </a:solidFill>
          <a:ln>
            <a:noFill/>
          </a:ln>
        </p:spPr>
      </p:pic>
      <p:sp>
        <p:nvSpPr>
          <p:cNvPr id="107" name="Google Shape;107;p19"/>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2</a:t>
            </a:fld>
            <a:endParaRPr dirty="0"/>
          </a:p>
        </p:txBody>
      </p:sp>
      <p:sp>
        <p:nvSpPr>
          <p:cNvPr id="108" name="Google Shape;108;p19"/>
          <p:cNvSpPr/>
          <p:nvPr/>
        </p:nvSpPr>
        <p:spPr>
          <a:xfrm>
            <a:off x="516702" y="277090"/>
            <a:ext cx="3374578"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Libre Franklin Light"/>
                <a:ea typeface="Libre Franklin Light"/>
                <a:cs typeface="Libre Franklin Light"/>
                <a:sym typeface="Libre Franklin Light"/>
              </a:rPr>
              <a:t>OAAA Q</a:t>
            </a:r>
            <a:r>
              <a:rPr lang="en-US" sz="1100" dirty="0">
                <a:solidFill>
                  <a:schemeClr val="dk1"/>
                </a:solidFill>
                <a:latin typeface="Libre Franklin Light"/>
                <a:ea typeface="Libre Franklin Light"/>
                <a:cs typeface="Libre Franklin Light"/>
                <a:sym typeface="Libre Franklin Light"/>
              </a:rPr>
              <a:t>4</a:t>
            </a:r>
            <a:r>
              <a:rPr lang="en-US" sz="1100" b="0" i="0" u="none" strike="noStrike" cap="none" dirty="0">
                <a:solidFill>
                  <a:schemeClr val="dk1"/>
                </a:solidFill>
                <a:latin typeface="Libre Franklin Light"/>
                <a:ea typeface="Libre Franklin Light"/>
                <a:cs typeface="Libre Franklin Light"/>
                <a:sym typeface="Libre Franklin Light"/>
              </a:rPr>
              <a:t> CONSUMER TRENDS FOR OOH</a:t>
            </a:r>
            <a:endParaRPr sz="1400" u="none" strike="noStrike" cap="none" dirty="0">
              <a:solidFill>
                <a:srgbClr val="000000"/>
              </a:solidFill>
              <a:latin typeface="Libre Franklin" pitchFamily="2" charset="77"/>
              <a:sym typeface="Arial"/>
            </a:endParaRPr>
          </a:p>
        </p:txBody>
      </p:sp>
      <p:sp>
        <p:nvSpPr>
          <p:cNvPr id="109" name="Google Shape;109;p19"/>
          <p:cNvSpPr txBox="1"/>
          <p:nvPr/>
        </p:nvSpPr>
        <p:spPr>
          <a:xfrm>
            <a:off x="900947" y="815009"/>
            <a:ext cx="3546300" cy="332358"/>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200"/>
              <a:buFont typeface="Arial"/>
              <a:buNone/>
            </a:pPr>
            <a:r>
              <a:rPr lang="en-US" sz="1200" b="1" i="0" u="none" strike="noStrike" cap="none" dirty="0">
                <a:solidFill>
                  <a:schemeClr val="dk1"/>
                </a:solidFill>
                <a:latin typeface="Libre Franklin"/>
                <a:ea typeface="Libre Franklin"/>
                <a:cs typeface="Libre Franklin"/>
                <a:sym typeface="Libre Franklin"/>
              </a:rPr>
              <a:t>TABLE OF CONTENTS &amp;</a:t>
            </a:r>
            <a:r>
              <a:rPr lang="en-US" sz="1200" b="1" dirty="0">
                <a:solidFill>
                  <a:schemeClr val="dk1"/>
                </a:solidFill>
                <a:latin typeface="Libre Franklin"/>
                <a:ea typeface="Libre Franklin"/>
                <a:cs typeface="Libre Franklin"/>
                <a:sym typeface="Libre Franklin"/>
              </a:rPr>
              <a:t> METHODOLOGY</a:t>
            </a:r>
            <a:endParaRPr sz="1400" u="none" strike="noStrike" cap="none" dirty="0">
              <a:solidFill>
                <a:srgbClr val="000000"/>
              </a:solidFill>
              <a:latin typeface="Libre Franklin" pitchFamily="2" charset="77"/>
              <a:sym typeface="Arial"/>
            </a:endParaRPr>
          </a:p>
        </p:txBody>
      </p:sp>
      <p:grpSp>
        <p:nvGrpSpPr>
          <p:cNvPr id="110" name="Google Shape;110;p19"/>
          <p:cNvGrpSpPr/>
          <p:nvPr/>
        </p:nvGrpSpPr>
        <p:grpSpPr>
          <a:xfrm>
            <a:off x="6435442" y="2727297"/>
            <a:ext cx="3836137" cy="3630973"/>
            <a:chOff x="914401" y="2727297"/>
            <a:chExt cx="3836137" cy="3630973"/>
          </a:xfrm>
        </p:grpSpPr>
        <p:sp>
          <p:nvSpPr>
            <p:cNvPr id="111" name="Google Shape;111;p19"/>
            <p:cNvSpPr/>
            <p:nvPr/>
          </p:nvSpPr>
          <p:spPr>
            <a:xfrm>
              <a:off x="914401" y="2727297"/>
              <a:ext cx="3404298" cy="3630973"/>
            </a:xfrm>
            <a:prstGeom prst="rect">
              <a:avLst/>
            </a:prstGeom>
            <a:solidFill>
              <a:srgbClr val="F0F3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sp>
          <p:nvSpPr>
            <p:cNvPr id="112" name="Google Shape;112;p19"/>
            <p:cNvSpPr txBox="1"/>
            <p:nvPr/>
          </p:nvSpPr>
          <p:spPr>
            <a:xfrm>
              <a:off x="1204256" y="2889781"/>
              <a:ext cx="3546282" cy="332358"/>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200"/>
                <a:buFont typeface="Arial"/>
                <a:buNone/>
              </a:pPr>
              <a:r>
                <a:rPr lang="en-US" sz="1200" b="1" i="0" u="none" strike="noStrike" cap="none" dirty="0">
                  <a:solidFill>
                    <a:schemeClr val="dk2"/>
                  </a:solidFill>
                  <a:latin typeface="Libre Franklin"/>
                  <a:ea typeface="Libre Franklin"/>
                  <a:cs typeface="Libre Franklin"/>
                  <a:sym typeface="Libre Franklin"/>
                </a:rPr>
                <a:t>METHODOLOGY</a:t>
              </a:r>
              <a:endParaRPr sz="1400" u="none" strike="noStrike" cap="none" dirty="0">
                <a:solidFill>
                  <a:srgbClr val="000000"/>
                </a:solidFill>
                <a:latin typeface="Libre Franklin" pitchFamily="2" charset="77"/>
                <a:sym typeface="Arial"/>
              </a:endParaRPr>
            </a:p>
          </p:txBody>
        </p:sp>
        <p:grpSp>
          <p:nvGrpSpPr>
            <p:cNvPr id="113" name="Google Shape;113;p19"/>
            <p:cNvGrpSpPr/>
            <p:nvPr/>
          </p:nvGrpSpPr>
          <p:grpSpPr>
            <a:xfrm>
              <a:off x="1133802" y="3289580"/>
              <a:ext cx="2484389" cy="567771"/>
              <a:chOff x="1133802" y="3272646"/>
              <a:chExt cx="2484389" cy="567771"/>
            </a:xfrm>
          </p:grpSpPr>
          <p:sp>
            <p:nvSpPr>
              <p:cNvPr id="114" name="Google Shape;114;p19"/>
              <p:cNvSpPr txBox="1"/>
              <p:nvPr/>
            </p:nvSpPr>
            <p:spPr>
              <a:xfrm>
                <a:off x="1775291" y="3473212"/>
                <a:ext cx="1842900" cy="312353"/>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100"/>
                  <a:buFont typeface="Arial"/>
                  <a:buNone/>
                </a:pPr>
                <a:r>
                  <a:rPr lang="en-US" sz="1100" b="1" dirty="0">
                    <a:solidFill>
                      <a:schemeClr val="dk1"/>
                    </a:solidFill>
                    <a:latin typeface="Libre Franklin SemiBold"/>
                    <a:ea typeface="Libre Franklin SemiBold"/>
                    <a:cs typeface="Libre Franklin SemiBold"/>
                    <a:sym typeface="Libre Franklin SemiBold"/>
                  </a:rPr>
                  <a:t>September 2</a:t>
                </a:r>
                <a:r>
                  <a:rPr lang="en-US" sz="1100" b="1" i="0" u="none" strike="noStrike" cap="none" dirty="0">
                    <a:solidFill>
                      <a:schemeClr val="dk1"/>
                    </a:solidFill>
                    <a:latin typeface="Libre Franklin SemiBold"/>
                    <a:ea typeface="Libre Franklin SemiBold"/>
                    <a:cs typeface="Libre Franklin SemiBold"/>
                    <a:sym typeface="Libre Franklin SemiBold"/>
                  </a:rPr>
                  <a:t> – </a:t>
                </a:r>
                <a:r>
                  <a:rPr lang="en-US" sz="1100" b="1" dirty="0">
                    <a:solidFill>
                      <a:schemeClr val="dk1"/>
                    </a:solidFill>
                    <a:latin typeface="Libre Franklin SemiBold"/>
                    <a:ea typeface="Libre Franklin SemiBold"/>
                    <a:cs typeface="Libre Franklin SemiBold"/>
                    <a:sym typeface="Libre Franklin SemiBold"/>
                  </a:rPr>
                  <a:t>6</a:t>
                </a:r>
                <a:r>
                  <a:rPr lang="en-US" sz="1100" b="1" i="0" u="none" strike="noStrike" cap="none" dirty="0">
                    <a:solidFill>
                      <a:schemeClr val="dk1"/>
                    </a:solidFill>
                    <a:latin typeface="Libre Franklin SemiBold"/>
                    <a:ea typeface="Libre Franklin SemiBold"/>
                    <a:cs typeface="Libre Franklin SemiBold"/>
                    <a:sym typeface="Libre Franklin SemiBold"/>
                  </a:rPr>
                  <a:t>, 2022</a:t>
                </a:r>
                <a:endParaRPr sz="1400" u="none" strike="noStrike" cap="none" dirty="0">
                  <a:solidFill>
                    <a:srgbClr val="000000"/>
                  </a:solidFill>
                  <a:latin typeface="Libre Franklin" pitchFamily="2" charset="77"/>
                  <a:sym typeface="Arial"/>
                </a:endParaRPr>
              </a:p>
            </p:txBody>
          </p:sp>
          <p:sp>
            <p:nvSpPr>
              <p:cNvPr id="115" name="Google Shape;115;p19"/>
              <p:cNvSpPr txBox="1"/>
              <p:nvPr/>
            </p:nvSpPr>
            <p:spPr>
              <a:xfrm>
                <a:off x="1775291" y="3308841"/>
                <a:ext cx="525705" cy="252336"/>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800"/>
                  <a:buFont typeface="Arial"/>
                  <a:buNone/>
                </a:pPr>
                <a:r>
                  <a:rPr lang="en-US" sz="800" b="1" i="0" u="none" strike="noStrike" cap="none" dirty="0">
                    <a:solidFill>
                      <a:schemeClr val="dk2"/>
                    </a:solidFill>
                    <a:latin typeface="Libre Franklin"/>
                    <a:ea typeface="Libre Franklin"/>
                    <a:cs typeface="Libre Franklin"/>
                    <a:sym typeface="Libre Franklin"/>
                  </a:rPr>
                  <a:t>Dates</a:t>
                </a:r>
                <a:endParaRPr sz="1400" u="none" strike="noStrike" cap="none" dirty="0">
                  <a:solidFill>
                    <a:srgbClr val="000000"/>
                  </a:solidFill>
                  <a:latin typeface="Libre Franklin" pitchFamily="2" charset="77"/>
                  <a:sym typeface="Arial"/>
                </a:endParaRPr>
              </a:p>
            </p:txBody>
          </p:sp>
          <p:pic>
            <p:nvPicPr>
              <p:cNvPr id="116" name="Google Shape;116;p19" descr="Monthly calendar outline"/>
              <p:cNvPicPr preferRelativeResize="0"/>
              <p:nvPr/>
            </p:nvPicPr>
            <p:blipFill rotWithShape="1">
              <a:blip r:embed="rId4">
                <a:alphaModFix/>
              </a:blip>
              <a:srcRect/>
              <a:stretch/>
            </p:blipFill>
            <p:spPr>
              <a:xfrm>
                <a:off x="1133802" y="3272646"/>
                <a:ext cx="567771" cy="567771"/>
              </a:xfrm>
              <a:prstGeom prst="rect">
                <a:avLst/>
              </a:prstGeom>
              <a:noFill/>
              <a:ln>
                <a:noFill/>
              </a:ln>
            </p:spPr>
          </p:pic>
        </p:grpSp>
        <p:grpSp>
          <p:nvGrpSpPr>
            <p:cNvPr id="117" name="Google Shape;117;p19"/>
            <p:cNvGrpSpPr/>
            <p:nvPr/>
          </p:nvGrpSpPr>
          <p:grpSpPr>
            <a:xfrm>
              <a:off x="1159609" y="3958749"/>
              <a:ext cx="2458672" cy="516155"/>
              <a:chOff x="1159609" y="3975034"/>
              <a:chExt cx="2458672" cy="516155"/>
            </a:xfrm>
          </p:grpSpPr>
          <p:grpSp>
            <p:nvGrpSpPr>
              <p:cNvPr id="118" name="Google Shape;118;p19"/>
              <p:cNvGrpSpPr/>
              <p:nvPr/>
            </p:nvGrpSpPr>
            <p:grpSpPr>
              <a:xfrm>
                <a:off x="1775291" y="3975724"/>
                <a:ext cx="1842990" cy="476724"/>
                <a:chOff x="1775291" y="3308841"/>
                <a:chExt cx="1842990" cy="476724"/>
              </a:xfrm>
            </p:grpSpPr>
            <p:sp>
              <p:nvSpPr>
                <p:cNvPr id="119" name="Google Shape;119;p19"/>
                <p:cNvSpPr txBox="1"/>
                <p:nvPr/>
              </p:nvSpPr>
              <p:spPr>
                <a:xfrm>
                  <a:off x="1775291" y="3473212"/>
                  <a:ext cx="1842990" cy="312353"/>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100"/>
                    <a:buFont typeface="Arial"/>
                    <a:buNone/>
                  </a:pPr>
                  <a:r>
                    <a:rPr lang="en-US" sz="1100" b="1" i="0" u="none" strike="noStrike" cap="none" dirty="0">
                      <a:solidFill>
                        <a:schemeClr val="dk1"/>
                      </a:solidFill>
                      <a:latin typeface="Libre Franklin SemiBold"/>
                      <a:ea typeface="Libre Franklin SemiBold"/>
                      <a:cs typeface="Libre Franklin SemiBold"/>
                      <a:sym typeface="Libre Franklin SemiBold"/>
                    </a:rPr>
                    <a:t>10 minutes</a:t>
                  </a:r>
                  <a:endParaRPr sz="1400" u="none" strike="noStrike" cap="none" dirty="0">
                    <a:solidFill>
                      <a:srgbClr val="000000"/>
                    </a:solidFill>
                    <a:latin typeface="Libre Franklin" pitchFamily="2" charset="77"/>
                    <a:sym typeface="Arial"/>
                  </a:endParaRPr>
                </a:p>
              </p:txBody>
            </p:sp>
            <p:sp>
              <p:nvSpPr>
                <p:cNvPr id="120" name="Google Shape;120;p19"/>
                <p:cNvSpPr txBox="1"/>
                <p:nvPr/>
              </p:nvSpPr>
              <p:spPr>
                <a:xfrm>
                  <a:off x="1775291" y="3308841"/>
                  <a:ext cx="967909" cy="252336"/>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800"/>
                    <a:buFont typeface="Arial"/>
                    <a:buNone/>
                  </a:pPr>
                  <a:r>
                    <a:rPr lang="en-US" sz="800" b="1" i="0" u="none" strike="noStrike" cap="none" dirty="0">
                      <a:solidFill>
                        <a:schemeClr val="dk2"/>
                      </a:solidFill>
                      <a:latin typeface="Libre Franklin"/>
                      <a:ea typeface="Libre Franklin"/>
                      <a:cs typeface="Libre Franklin"/>
                      <a:sym typeface="Libre Franklin"/>
                    </a:rPr>
                    <a:t>Survey Length</a:t>
                  </a:r>
                  <a:endParaRPr sz="1400" u="none" strike="noStrike" cap="none" dirty="0">
                    <a:solidFill>
                      <a:srgbClr val="000000"/>
                    </a:solidFill>
                    <a:latin typeface="Libre Franklin" pitchFamily="2" charset="77"/>
                    <a:sym typeface="Arial"/>
                  </a:endParaRPr>
                </a:p>
              </p:txBody>
            </p:sp>
          </p:grpSp>
          <p:pic>
            <p:nvPicPr>
              <p:cNvPr id="121" name="Google Shape;121;p19" descr="Hourglass 30% outline"/>
              <p:cNvPicPr preferRelativeResize="0"/>
              <p:nvPr/>
            </p:nvPicPr>
            <p:blipFill rotWithShape="1">
              <a:blip r:embed="rId5">
                <a:alphaModFix/>
              </a:blip>
              <a:srcRect/>
              <a:stretch/>
            </p:blipFill>
            <p:spPr>
              <a:xfrm>
                <a:off x="1159609" y="3975034"/>
                <a:ext cx="516155" cy="516155"/>
              </a:xfrm>
              <a:prstGeom prst="rect">
                <a:avLst/>
              </a:prstGeom>
              <a:noFill/>
              <a:ln>
                <a:noFill/>
              </a:ln>
            </p:spPr>
          </p:pic>
        </p:grpSp>
        <p:grpSp>
          <p:nvGrpSpPr>
            <p:cNvPr id="122" name="Google Shape;122;p19"/>
            <p:cNvGrpSpPr/>
            <p:nvPr/>
          </p:nvGrpSpPr>
          <p:grpSpPr>
            <a:xfrm>
              <a:off x="1159609" y="4576302"/>
              <a:ext cx="2458672" cy="516155"/>
              <a:chOff x="1159609" y="4655476"/>
              <a:chExt cx="2458672" cy="516155"/>
            </a:xfrm>
          </p:grpSpPr>
          <p:grpSp>
            <p:nvGrpSpPr>
              <p:cNvPr id="123" name="Google Shape;123;p19"/>
              <p:cNvGrpSpPr/>
              <p:nvPr/>
            </p:nvGrpSpPr>
            <p:grpSpPr>
              <a:xfrm>
                <a:off x="1775291" y="4681664"/>
                <a:ext cx="1842990" cy="476724"/>
                <a:chOff x="1775291" y="3308841"/>
                <a:chExt cx="1842990" cy="476724"/>
              </a:xfrm>
            </p:grpSpPr>
            <p:sp>
              <p:nvSpPr>
                <p:cNvPr id="124" name="Google Shape;124;p19"/>
                <p:cNvSpPr txBox="1"/>
                <p:nvPr/>
              </p:nvSpPr>
              <p:spPr>
                <a:xfrm>
                  <a:off x="1775291" y="3473212"/>
                  <a:ext cx="1842990" cy="312353"/>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100"/>
                    <a:buFont typeface="Arial"/>
                    <a:buNone/>
                  </a:pPr>
                  <a:r>
                    <a:rPr lang="en-US" sz="1100" b="1" i="0" u="none" strike="noStrike" cap="none" dirty="0">
                      <a:solidFill>
                        <a:schemeClr val="dk1"/>
                      </a:solidFill>
                      <a:latin typeface="Libre Franklin SemiBold"/>
                      <a:ea typeface="Libre Franklin SemiBold"/>
                      <a:cs typeface="Libre Franklin SemiBold"/>
                      <a:sym typeface="Libre Franklin SemiBold"/>
                    </a:rPr>
                    <a:t>Online</a:t>
                  </a:r>
                  <a:endParaRPr sz="1400" u="none" strike="noStrike" cap="none" dirty="0">
                    <a:solidFill>
                      <a:srgbClr val="000000"/>
                    </a:solidFill>
                    <a:latin typeface="Libre Franklin" pitchFamily="2" charset="77"/>
                    <a:sym typeface="Arial"/>
                  </a:endParaRPr>
                </a:p>
              </p:txBody>
            </p:sp>
            <p:sp>
              <p:nvSpPr>
                <p:cNvPr id="125" name="Google Shape;125;p19"/>
                <p:cNvSpPr txBox="1"/>
                <p:nvPr/>
              </p:nvSpPr>
              <p:spPr>
                <a:xfrm>
                  <a:off x="1775291" y="3308841"/>
                  <a:ext cx="967909" cy="252336"/>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800"/>
                    <a:buFont typeface="Arial"/>
                    <a:buNone/>
                  </a:pPr>
                  <a:r>
                    <a:rPr lang="en-US" sz="800" b="1" i="0" u="none" strike="noStrike" cap="none" dirty="0">
                      <a:solidFill>
                        <a:schemeClr val="dk2"/>
                      </a:solidFill>
                      <a:latin typeface="Libre Franklin"/>
                      <a:ea typeface="Libre Franklin"/>
                      <a:cs typeface="Libre Franklin"/>
                      <a:sym typeface="Libre Franklin"/>
                    </a:rPr>
                    <a:t>Method</a:t>
                  </a:r>
                  <a:endParaRPr sz="1400" u="none" strike="noStrike" cap="none" dirty="0">
                    <a:solidFill>
                      <a:srgbClr val="000000"/>
                    </a:solidFill>
                    <a:latin typeface="Libre Franklin" pitchFamily="2" charset="77"/>
                    <a:sym typeface="Arial"/>
                  </a:endParaRPr>
                </a:p>
              </p:txBody>
            </p:sp>
          </p:grpSp>
          <p:pic>
            <p:nvPicPr>
              <p:cNvPr id="126" name="Google Shape;126;p19" descr="Cursor outline"/>
              <p:cNvPicPr preferRelativeResize="0"/>
              <p:nvPr/>
            </p:nvPicPr>
            <p:blipFill rotWithShape="1">
              <a:blip r:embed="rId6">
                <a:alphaModFix/>
              </a:blip>
              <a:srcRect/>
              <a:stretch/>
            </p:blipFill>
            <p:spPr>
              <a:xfrm>
                <a:off x="1159609" y="4655476"/>
                <a:ext cx="516155" cy="516155"/>
              </a:xfrm>
              <a:prstGeom prst="rect">
                <a:avLst/>
              </a:prstGeom>
              <a:noFill/>
              <a:ln>
                <a:noFill/>
              </a:ln>
            </p:spPr>
          </p:pic>
        </p:grpSp>
        <p:grpSp>
          <p:nvGrpSpPr>
            <p:cNvPr id="127" name="Google Shape;127;p19"/>
            <p:cNvGrpSpPr/>
            <p:nvPr/>
          </p:nvGrpSpPr>
          <p:grpSpPr>
            <a:xfrm>
              <a:off x="1183069" y="5193856"/>
              <a:ext cx="2435122" cy="701432"/>
              <a:chOff x="1183069" y="5346904"/>
              <a:chExt cx="2435122" cy="701432"/>
            </a:xfrm>
          </p:grpSpPr>
          <p:grpSp>
            <p:nvGrpSpPr>
              <p:cNvPr id="128" name="Google Shape;128;p19"/>
              <p:cNvGrpSpPr/>
              <p:nvPr/>
            </p:nvGrpSpPr>
            <p:grpSpPr>
              <a:xfrm>
                <a:off x="1775291" y="5351552"/>
                <a:ext cx="1842900" cy="696784"/>
                <a:chOff x="1775291" y="3308841"/>
                <a:chExt cx="1842900" cy="696784"/>
              </a:xfrm>
            </p:grpSpPr>
            <p:sp>
              <p:nvSpPr>
                <p:cNvPr id="129" name="Google Shape;129;p19"/>
                <p:cNvSpPr txBox="1"/>
                <p:nvPr/>
              </p:nvSpPr>
              <p:spPr>
                <a:xfrm>
                  <a:off x="1775291" y="3473212"/>
                  <a:ext cx="1842900" cy="532413"/>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1100"/>
                    <a:buFont typeface="Arial"/>
                    <a:buNone/>
                  </a:pPr>
                  <a:r>
                    <a:rPr lang="en-US" sz="1100" b="1" dirty="0">
                      <a:solidFill>
                        <a:schemeClr val="dk1"/>
                      </a:solidFill>
                      <a:latin typeface="Libre Franklin SemiBold"/>
                      <a:ea typeface="Libre Franklin SemiBold"/>
                      <a:cs typeface="Libre Franklin SemiBold"/>
                      <a:sym typeface="Libre Franklin SemiBold"/>
                    </a:rPr>
                    <a:t>1,000 General Public, Adults 18+</a:t>
                  </a:r>
                  <a:endParaRPr sz="1400" u="none" strike="noStrike" cap="none" dirty="0">
                    <a:solidFill>
                      <a:srgbClr val="000000"/>
                    </a:solidFill>
                    <a:latin typeface="Libre Franklin" pitchFamily="2" charset="77"/>
                    <a:sym typeface="Arial"/>
                  </a:endParaRPr>
                </a:p>
              </p:txBody>
            </p:sp>
            <p:sp>
              <p:nvSpPr>
                <p:cNvPr id="130" name="Google Shape;130;p19"/>
                <p:cNvSpPr txBox="1"/>
                <p:nvPr/>
              </p:nvSpPr>
              <p:spPr>
                <a:xfrm>
                  <a:off x="1775291" y="3308841"/>
                  <a:ext cx="967909" cy="252336"/>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Clr>
                      <a:srgbClr val="000000"/>
                    </a:buClr>
                    <a:buSzPts val="800"/>
                    <a:buFont typeface="Arial"/>
                    <a:buNone/>
                  </a:pPr>
                  <a:r>
                    <a:rPr lang="en-US" sz="800" b="1" i="0" u="none" strike="noStrike" cap="none" dirty="0">
                      <a:solidFill>
                        <a:schemeClr val="dk2"/>
                      </a:solidFill>
                      <a:latin typeface="Libre Franklin"/>
                      <a:ea typeface="Libre Franklin"/>
                      <a:cs typeface="Libre Franklin"/>
                      <a:sym typeface="Libre Franklin"/>
                    </a:rPr>
                    <a:t>Audience</a:t>
                  </a:r>
                  <a:endParaRPr sz="1400" u="none" strike="noStrike" cap="none" dirty="0">
                    <a:solidFill>
                      <a:srgbClr val="000000"/>
                    </a:solidFill>
                    <a:latin typeface="Libre Franklin" pitchFamily="2" charset="77"/>
                    <a:sym typeface="Arial"/>
                  </a:endParaRPr>
                </a:p>
              </p:txBody>
            </p:sp>
          </p:grpSp>
          <p:pic>
            <p:nvPicPr>
              <p:cNvPr id="131" name="Google Shape;131;p19" descr="Group of people outline"/>
              <p:cNvPicPr preferRelativeResize="0"/>
              <p:nvPr/>
            </p:nvPicPr>
            <p:blipFill rotWithShape="1">
              <a:blip r:embed="rId7">
                <a:alphaModFix/>
              </a:blip>
              <a:srcRect/>
              <a:stretch/>
            </p:blipFill>
            <p:spPr>
              <a:xfrm>
                <a:off x="1183069" y="5346904"/>
                <a:ext cx="469233" cy="469233"/>
              </a:xfrm>
              <a:prstGeom prst="rect">
                <a:avLst/>
              </a:prstGeom>
              <a:noFill/>
              <a:ln>
                <a:noFill/>
              </a:ln>
            </p:spPr>
          </p:pic>
        </p:grpSp>
        <p:sp>
          <p:nvSpPr>
            <p:cNvPr id="132" name="Google Shape;132;p19"/>
            <p:cNvSpPr txBox="1"/>
            <p:nvPr/>
          </p:nvSpPr>
          <p:spPr>
            <a:xfrm>
              <a:off x="1191809" y="5902745"/>
              <a:ext cx="2961000" cy="340200"/>
            </a:xfrm>
            <a:prstGeom prst="rect">
              <a:avLst/>
            </a:prstGeom>
            <a:noFill/>
            <a:ln>
              <a:noFill/>
            </a:ln>
          </p:spPr>
          <p:txBody>
            <a:bodyPr spcFirstLastPara="1" wrap="square" lIns="0" tIns="45700" rIns="0" bIns="45700" anchor="t" anchorCtr="0">
              <a:spAutoFit/>
            </a:bodyPr>
            <a:lstStyle/>
            <a:p>
              <a:pPr marL="0" marR="0" lvl="0" indent="0" algn="l" rtl="0">
                <a:lnSpc>
                  <a:spcPct val="130000"/>
                </a:lnSpc>
                <a:spcBef>
                  <a:spcPts val="0"/>
                </a:spcBef>
                <a:spcAft>
                  <a:spcPts val="0"/>
                </a:spcAft>
                <a:buNone/>
              </a:pPr>
              <a:r>
                <a:rPr lang="en-US" sz="700" dirty="0">
                  <a:solidFill>
                    <a:schemeClr val="dk1"/>
                  </a:solidFill>
                  <a:latin typeface="Libre Franklin"/>
                  <a:ea typeface="Libre Franklin"/>
                  <a:cs typeface="Libre Franklin"/>
                  <a:sym typeface="Libre Franklin"/>
                </a:rPr>
                <a:t>Data is weighted to reflect the U.S. general public across age, gender, race/ethnicity, region, income, household size, and employment.</a:t>
              </a:r>
              <a:endParaRPr sz="700" dirty="0">
                <a:solidFill>
                  <a:schemeClr val="dk1"/>
                </a:solidFill>
                <a:latin typeface="Libre Franklin"/>
                <a:ea typeface="Libre Franklin"/>
                <a:cs typeface="Libre Franklin"/>
                <a:sym typeface="Libre Franklin"/>
              </a:endParaRPr>
            </a:p>
          </p:txBody>
        </p:sp>
      </p:grpSp>
      <p:grpSp>
        <p:nvGrpSpPr>
          <p:cNvPr id="133" name="Google Shape;133;p19"/>
          <p:cNvGrpSpPr/>
          <p:nvPr/>
        </p:nvGrpSpPr>
        <p:grpSpPr>
          <a:xfrm>
            <a:off x="10143460" y="0"/>
            <a:ext cx="2048538" cy="574158"/>
            <a:chOff x="10143460" y="0"/>
            <a:chExt cx="2048538" cy="574158"/>
          </a:xfrm>
        </p:grpSpPr>
        <p:sp>
          <p:nvSpPr>
            <p:cNvPr id="134" name="Google Shape;134;p19"/>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135" name="Google Shape;135;p19" descr="A picture containing text&#10;&#10;Description automatically generated"/>
            <p:cNvPicPr preferRelativeResize="0"/>
            <p:nvPr/>
          </p:nvPicPr>
          <p:blipFill rotWithShape="1">
            <a:blip r:embed="rId8">
              <a:alphaModFix/>
            </a:blip>
            <a:srcRect/>
            <a:stretch/>
          </p:blipFill>
          <p:spPr>
            <a:xfrm>
              <a:off x="10404391" y="130732"/>
              <a:ext cx="1526675" cy="312694"/>
            </a:xfrm>
            <a:prstGeom prst="rect">
              <a:avLst/>
            </a:prstGeom>
            <a:noFill/>
            <a:ln>
              <a:noFill/>
            </a:ln>
          </p:spPr>
        </p:pic>
      </p:grpSp>
      <p:graphicFrame>
        <p:nvGraphicFramePr>
          <p:cNvPr id="136" name="Google Shape;136;p19"/>
          <p:cNvGraphicFramePr/>
          <p:nvPr>
            <p:extLst>
              <p:ext uri="{D42A27DB-BD31-4B8C-83A1-F6EECF244321}">
                <p14:modId xmlns:p14="http://schemas.microsoft.com/office/powerpoint/2010/main" val="3559053463"/>
              </p:ext>
            </p:extLst>
          </p:nvPr>
        </p:nvGraphicFramePr>
        <p:xfrm>
          <a:off x="813950" y="1270907"/>
          <a:ext cx="5084300" cy="4555650"/>
        </p:xfrm>
        <a:graphic>
          <a:graphicData uri="http://schemas.openxmlformats.org/drawingml/2006/table">
            <a:tbl>
              <a:tblPr firstRow="1" bandRow="1">
                <a:noFill/>
                <a:tableStyleId>{93E12609-1141-49FF-9AA0-4AD22034E381}</a:tableStyleId>
              </a:tblPr>
              <a:tblGrid>
                <a:gridCol w="4291750">
                  <a:extLst>
                    <a:ext uri="{9D8B030D-6E8A-4147-A177-3AD203B41FA5}">
                      <a16:colId xmlns:a16="http://schemas.microsoft.com/office/drawing/2014/main" val="20000"/>
                    </a:ext>
                  </a:extLst>
                </a:gridCol>
                <a:gridCol w="792550">
                  <a:extLst>
                    <a:ext uri="{9D8B030D-6E8A-4147-A177-3AD203B41FA5}">
                      <a16:colId xmlns:a16="http://schemas.microsoft.com/office/drawing/2014/main" val="20001"/>
                    </a:ext>
                  </a:extLst>
                </a:gridCol>
              </a:tblGrid>
              <a:tr h="7592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Key Takeaways</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P. 3</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3177608283"/>
                  </a:ext>
                </a:extLst>
              </a:tr>
              <a:tr h="759275">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Macro Consumer Outlook</a:t>
                      </a:r>
                      <a:endParaRPr sz="1400" u="none" strike="noStrike" cap="none" dirty="0"/>
                    </a:p>
                  </a:txBody>
                  <a:tcPr marL="91450" marR="91450" marT="45725" marB="45725" anchor="ct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p. 6</a:t>
                      </a:r>
                      <a:endParaRPr sz="1400" u="none" strike="noStrike" cap="none" dirty="0"/>
                    </a:p>
                  </a:txBody>
                  <a:tcPr marL="91450" marR="91450" marT="45725" marB="45725" anchor="ctr">
                    <a:lnT w="12700" cap="flat" cmpd="sng" algn="ctr">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759275">
                <a:tc>
                  <a:txBody>
                    <a:bodyPr/>
                    <a:lstStyle/>
                    <a:p>
                      <a:pPr marL="0" marR="0" lvl="0" indent="0" algn="l" rtl="0">
                        <a:lnSpc>
                          <a:spcPct val="100000"/>
                        </a:lnSpc>
                        <a:spcBef>
                          <a:spcPts val="0"/>
                        </a:spcBef>
                        <a:spcAft>
                          <a:spcPts val="0"/>
                        </a:spcAft>
                        <a:buClr>
                          <a:srgbClr val="000000"/>
                        </a:buClr>
                        <a:buSzPts val="1400"/>
                        <a:buFont typeface="Arial"/>
                        <a:buNone/>
                      </a:pPr>
                      <a:r>
                        <a:rPr lang="en-US" dirty="0">
                          <a:latin typeface="Libre Franklin Light"/>
                          <a:ea typeface="Libre Franklin Light"/>
                          <a:cs typeface="Libre Franklin Light"/>
                          <a:sym typeface="Libre Franklin Light"/>
                        </a:rPr>
                        <a:t>Holiday Travel</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p. 16</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759275">
                <a:tc>
                  <a:txBody>
                    <a:bodyPr/>
                    <a:lstStyle/>
                    <a:p>
                      <a:pPr marL="0" marR="0" lvl="0" indent="0" algn="l" rtl="0">
                        <a:lnSpc>
                          <a:spcPct val="100000"/>
                        </a:lnSpc>
                        <a:spcBef>
                          <a:spcPts val="0"/>
                        </a:spcBef>
                        <a:spcAft>
                          <a:spcPts val="0"/>
                        </a:spcAft>
                        <a:buClr>
                          <a:srgbClr val="000000"/>
                        </a:buClr>
                        <a:buSzPts val="1400"/>
                        <a:buFont typeface="Arial"/>
                        <a:buNone/>
                      </a:pPr>
                      <a:r>
                        <a:rPr lang="en-US" dirty="0">
                          <a:latin typeface="Libre Franklin Light"/>
                          <a:ea typeface="Libre Franklin Light"/>
                          <a:cs typeface="Libre Franklin Light"/>
                          <a:sym typeface="Libre Franklin Light"/>
                        </a:rPr>
                        <a:t>Holiday Shopping</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p. 21</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759275">
                <a:tc>
                  <a:txBody>
                    <a:bodyPr/>
                    <a:lstStyle/>
                    <a:p>
                      <a:pPr marL="0" marR="0" lvl="0" indent="0" algn="l" rtl="0">
                        <a:lnSpc>
                          <a:spcPct val="100000"/>
                        </a:lnSpc>
                        <a:spcBef>
                          <a:spcPts val="0"/>
                        </a:spcBef>
                        <a:spcAft>
                          <a:spcPts val="0"/>
                        </a:spcAft>
                        <a:buClr>
                          <a:srgbClr val="000000"/>
                        </a:buClr>
                        <a:buSzPts val="1400"/>
                        <a:buFont typeface="Arial"/>
                        <a:buNone/>
                      </a:pPr>
                      <a:r>
                        <a:rPr lang="en-US" dirty="0">
                          <a:latin typeface="Libre Franklin Light"/>
                          <a:ea typeface="Libre Franklin Light"/>
                          <a:cs typeface="Libre Franklin Light"/>
                          <a:sym typeface="Libre Franklin Light"/>
                        </a:rPr>
                        <a:t>OOH Engagement in Healthcare Services, Insurance, and Financial Services</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p. 30</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759275">
                <a:tc>
                  <a:txBody>
                    <a:bodyPr/>
                    <a:lstStyle/>
                    <a:p>
                      <a:pPr marL="0" marR="0" lvl="0" indent="0" algn="l" rtl="0">
                        <a:lnSpc>
                          <a:spcPct val="100000"/>
                        </a:lnSpc>
                        <a:spcBef>
                          <a:spcPts val="0"/>
                        </a:spcBef>
                        <a:spcAft>
                          <a:spcPts val="0"/>
                        </a:spcAft>
                        <a:buClr>
                          <a:srgbClr val="000000"/>
                        </a:buClr>
                        <a:buSzPts val="1400"/>
                        <a:buFont typeface="Arial"/>
                        <a:buNone/>
                      </a:pPr>
                      <a:r>
                        <a:rPr lang="en-US" dirty="0">
                          <a:latin typeface="Libre Franklin Light"/>
                          <a:ea typeface="Libre Franklin Light"/>
                          <a:cs typeface="Libre Franklin Light"/>
                          <a:sym typeface="Libre Franklin Light"/>
                        </a:rPr>
                        <a:t>OOH and Social Media</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ibre Franklin Light"/>
                          <a:ea typeface="Libre Franklin Light"/>
                          <a:cs typeface="Libre Franklin Light"/>
                          <a:sym typeface="Libre Franklin Light"/>
                        </a:rPr>
                        <a:t>p. 41</a:t>
                      </a:r>
                      <a:endParaRPr sz="1400" u="none" strike="noStrike" cap="none" dirty="0"/>
                    </a:p>
                  </a:txBody>
                  <a:tcPr marL="91450" marR="91450" marT="45725" marB="45725" anchor="ctr">
                    <a:lnT w="12700" cap="flat" cmpd="sng">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7" name="Google Shape;137;p19"/>
          <p:cNvSpPr txBox="1"/>
          <p:nvPr/>
        </p:nvSpPr>
        <p:spPr>
          <a:xfrm>
            <a:off x="652535" y="5959475"/>
            <a:ext cx="5879400" cy="33851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333333"/>
              </a:buClr>
              <a:buSzPts val="900"/>
              <a:buFont typeface="Libre Franklin"/>
              <a:buNone/>
            </a:pPr>
            <a:r>
              <a:rPr lang="en-US" sz="800" dirty="0">
                <a:solidFill>
                  <a:srgbClr val="333333"/>
                </a:solidFill>
                <a:latin typeface="Libre Franklin"/>
                <a:ea typeface="Libre Franklin"/>
                <a:cs typeface="Libre Franklin"/>
                <a:sym typeface="Libre Franklin"/>
              </a:rPr>
              <a:t>“OOH Consumer Insights and Opportunities Q4 2022” was sponsored by The Foundation for Outdoor Advertising Research and Education (FOARE), a 501 (c) (3) not for profit, charitable organization</a:t>
            </a:r>
            <a:endParaRPr sz="800" dirty="0">
              <a:solidFill>
                <a:srgbClr val="333333"/>
              </a:solidFill>
              <a:latin typeface="Libre Franklin"/>
              <a:ea typeface="Libre Franklin"/>
              <a:cs typeface="Libre Franklin"/>
              <a:sym typeface="Libre Franklin"/>
            </a:endParaRPr>
          </a:p>
        </p:txBody>
      </p:sp>
      <p:sp>
        <p:nvSpPr>
          <p:cNvPr id="138" name="Google Shape;138;p19"/>
          <p:cNvSpPr txBox="1"/>
          <p:nvPr/>
        </p:nvSpPr>
        <p:spPr>
          <a:xfrm>
            <a:off x="4290550" y="568625"/>
            <a:ext cx="49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Libre Franklin" pitchFamily="2"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Google Shape;464;p36"/>
          <p:cNvGrpSpPr/>
          <p:nvPr/>
        </p:nvGrpSpPr>
        <p:grpSpPr>
          <a:xfrm>
            <a:off x="10155790" y="-42"/>
            <a:ext cx="2048400" cy="574200"/>
            <a:chOff x="10143598" y="-42"/>
            <a:chExt cx="2048400" cy="574200"/>
          </a:xfrm>
        </p:grpSpPr>
        <p:sp>
          <p:nvSpPr>
            <p:cNvPr id="465" name="Google Shape;465;p36"/>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466" name="Google Shape;466;p36"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467" name="Google Shape;467;p36"/>
          <p:cNvSpPr txBox="1">
            <a:spLocks noGrp="1"/>
          </p:cNvSpPr>
          <p:nvPr>
            <p:ph type="title"/>
          </p:nvPr>
        </p:nvSpPr>
        <p:spPr>
          <a:xfrm>
            <a:off x="441124" y="581134"/>
            <a:ext cx="101667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Most Want to Celebrate Holidays with Extended Stays </a:t>
            </a:r>
            <a:br>
              <a:rPr lang="en-US" sz="2200" dirty="0"/>
            </a:br>
            <a:r>
              <a:rPr lang="en-US" sz="2200" dirty="0"/>
              <a:t>while Gen Z Prefer a Beach Vacation</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endParaRPr sz="2200" dirty="0"/>
          </a:p>
        </p:txBody>
      </p:sp>
      <p:sp>
        <p:nvSpPr>
          <p:cNvPr id="468" name="Google Shape;468;p36"/>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469" name="Google Shape;469;p36"/>
          <p:cNvSpPr txBox="1"/>
          <p:nvPr/>
        </p:nvSpPr>
        <p:spPr>
          <a:xfrm>
            <a:off x="232006" y="5826871"/>
            <a:ext cx="925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INTERESTED IN TRAVELING (N=839)</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Q16: Regardless of if you plan to travel or not, which of the following kinds of trips would you be willing to take to celebrate holidays this upcoming season?</a:t>
            </a:r>
            <a:endParaRPr dirty="0">
              <a:latin typeface="Libre Franklin" pitchFamily="2" charset="77"/>
            </a:endParaRPr>
          </a:p>
        </p:txBody>
      </p:sp>
      <p:sp>
        <p:nvSpPr>
          <p:cNvPr id="470" name="Google Shape;470;p36"/>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472" name="Google Shape;472;p36"/>
          <p:cNvSpPr txBox="1"/>
          <p:nvPr/>
        </p:nvSpPr>
        <p:spPr>
          <a:xfrm>
            <a:off x="2557132" y="1415393"/>
            <a:ext cx="7077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Regardless of whether or not you plan to travel, which of the following kinds of trips would you be willing to take to celebrate holidays this upcoming season?</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those interested in traveling</a:t>
            </a:r>
            <a:endParaRPr dirty="0">
              <a:latin typeface="Libre Franklin" pitchFamily="2" charset="77"/>
            </a:endParaRPr>
          </a:p>
        </p:txBody>
      </p:sp>
      <p:graphicFrame>
        <p:nvGraphicFramePr>
          <p:cNvPr id="2" name="Chart 1">
            <a:extLst>
              <a:ext uri="{FF2B5EF4-FFF2-40B4-BE49-F238E27FC236}">
                <a16:creationId xmlns:a16="http://schemas.microsoft.com/office/drawing/2014/main" id="{3B140FD3-4641-FCF8-59EF-7D8A64951944}"/>
              </a:ext>
            </a:extLst>
          </p:cNvPr>
          <p:cNvGraphicFramePr/>
          <p:nvPr>
            <p:extLst>
              <p:ext uri="{D42A27DB-BD31-4B8C-83A1-F6EECF244321}">
                <p14:modId xmlns:p14="http://schemas.microsoft.com/office/powerpoint/2010/main" val="3596168974"/>
              </p:ext>
            </p:extLst>
          </p:nvPr>
        </p:nvGraphicFramePr>
        <p:xfrm>
          <a:off x="886505" y="1981200"/>
          <a:ext cx="10380935" cy="380657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37"/>
          <p:cNvPicPr preferRelativeResize="0"/>
          <p:nvPr/>
        </p:nvPicPr>
        <p:blipFill rotWithShape="1">
          <a:blip r:embed="rId3">
            <a:alphaModFix/>
          </a:blip>
          <a:srcRect t="1923" b="1923"/>
          <a:stretch/>
        </p:blipFill>
        <p:spPr>
          <a:xfrm>
            <a:off x="3222732" y="-1"/>
            <a:ext cx="8974961" cy="5751887"/>
          </a:xfrm>
          <a:custGeom>
            <a:avLst/>
            <a:gdLst/>
            <a:ahLst/>
            <a:cxnLst/>
            <a:rect l="l" t="t" r="r" b="b"/>
            <a:pathLst>
              <a:path w="8629770" h="5751887" extrusionOk="0">
                <a:moveTo>
                  <a:pt x="0" y="0"/>
                </a:moveTo>
                <a:lnTo>
                  <a:pt x="8629770" y="0"/>
                </a:lnTo>
                <a:lnTo>
                  <a:pt x="8629770" y="5751887"/>
                </a:lnTo>
                <a:lnTo>
                  <a:pt x="958667" y="5751887"/>
                </a:lnTo>
                <a:cubicBezTo>
                  <a:pt x="429210" y="5751887"/>
                  <a:pt x="0" y="5322677"/>
                  <a:pt x="0" y="4793220"/>
                </a:cubicBezTo>
                <a:close/>
              </a:path>
            </a:pathLst>
          </a:custGeom>
          <a:solidFill>
            <a:srgbClr val="D8D8D8"/>
          </a:solidFill>
          <a:ln>
            <a:noFill/>
          </a:ln>
        </p:spPr>
      </p:pic>
      <p:sp>
        <p:nvSpPr>
          <p:cNvPr id="479" name="Google Shape;479;p37"/>
          <p:cNvSpPr txBox="1">
            <a:spLocks noGrp="1"/>
          </p:cNvSpPr>
          <p:nvPr>
            <p:ph type="title"/>
          </p:nvPr>
        </p:nvSpPr>
        <p:spPr>
          <a:xfrm>
            <a:off x="400109" y="2091832"/>
            <a:ext cx="3932700" cy="66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Libre Franklin SemiBold"/>
              <a:buNone/>
            </a:pPr>
            <a:r>
              <a:rPr lang="en-US" sz="3200" dirty="0"/>
              <a:t>Holiday </a:t>
            </a:r>
            <a:br>
              <a:rPr lang="en-US" sz="3200" dirty="0"/>
            </a:br>
            <a:r>
              <a:rPr lang="en-US" sz="3200" dirty="0"/>
              <a:t>Shopping</a:t>
            </a:r>
            <a:endParaRPr dirty="0"/>
          </a:p>
        </p:txBody>
      </p:sp>
      <p:sp>
        <p:nvSpPr>
          <p:cNvPr id="480" name="Google Shape;480;p37"/>
          <p:cNvSpPr txBox="1">
            <a:spLocks noGrp="1"/>
          </p:cNvSpPr>
          <p:nvPr>
            <p:ph type="sldNum" idx="12"/>
          </p:nvPr>
        </p:nvSpPr>
        <p:spPr>
          <a:xfrm>
            <a:off x="11591115" y="6488903"/>
            <a:ext cx="417900" cy="25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21</a:t>
            </a:fld>
            <a:endParaRPr dirty="0"/>
          </a:p>
        </p:txBody>
      </p:sp>
      <p:grpSp>
        <p:nvGrpSpPr>
          <p:cNvPr id="481" name="Google Shape;481;p37"/>
          <p:cNvGrpSpPr/>
          <p:nvPr/>
        </p:nvGrpSpPr>
        <p:grpSpPr>
          <a:xfrm>
            <a:off x="10143598" y="-42"/>
            <a:ext cx="2048400" cy="574200"/>
            <a:chOff x="10143598" y="-42"/>
            <a:chExt cx="2048400" cy="574200"/>
          </a:xfrm>
        </p:grpSpPr>
        <p:sp>
          <p:nvSpPr>
            <p:cNvPr id="482" name="Google Shape;482;p37"/>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483" name="Google Shape;483;p37"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pSp>
        <p:nvGrpSpPr>
          <p:cNvPr id="488" name="Google Shape;488;p38"/>
          <p:cNvGrpSpPr/>
          <p:nvPr/>
        </p:nvGrpSpPr>
        <p:grpSpPr>
          <a:xfrm>
            <a:off x="10155790" y="-42"/>
            <a:ext cx="2048400" cy="574200"/>
            <a:chOff x="10143598" y="-42"/>
            <a:chExt cx="2048400" cy="574200"/>
          </a:xfrm>
        </p:grpSpPr>
        <p:sp>
          <p:nvSpPr>
            <p:cNvPr id="489" name="Google Shape;489;p38"/>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490" name="Google Shape;490;p38"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491" name="Google Shape;491;p38"/>
          <p:cNvSpPr txBox="1">
            <a:spLocks noGrp="1"/>
          </p:cNvSpPr>
          <p:nvPr>
            <p:ph type="title"/>
          </p:nvPr>
        </p:nvSpPr>
        <p:spPr>
          <a:xfrm>
            <a:off x="441124" y="581134"/>
            <a:ext cx="101667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A Third Will Spend More on Holiday Travel This Year Despite Inflation</a:t>
            </a:r>
            <a:endParaRPr sz="2200" dirty="0"/>
          </a:p>
          <a:p>
            <a:pPr marL="0" lvl="0" indent="0" algn="l" rtl="0">
              <a:lnSpc>
                <a:spcPct val="100000"/>
              </a:lnSpc>
              <a:spcBef>
                <a:spcPts val="0"/>
              </a:spcBef>
              <a:spcAft>
                <a:spcPts val="0"/>
              </a:spcAft>
              <a:buNone/>
            </a:pPr>
            <a:r>
              <a:rPr lang="en-US" sz="1600" dirty="0"/>
              <a:t>While A Third Will Cut Back on Dining Out</a:t>
            </a:r>
            <a:endParaRPr sz="1600" dirty="0"/>
          </a:p>
        </p:txBody>
      </p:sp>
      <p:sp>
        <p:nvSpPr>
          <p:cNvPr id="492" name="Google Shape;492;p38"/>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493" name="Google Shape;493;p38"/>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494" name="Google Shape;494;p38"/>
          <p:cNvSpPr/>
          <p:nvPr/>
        </p:nvSpPr>
        <p:spPr>
          <a:xfrm>
            <a:off x="2359688" y="1327379"/>
            <a:ext cx="74727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Looking ahead to the holiday shopping season, do you plan on spending more, less, or the same amount on the following items compared to last year?</a:t>
            </a:r>
            <a:endParaRPr dirty="0">
              <a:latin typeface="Libre Franklin" pitchFamily="2" charset="77"/>
            </a:endParaRPr>
          </a:p>
          <a:p>
            <a:pPr marL="0" marR="0" lvl="0" indent="0" algn="ctr" rtl="0">
              <a:spcBef>
                <a:spcPts val="0"/>
              </a:spcBef>
              <a:spcAft>
                <a:spcPts val="0"/>
              </a:spcAft>
              <a:buNone/>
            </a:pPr>
            <a:r>
              <a:rPr lang="en-US" sz="1200" u="none" strike="noStrike" cap="none" dirty="0">
                <a:solidFill>
                  <a:srgbClr val="000000"/>
                </a:solidFill>
                <a:latin typeface="Libre Franklin" pitchFamily="2" charset="77"/>
                <a:sym typeface="Arial"/>
              </a:rPr>
              <a:t>Among thos</a:t>
            </a:r>
            <a:r>
              <a:rPr lang="en-US" sz="1200" dirty="0">
                <a:solidFill>
                  <a:srgbClr val="000000"/>
                </a:solidFill>
                <a:latin typeface="Libre Franklin" pitchFamily="2" charset="77"/>
                <a:sym typeface="Arial"/>
              </a:rPr>
              <a:t>e who spend money on these items</a:t>
            </a:r>
            <a:endParaRPr sz="1200" u="none" strike="noStrike" cap="none" dirty="0">
              <a:solidFill>
                <a:srgbClr val="000000"/>
              </a:solidFill>
              <a:latin typeface="Libre Franklin" pitchFamily="2" charset="77"/>
              <a:sym typeface="Arial"/>
            </a:endParaRPr>
          </a:p>
        </p:txBody>
      </p:sp>
      <p:sp>
        <p:nvSpPr>
          <p:cNvPr id="495" name="Google Shape;495;p38"/>
          <p:cNvSpPr txBox="1"/>
          <p:nvPr/>
        </p:nvSpPr>
        <p:spPr>
          <a:xfrm>
            <a:off x="8768443" y="5045529"/>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0000"/>
              </a:solidFill>
              <a:latin typeface="Libre Franklin" pitchFamily="2" charset="77"/>
              <a:sym typeface="Arial"/>
            </a:endParaRPr>
          </a:p>
        </p:txBody>
      </p:sp>
      <p:sp>
        <p:nvSpPr>
          <p:cNvPr id="497" name="Google Shape;497;p38"/>
          <p:cNvSpPr txBox="1"/>
          <p:nvPr/>
        </p:nvSpPr>
        <p:spPr>
          <a:xfrm>
            <a:off x="177445" y="5908001"/>
            <a:ext cx="1181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9598"/>
              </a:buClr>
              <a:buSzPts val="800"/>
              <a:buFont typeface="Arial"/>
              <a:buNone/>
            </a:pPr>
            <a:r>
              <a:rPr lang="en-US" sz="800" u="sng" strike="noStrike" cap="none" dirty="0">
                <a:solidFill>
                  <a:srgbClr val="939598"/>
                </a:solidFill>
                <a:latin typeface="Libre Franklin" pitchFamily="2" charset="77"/>
                <a:sym typeface="Arial"/>
              </a:rPr>
              <a:t>BASE: SPENDS MONEY ON THESE ITEMS (N=BASES VARY)</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Q17: Looking ahead to the holiday shopping season, do you plan on spending more, less, or the same amount on the following items compared to last year?</a:t>
            </a:r>
            <a:endParaRPr sz="800" u="none" strike="noStrike" cap="none" dirty="0">
              <a:solidFill>
                <a:srgbClr val="939598"/>
              </a:solidFill>
              <a:latin typeface="Libre Franklin" pitchFamily="2" charset="77"/>
              <a:sym typeface="Arial"/>
            </a:endParaRPr>
          </a:p>
        </p:txBody>
      </p:sp>
      <p:graphicFrame>
        <p:nvGraphicFramePr>
          <p:cNvPr id="2" name="Chart 1">
            <a:extLst>
              <a:ext uri="{FF2B5EF4-FFF2-40B4-BE49-F238E27FC236}">
                <a16:creationId xmlns:a16="http://schemas.microsoft.com/office/drawing/2014/main" id="{DED7DBF2-0B63-FDAD-CF36-77027105CCBA}"/>
              </a:ext>
            </a:extLst>
          </p:cNvPr>
          <p:cNvGraphicFramePr/>
          <p:nvPr>
            <p:extLst>
              <p:ext uri="{D42A27DB-BD31-4B8C-83A1-F6EECF244321}">
                <p14:modId xmlns:p14="http://schemas.microsoft.com/office/powerpoint/2010/main" val="1227223148"/>
              </p:ext>
            </p:extLst>
          </p:nvPr>
        </p:nvGraphicFramePr>
        <p:xfrm>
          <a:off x="-295256" y="2111195"/>
          <a:ext cx="11572856" cy="383603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C452C6D6-C1FC-4436-D427-B7CA7E358B40}"/>
              </a:ext>
            </a:extLst>
          </p:cNvPr>
          <p:cNvGrpSpPr/>
          <p:nvPr/>
        </p:nvGrpSpPr>
        <p:grpSpPr>
          <a:xfrm>
            <a:off x="9974448" y="2321354"/>
            <a:ext cx="2175174" cy="430887"/>
            <a:chOff x="9738317" y="3026520"/>
            <a:chExt cx="2258193" cy="447333"/>
          </a:xfrm>
        </p:grpSpPr>
        <p:cxnSp>
          <p:nvCxnSpPr>
            <p:cNvPr id="4" name="Straight Arrow Connector 3">
              <a:extLst>
                <a:ext uri="{FF2B5EF4-FFF2-40B4-BE49-F238E27FC236}">
                  <a16:creationId xmlns:a16="http://schemas.microsoft.com/office/drawing/2014/main" id="{40D4D927-FFFF-6344-BD31-1453269B135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EFA830C-6CF6-FE6A-4615-C20464731C90}"/>
                </a:ext>
              </a:extLst>
            </p:cNvPr>
            <p:cNvSpPr txBox="1"/>
            <p:nvPr/>
          </p:nvSpPr>
          <p:spPr>
            <a:xfrm>
              <a:off x="10222939" y="3026520"/>
              <a:ext cx="1773571" cy="447333"/>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44% Millennials</a:t>
              </a:r>
            </a:p>
            <a:p>
              <a:r>
                <a:rPr lang="en-US" sz="1100" dirty="0">
                  <a:solidFill>
                    <a:schemeClr val="tx2">
                      <a:lumMod val="50000"/>
                    </a:schemeClr>
                  </a:solidFill>
                  <a:latin typeface="Libre Franklin" pitchFamily="2" charset="77"/>
                </a:rPr>
                <a:t>43% Gen Z</a:t>
              </a:r>
            </a:p>
          </p:txBody>
        </p:sp>
      </p:grpSp>
      <p:grpSp>
        <p:nvGrpSpPr>
          <p:cNvPr id="6" name="Group 5">
            <a:extLst>
              <a:ext uri="{FF2B5EF4-FFF2-40B4-BE49-F238E27FC236}">
                <a16:creationId xmlns:a16="http://schemas.microsoft.com/office/drawing/2014/main" id="{77E1630F-42F1-F68F-E5E8-680AA43AD413}"/>
              </a:ext>
            </a:extLst>
          </p:cNvPr>
          <p:cNvGrpSpPr/>
          <p:nvPr/>
        </p:nvGrpSpPr>
        <p:grpSpPr>
          <a:xfrm>
            <a:off x="9974444" y="2748333"/>
            <a:ext cx="2175176" cy="430887"/>
            <a:chOff x="9738317" y="3026520"/>
            <a:chExt cx="2258196" cy="447333"/>
          </a:xfrm>
        </p:grpSpPr>
        <p:cxnSp>
          <p:nvCxnSpPr>
            <p:cNvPr id="7" name="Straight Arrow Connector 6">
              <a:extLst>
                <a:ext uri="{FF2B5EF4-FFF2-40B4-BE49-F238E27FC236}">
                  <a16:creationId xmlns:a16="http://schemas.microsoft.com/office/drawing/2014/main" id="{78D365C7-0937-6F46-C8CE-F3DD3AD877F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C06238C-39BC-3C66-3EAC-9FF6E955E08F}"/>
                </a:ext>
              </a:extLst>
            </p:cNvPr>
            <p:cNvSpPr txBox="1"/>
            <p:nvPr/>
          </p:nvSpPr>
          <p:spPr>
            <a:xfrm>
              <a:off x="10222942" y="3026520"/>
              <a:ext cx="1773571" cy="447333"/>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43% Millennials</a:t>
              </a:r>
            </a:p>
            <a:p>
              <a:r>
                <a:rPr lang="en-US" sz="1100" dirty="0">
                  <a:solidFill>
                    <a:schemeClr val="tx2">
                      <a:lumMod val="50000"/>
                    </a:schemeClr>
                  </a:solidFill>
                  <a:latin typeface="Libre Franklin" pitchFamily="2" charset="77"/>
                </a:rPr>
                <a:t>41% Urban 1M+</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39"/>
          <p:cNvGrpSpPr/>
          <p:nvPr/>
        </p:nvGrpSpPr>
        <p:grpSpPr>
          <a:xfrm>
            <a:off x="10155790" y="-42"/>
            <a:ext cx="2048400" cy="574200"/>
            <a:chOff x="10143598" y="-42"/>
            <a:chExt cx="2048400" cy="574200"/>
          </a:xfrm>
        </p:grpSpPr>
        <p:sp>
          <p:nvSpPr>
            <p:cNvPr id="509" name="Google Shape;509;p39"/>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510" name="Google Shape;510;p39"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511" name="Google Shape;511;p39"/>
          <p:cNvSpPr txBox="1">
            <a:spLocks noGrp="1"/>
          </p:cNvSpPr>
          <p:nvPr>
            <p:ph type="title"/>
          </p:nvPr>
        </p:nvSpPr>
        <p:spPr>
          <a:xfrm>
            <a:off x="441123" y="581134"/>
            <a:ext cx="11474159" cy="4490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November will be Holiday Shopping Primetime with Clothing as the Hot Ticket Item</a:t>
            </a:r>
            <a:endParaRPr sz="2200" dirty="0"/>
          </a:p>
          <a:p>
            <a:pPr marL="0" lvl="0" indent="0" algn="l" rtl="0">
              <a:lnSpc>
                <a:spcPct val="100000"/>
              </a:lnSpc>
              <a:spcBef>
                <a:spcPts val="0"/>
              </a:spcBef>
              <a:spcAft>
                <a:spcPts val="0"/>
              </a:spcAft>
              <a:buNone/>
            </a:pPr>
            <a:endParaRPr sz="2200" dirty="0"/>
          </a:p>
        </p:txBody>
      </p:sp>
      <p:sp>
        <p:nvSpPr>
          <p:cNvPr id="512" name="Google Shape;512;p39"/>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513" name="Google Shape;513;p39"/>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514" name="Google Shape;514;p39"/>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518" name="Google Shape;518;p39"/>
          <p:cNvSpPr txBox="1"/>
          <p:nvPr/>
        </p:nvSpPr>
        <p:spPr>
          <a:xfrm>
            <a:off x="177447" y="5538197"/>
            <a:ext cx="9250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SHOPPERS (N=920) </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Q18: Thinking specifically about holiday gift shopping you intend to do this season, when do you plan to make the majority of your purchases?</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Q19: Would you say that you are shopping for gifts earlier, later, or around the same time compared to last year?</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Q20: When doing your holiday gift shopping, what items do you plan to spend the most on? If you have already finished holiday shopping, please think about which items you spent the most on.</a:t>
            </a:r>
            <a:endParaRPr dirty="0">
              <a:latin typeface="Libre Franklin" pitchFamily="2" charset="77"/>
            </a:endParaRPr>
          </a:p>
        </p:txBody>
      </p:sp>
      <p:sp>
        <p:nvSpPr>
          <p:cNvPr id="2" name="TextBox 1">
            <a:extLst>
              <a:ext uri="{FF2B5EF4-FFF2-40B4-BE49-F238E27FC236}">
                <a16:creationId xmlns:a16="http://schemas.microsoft.com/office/drawing/2014/main" id="{4A379167-7703-14DF-BE52-90A1F1408703}"/>
              </a:ext>
            </a:extLst>
          </p:cNvPr>
          <p:cNvSpPr txBox="1"/>
          <p:nvPr/>
        </p:nvSpPr>
        <p:spPr>
          <a:xfrm>
            <a:off x="7318030" y="1086273"/>
            <a:ext cx="4219357" cy="707886"/>
          </a:xfrm>
          <a:prstGeom prst="rect">
            <a:avLst/>
          </a:prstGeom>
          <a:noFill/>
        </p:spPr>
        <p:txBody>
          <a:bodyPr wrap="square" rtlCol="0">
            <a:spAutoFit/>
          </a:bodyPr>
          <a:lstStyle/>
          <a:p>
            <a:pPr algn="ctr"/>
            <a:r>
              <a:rPr lang="en-US" sz="1400" dirty="0">
                <a:latin typeface="Libre Franklin" pitchFamily="2" charset="77"/>
              </a:rPr>
              <a:t>What items do you plan to spend the most on for holiday shopping?</a:t>
            </a:r>
          </a:p>
          <a:p>
            <a:pPr algn="ctr"/>
            <a:r>
              <a:rPr lang="en-US" sz="1200" dirty="0">
                <a:latin typeface="Libre Franklin" pitchFamily="2" charset="77"/>
              </a:rPr>
              <a:t>Among holiday shoppers</a:t>
            </a:r>
          </a:p>
        </p:txBody>
      </p:sp>
      <p:graphicFrame>
        <p:nvGraphicFramePr>
          <p:cNvPr id="4" name="Chart 3">
            <a:extLst>
              <a:ext uri="{FF2B5EF4-FFF2-40B4-BE49-F238E27FC236}">
                <a16:creationId xmlns:a16="http://schemas.microsoft.com/office/drawing/2014/main" id="{CC42E45F-8AA4-7CFB-1FF8-FB08AE4CC7A6}"/>
              </a:ext>
            </a:extLst>
          </p:cNvPr>
          <p:cNvGraphicFramePr/>
          <p:nvPr>
            <p:extLst>
              <p:ext uri="{D42A27DB-BD31-4B8C-83A1-F6EECF244321}">
                <p14:modId xmlns:p14="http://schemas.microsoft.com/office/powerpoint/2010/main" val="3012320854"/>
              </p:ext>
            </p:extLst>
          </p:nvPr>
        </p:nvGraphicFramePr>
        <p:xfrm>
          <a:off x="38189" y="1941466"/>
          <a:ext cx="5737666" cy="365939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703F628-919C-AD7C-A893-E1D56606D38F}"/>
              </a:ext>
            </a:extLst>
          </p:cNvPr>
          <p:cNvSpPr txBox="1"/>
          <p:nvPr/>
        </p:nvSpPr>
        <p:spPr>
          <a:xfrm>
            <a:off x="1185285" y="1086273"/>
            <a:ext cx="3753189" cy="707886"/>
          </a:xfrm>
          <a:prstGeom prst="rect">
            <a:avLst/>
          </a:prstGeom>
          <a:noFill/>
        </p:spPr>
        <p:txBody>
          <a:bodyPr wrap="square" rtlCol="0">
            <a:spAutoFit/>
          </a:bodyPr>
          <a:lstStyle/>
          <a:p>
            <a:pPr algn="ctr"/>
            <a:r>
              <a:rPr lang="en-US" sz="1400" dirty="0">
                <a:latin typeface="Libre Franklin" pitchFamily="2" charset="77"/>
              </a:rPr>
              <a:t>When do you plan to make the majority of your holiday gift  purchases?</a:t>
            </a:r>
          </a:p>
          <a:p>
            <a:pPr algn="ctr"/>
            <a:r>
              <a:rPr lang="en-US" sz="1200" dirty="0">
                <a:latin typeface="Libre Franklin" pitchFamily="2" charset="77"/>
              </a:rPr>
              <a:t>Among those planning to holiday shop</a:t>
            </a:r>
          </a:p>
        </p:txBody>
      </p:sp>
      <p:sp>
        <p:nvSpPr>
          <p:cNvPr id="6" name="TextBox 5">
            <a:extLst>
              <a:ext uri="{FF2B5EF4-FFF2-40B4-BE49-F238E27FC236}">
                <a16:creationId xmlns:a16="http://schemas.microsoft.com/office/drawing/2014/main" id="{D86A8A1B-45B8-A6E3-5138-C4A1B7CFD133}"/>
              </a:ext>
            </a:extLst>
          </p:cNvPr>
          <p:cNvSpPr txBox="1"/>
          <p:nvPr/>
        </p:nvSpPr>
        <p:spPr>
          <a:xfrm>
            <a:off x="3974408" y="3925660"/>
            <a:ext cx="1768229" cy="1538883"/>
          </a:xfrm>
          <a:prstGeom prst="rect">
            <a:avLst/>
          </a:prstGeom>
          <a:noFill/>
          <a:ln w="19050">
            <a:solidFill>
              <a:schemeClr val="accent1"/>
            </a:solidFill>
          </a:ln>
        </p:spPr>
        <p:txBody>
          <a:bodyPr wrap="square" rtlCol="0" anchor="ctr">
            <a:spAutoFit/>
          </a:bodyPr>
          <a:lstStyle/>
          <a:p>
            <a:pPr algn="ctr"/>
            <a:r>
              <a:rPr lang="en-US" sz="2400" dirty="0">
                <a:solidFill>
                  <a:schemeClr val="tx2">
                    <a:lumMod val="50000"/>
                  </a:schemeClr>
                </a:solidFill>
                <a:latin typeface="Libre Franklin" pitchFamily="2" charset="77"/>
              </a:rPr>
              <a:t>24%</a:t>
            </a:r>
          </a:p>
          <a:p>
            <a:pPr algn="ctr"/>
            <a:r>
              <a:rPr lang="en-US" sz="1400" dirty="0">
                <a:latin typeface="Libre Franklin" pitchFamily="2" charset="77"/>
              </a:rPr>
              <a:t>of holiday shoppers will be shopping</a:t>
            </a:r>
            <a:r>
              <a:rPr lang="en-US" sz="1400" dirty="0">
                <a:solidFill>
                  <a:schemeClr val="tx2">
                    <a:lumMod val="50000"/>
                  </a:schemeClr>
                </a:solidFill>
                <a:latin typeface="Libre Franklin" pitchFamily="2" charset="77"/>
              </a:rPr>
              <a:t> earlier </a:t>
            </a:r>
            <a:r>
              <a:rPr lang="en-US" sz="1400" dirty="0">
                <a:latin typeface="Libre Franklin" pitchFamily="2" charset="77"/>
              </a:rPr>
              <a:t>this year compared to last</a:t>
            </a:r>
          </a:p>
        </p:txBody>
      </p:sp>
      <p:graphicFrame>
        <p:nvGraphicFramePr>
          <p:cNvPr id="7" name="Chart 6">
            <a:extLst>
              <a:ext uri="{FF2B5EF4-FFF2-40B4-BE49-F238E27FC236}">
                <a16:creationId xmlns:a16="http://schemas.microsoft.com/office/drawing/2014/main" id="{37472D98-B218-72CF-D8E9-56B55F41DD73}"/>
              </a:ext>
            </a:extLst>
          </p:cNvPr>
          <p:cNvGraphicFramePr/>
          <p:nvPr>
            <p:extLst>
              <p:ext uri="{D42A27DB-BD31-4B8C-83A1-F6EECF244321}">
                <p14:modId xmlns:p14="http://schemas.microsoft.com/office/powerpoint/2010/main" val="2143983469"/>
              </p:ext>
            </p:extLst>
          </p:nvPr>
        </p:nvGraphicFramePr>
        <p:xfrm>
          <a:off x="5992216" y="1941466"/>
          <a:ext cx="5737666" cy="365939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2ACF1981-9AA4-B64A-108A-79597E7B33B3}"/>
              </a:ext>
            </a:extLst>
          </p:cNvPr>
          <p:cNvSpPr txBox="1"/>
          <p:nvPr/>
        </p:nvSpPr>
        <p:spPr>
          <a:xfrm>
            <a:off x="9918550" y="5261840"/>
            <a:ext cx="2410334" cy="276999"/>
          </a:xfrm>
          <a:prstGeom prst="rect">
            <a:avLst/>
          </a:prstGeom>
          <a:noFill/>
          <a:ln w="19050">
            <a:noFill/>
          </a:ln>
        </p:spPr>
        <p:txBody>
          <a:bodyPr wrap="square" rtlCol="0" anchor="ctr">
            <a:spAutoFit/>
          </a:bodyPr>
          <a:lstStyle/>
          <a:p>
            <a:pPr algn="ctr"/>
            <a:r>
              <a:rPr lang="en-US" sz="1200" dirty="0">
                <a:latin typeface="Libre Franklin" pitchFamily="2" charset="77"/>
              </a:rPr>
              <a:t>Gift Cards</a:t>
            </a:r>
            <a:endParaRPr lang="en-US" sz="900" dirty="0">
              <a:latin typeface="Libre Franklin" pitchFamily="2" charset="77"/>
            </a:endParaRPr>
          </a:p>
        </p:txBody>
      </p:sp>
      <p:grpSp>
        <p:nvGrpSpPr>
          <p:cNvPr id="9" name="Group 8">
            <a:extLst>
              <a:ext uri="{FF2B5EF4-FFF2-40B4-BE49-F238E27FC236}">
                <a16:creationId xmlns:a16="http://schemas.microsoft.com/office/drawing/2014/main" id="{48621F6F-CC3E-02F7-61FA-D3CE69D71EA2}"/>
              </a:ext>
            </a:extLst>
          </p:cNvPr>
          <p:cNvGrpSpPr/>
          <p:nvPr/>
        </p:nvGrpSpPr>
        <p:grpSpPr>
          <a:xfrm>
            <a:off x="3878226" y="2382769"/>
            <a:ext cx="2246956" cy="430887"/>
            <a:chOff x="9738317" y="2823320"/>
            <a:chExt cx="2246956" cy="430887"/>
          </a:xfrm>
        </p:grpSpPr>
        <p:cxnSp>
          <p:nvCxnSpPr>
            <p:cNvPr id="10" name="Straight Arrow Connector 9">
              <a:extLst>
                <a:ext uri="{FF2B5EF4-FFF2-40B4-BE49-F238E27FC236}">
                  <a16:creationId xmlns:a16="http://schemas.microsoft.com/office/drawing/2014/main" id="{86A59123-9DC3-CAAD-8816-B50422489E66}"/>
                </a:ext>
              </a:extLst>
            </p:cNvPr>
            <p:cNvCxnSpPr/>
            <p:nvPr/>
          </p:nvCxnSpPr>
          <p:spPr>
            <a:xfrm>
              <a:off x="9738317" y="30387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B89EFE3-CFF3-042E-3C2B-6D89A8D58F06}"/>
                </a:ext>
              </a:extLst>
            </p:cNvPr>
            <p:cNvSpPr txBox="1"/>
            <p:nvPr/>
          </p:nvSpPr>
          <p:spPr>
            <a:xfrm>
              <a:off x="10211702" y="2823320"/>
              <a:ext cx="1773571" cy="430887"/>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12% Millennials</a:t>
              </a:r>
            </a:p>
            <a:p>
              <a:r>
                <a:rPr lang="en-US" sz="1100" dirty="0">
                  <a:solidFill>
                    <a:schemeClr val="tx2">
                      <a:lumMod val="50000"/>
                    </a:schemeClr>
                  </a:solidFill>
                  <a:latin typeface="Libre Franklin" pitchFamily="2" charset="77"/>
                </a:rPr>
                <a:t>9% Holiday travelers</a:t>
              </a:r>
            </a:p>
          </p:txBody>
        </p:sp>
      </p:grpSp>
      <p:grpSp>
        <p:nvGrpSpPr>
          <p:cNvPr id="12" name="Group 11">
            <a:extLst>
              <a:ext uri="{FF2B5EF4-FFF2-40B4-BE49-F238E27FC236}">
                <a16:creationId xmlns:a16="http://schemas.microsoft.com/office/drawing/2014/main" id="{A768AA98-2301-0B6C-72FF-AC3FCFD7E857}"/>
              </a:ext>
            </a:extLst>
          </p:cNvPr>
          <p:cNvGrpSpPr/>
          <p:nvPr/>
        </p:nvGrpSpPr>
        <p:grpSpPr>
          <a:xfrm>
            <a:off x="10269415" y="2369508"/>
            <a:ext cx="2258193" cy="261610"/>
            <a:chOff x="9738317" y="3111159"/>
            <a:chExt cx="2258193" cy="261610"/>
          </a:xfrm>
        </p:grpSpPr>
        <p:cxnSp>
          <p:nvCxnSpPr>
            <p:cNvPr id="13" name="Straight Arrow Connector 12">
              <a:extLst>
                <a:ext uri="{FF2B5EF4-FFF2-40B4-BE49-F238E27FC236}">
                  <a16:creationId xmlns:a16="http://schemas.microsoft.com/office/drawing/2014/main" id="{49CDF8BA-9DD6-DC99-7DA5-BFD95DBF7C0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7F6599A-12AB-0BA3-C0CB-178753CD0301}"/>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34% </a:t>
              </a:r>
              <a:r>
                <a:rPr lang="en-US" sz="1100" dirty="0">
                  <a:latin typeface="Libre Franklin" pitchFamily="2" charset="77"/>
                </a:rPr>
                <a:t>Millennials</a:t>
              </a:r>
              <a:endParaRPr lang="en-US" sz="1100" dirty="0">
                <a:solidFill>
                  <a:schemeClr val="accent2"/>
                </a:solidFill>
                <a:latin typeface="Libre Franklin" pitchFamily="2" charset="77"/>
              </a:endParaRPr>
            </a:p>
          </p:txBody>
        </p:sp>
      </p:grpSp>
      <p:grpSp>
        <p:nvGrpSpPr>
          <p:cNvPr id="15" name="Group 14">
            <a:extLst>
              <a:ext uri="{FF2B5EF4-FFF2-40B4-BE49-F238E27FC236}">
                <a16:creationId xmlns:a16="http://schemas.microsoft.com/office/drawing/2014/main" id="{17177648-0158-6B57-3625-496F75E55299}"/>
              </a:ext>
            </a:extLst>
          </p:cNvPr>
          <p:cNvGrpSpPr/>
          <p:nvPr/>
        </p:nvGrpSpPr>
        <p:grpSpPr>
          <a:xfrm>
            <a:off x="10269415" y="2805936"/>
            <a:ext cx="2258193" cy="261610"/>
            <a:chOff x="9738317" y="3111159"/>
            <a:chExt cx="2258193" cy="261610"/>
          </a:xfrm>
        </p:grpSpPr>
        <p:cxnSp>
          <p:nvCxnSpPr>
            <p:cNvPr id="16" name="Straight Arrow Connector 15">
              <a:extLst>
                <a:ext uri="{FF2B5EF4-FFF2-40B4-BE49-F238E27FC236}">
                  <a16:creationId xmlns:a16="http://schemas.microsoft.com/office/drawing/2014/main" id="{3F38C94C-9693-97C5-06C0-750CAA0D2095}"/>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50FA3BA-DED4-A9B2-8914-63A2ED1C94AA}"/>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38% </a:t>
              </a:r>
              <a:r>
                <a:rPr lang="en-US" sz="1100" dirty="0">
                  <a:latin typeface="Libre Franklin" pitchFamily="2" charset="77"/>
                </a:rPr>
                <a:t>Gen Z</a:t>
              </a:r>
              <a:endParaRPr lang="en-US" sz="1100" dirty="0">
                <a:solidFill>
                  <a:schemeClr val="accent2"/>
                </a:solidFill>
                <a:latin typeface="Libre Franklin" pitchFamily="2" charset="77"/>
              </a:endParaRPr>
            </a:p>
          </p:txBody>
        </p:sp>
      </p:grpSp>
      <p:cxnSp>
        <p:nvCxnSpPr>
          <p:cNvPr id="18" name="Straight Arrow Connector 17">
            <a:extLst>
              <a:ext uri="{FF2B5EF4-FFF2-40B4-BE49-F238E27FC236}">
                <a16:creationId xmlns:a16="http://schemas.microsoft.com/office/drawing/2014/main" id="{DA3E7E0F-0D9B-9848-A99F-BAAB3B0B4C85}"/>
              </a:ext>
            </a:extLst>
          </p:cNvPr>
          <p:cNvCxnSpPr/>
          <p:nvPr/>
        </p:nvCxnSpPr>
        <p:spPr>
          <a:xfrm>
            <a:off x="10284432" y="5414989"/>
            <a:ext cx="398584" cy="0"/>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36" name="Google Shape;536;p40"/>
          <p:cNvGrpSpPr/>
          <p:nvPr/>
        </p:nvGrpSpPr>
        <p:grpSpPr>
          <a:xfrm>
            <a:off x="10155790" y="-42"/>
            <a:ext cx="2048400" cy="574200"/>
            <a:chOff x="10143598" y="-42"/>
            <a:chExt cx="2048400" cy="574200"/>
          </a:xfrm>
        </p:grpSpPr>
        <p:sp>
          <p:nvSpPr>
            <p:cNvPr id="537" name="Google Shape;537;p40"/>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538" name="Google Shape;538;p40"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539" name="Google Shape;539;p40"/>
          <p:cNvSpPr txBox="1">
            <a:spLocks noGrp="1"/>
          </p:cNvSpPr>
          <p:nvPr>
            <p:ph type="title"/>
          </p:nvPr>
        </p:nvSpPr>
        <p:spPr>
          <a:xfrm>
            <a:off x="441125" y="581129"/>
            <a:ext cx="10166700" cy="4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A Third of Holiday Shoppers Plan to Spend A Lot More This Year vs. Last</a:t>
            </a:r>
            <a:endParaRPr sz="2200" dirty="0"/>
          </a:p>
        </p:txBody>
      </p:sp>
      <p:sp>
        <p:nvSpPr>
          <p:cNvPr id="540" name="Google Shape;540;p40"/>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541" name="Google Shape;541;p40"/>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542" name="Google Shape;542;p40"/>
          <p:cNvSpPr txBox="1"/>
          <p:nvPr/>
        </p:nvSpPr>
        <p:spPr>
          <a:xfrm>
            <a:off x="745769" y="1226694"/>
            <a:ext cx="3489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Do you plan to spend more on holiday gifts and products this year vs. last? </a:t>
            </a:r>
            <a:br>
              <a:rPr lang="en-US" sz="1400" dirty="0">
                <a:solidFill>
                  <a:srgbClr val="000000"/>
                </a:solidFill>
                <a:latin typeface="Libre Franklin" pitchFamily="2" charset="77"/>
                <a:sym typeface="Arial"/>
              </a:rPr>
            </a:br>
            <a:r>
              <a:rPr lang="en-US" sz="1200" dirty="0">
                <a:solidFill>
                  <a:srgbClr val="000000"/>
                </a:solidFill>
                <a:latin typeface="Libre Franklin" pitchFamily="2" charset="77"/>
                <a:sym typeface="Arial"/>
              </a:rPr>
              <a:t>Among holiday shoppers</a:t>
            </a:r>
            <a:endParaRPr sz="1400" dirty="0">
              <a:solidFill>
                <a:srgbClr val="000000"/>
              </a:solidFill>
              <a:latin typeface="Libre Franklin" pitchFamily="2" charset="77"/>
              <a:sym typeface="Arial"/>
            </a:endParaRPr>
          </a:p>
        </p:txBody>
      </p:sp>
      <p:sp>
        <p:nvSpPr>
          <p:cNvPr id="543" name="Google Shape;543;p40"/>
          <p:cNvSpPr txBox="1"/>
          <p:nvPr/>
        </p:nvSpPr>
        <p:spPr>
          <a:xfrm>
            <a:off x="177094" y="5786038"/>
            <a:ext cx="10655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SHOPPERS (N=920); HOLIDAY SHOPPERS SPENDING MORE (N=322) </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Q22: Do you plan to spend more on holiday gifts and products this year versus last? If you have finished holiday shopping, please think about how much you spent.</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Q23: How much more were you planning on spending? If you have finished holiday shopping, please think about how much more you spent.</a:t>
            </a:r>
            <a:endParaRPr dirty="0">
              <a:latin typeface="Libre Franklin" pitchFamily="2" charset="77"/>
            </a:endParaRPr>
          </a:p>
        </p:txBody>
      </p:sp>
      <p:sp>
        <p:nvSpPr>
          <p:cNvPr id="545" name="Google Shape;545;p40"/>
          <p:cNvSpPr txBox="1"/>
          <p:nvPr/>
        </p:nvSpPr>
        <p:spPr>
          <a:xfrm>
            <a:off x="6096000" y="1226694"/>
            <a:ext cx="56214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much more were you planning on spending? </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holiday shoppers planning to spend more</a:t>
            </a:r>
            <a:endParaRPr dirty="0">
              <a:latin typeface="Libre Franklin" pitchFamily="2" charset="77"/>
            </a:endParaRPr>
          </a:p>
        </p:txBody>
      </p:sp>
      <p:graphicFrame>
        <p:nvGraphicFramePr>
          <p:cNvPr id="2" name="Chart 1">
            <a:extLst>
              <a:ext uri="{FF2B5EF4-FFF2-40B4-BE49-F238E27FC236}">
                <a16:creationId xmlns:a16="http://schemas.microsoft.com/office/drawing/2014/main" id="{116B3E4F-F739-16B3-410F-6490F0BDF0F1}"/>
              </a:ext>
            </a:extLst>
          </p:cNvPr>
          <p:cNvGraphicFramePr/>
          <p:nvPr>
            <p:extLst>
              <p:ext uri="{D42A27DB-BD31-4B8C-83A1-F6EECF244321}">
                <p14:modId xmlns:p14="http://schemas.microsoft.com/office/powerpoint/2010/main" val="2606573702"/>
              </p:ext>
            </p:extLst>
          </p:nvPr>
        </p:nvGraphicFramePr>
        <p:xfrm>
          <a:off x="6273447" y="1833431"/>
          <a:ext cx="4866733" cy="3838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F05FE85A-704D-94AA-DE36-84FC909695B6}"/>
              </a:ext>
            </a:extLst>
          </p:cNvPr>
          <p:cNvGraphicFramePr/>
          <p:nvPr>
            <p:extLst>
              <p:ext uri="{D42A27DB-BD31-4B8C-83A1-F6EECF244321}">
                <p14:modId xmlns:p14="http://schemas.microsoft.com/office/powerpoint/2010/main" val="3239760124"/>
              </p:ext>
            </p:extLst>
          </p:nvPr>
        </p:nvGraphicFramePr>
        <p:xfrm>
          <a:off x="57253" y="1974522"/>
          <a:ext cx="4866733" cy="3838382"/>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a:extLst>
              <a:ext uri="{FF2B5EF4-FFF2-40B4-BE49-F238E27FC236}">
                <a16:creationId xmlns:a16="http://schemas.microsoft.com/office/drawing/2014/main" id="{D15C189E-8CA5-485C-EB14-6210C738B40E}"/>
              </a:ext>
            </a:extLst>
          </p:cNvPr>
          <p:cNvCxnSpPr/>
          <p:nvPr/>
        </p:nvCxnSpPr>
        <p:spPr>
          <a:xfrm>
            <a:off x="4923986" y="3949832"/>
            <a:ext cx="1442302"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17ED3C9-9827-4CC8-F5AC-FA77B00F489F}"/>
              </a:ext>
            </a:extLst>
          </p:cNvPr>
          <p:cNvSpPr txBox="1"/>
          <p:nvPr/>
        </p:nvSpPr>
        <p:spPr>
          <a:xfrm>
            <a:off x="4322429" y="4653825"/>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55% Gen Z</a:t>
            </a:r>
          </a:p>
          <a:p>
            <a:r>
              <a:rPr lang="en-US" sz="1100" dirty="0">
                <a:solidFill>
                  <a:schemeClr val="tx2">
                    <a:lumMod val="50000"/>
                  </a:schemeClr>
                </a:solidFill>
                <a:latin typeface="Libre Franklin" pitchFamily="2" charset="77"/>
              </a:rPr>
              <a:t>53% Millennials</a:t>
            </a:r>
          </a:p>
          <a:p>
            <a:r>
              <a:rPr lang="en-US" sz="1100" dirty="0">
                <a:solidFill>
                  <a:schemeClr val="tx2">
                    <a:lumMod val="50000"/>
                  </a:schemeClr>
                </a:solidFill>
                <a:latin typeface="Libre Franklin" pitchFamily="2" charset="77"/>
              </a:rPr>
              <a:t>43% Holiday travelers</a:t>
            </a:r>
          </a:p>
        </p:txBody>
      </p:sp>
      <p:sp>
        <p:nvSpPr>
          <p:cNvPr id="6" name="TextBox 5">
            <a:extLst>
              <a:ext uri="{FF2B5EF4-FFF2-40B4-BE49-F238E27FC236}">
                <a16:creationId xmlns:a16="http://schemas.microsoft.com/office/drawing/2014/main" id="{9FED6C38-8756-3F17-CF00-4AE79A0263A5}"/>
              </a:ext>
            </a:extLst>
          </p:cNvPr>
          <p:cNvSpPr txBox="1"/>
          <p:nvPr/>
        </p:nvSpPr>
        <p:spPr>
          <a:xfrm>
            <a:off x="6096000" y="2450797"/>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55% Urban 1M+</a:t>
            </a:r>
          </a:p>
          <a:p>
            <a:r>
              <a:rPr lang="en-US" sz="1100" dirty="0">
                <a:solidFill>
                  <a:schemeClr val="tx2">
                    <a:lumMod val="50000"/>
                  </a:schemeClr>
                </a:solidFill>
                <a:latin typeface="Libre Franklin" pitchFamily="2" charset="77"/>
              </a:rPr>
              <a:t>45% Millennials</a:t>
            </a:r>
          </a:p>
          <a:p>
            <a:r>
              <a:rPr lang="en-US" sz="1100" dirty="0">
                <a:solidFill>
                  <a:schemeClr val="tx2">
                    <a:lumMod val="50000"/>
                  </a:schemeClr>
                </a:solidFill>
                <a:latin typeface="Libre Franklin" pitchFamily="2" charset="77"/>
              </a:rPr>
              <a:t>42% 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41"/>
          <p:cNvGrpSpPr/>
          <p:nvPr/>
        </p:nvGrpSpPr>
        <p:grpSpPr>
          <a:xfrm>
            <a:off x="10155790" y="-42"/>
            <a:ext cx="2048400" cy="574200"/>
            <a:chOff x="10143598" y="-42"/>
            <a:chExt cx="2048400" cy="574200"/>
          </a:xfrm>
        </p:grpSpPr>
        <p:sp>
          <p:nvSpPr>
            <p:cNvPr id="555" name="Google Shape;555;p41"/>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556" name="Google Shape;556;p41"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557" name="Google Shape;557;p41"/>
          <p:cNvSpPr txBox="1">
            <a:spLocks noGrp="1"/>
          </p:cNvSpPr>
          <p:nvPr>
            <p:ph type="title"/>
          </p:nvPr>
        </p:nvSpPr>
        <p:spPr>
          <a:xfrm>
            <a:off x="441125" y="581129"/>
            <a:ext cx="10166700" cy="50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Four in Ten Holiday Shoppers Plan to Spend Up to $500 on Holiday Gifts</a:t>
            </a:r>
            <a:endParaRPr sz="2200" dirty="0"/>
          </a:p>
        </p:txBody>
      </p:sp>
      <p:sp>
        <p:nvSpPr>
          <p:cNvPr id="558" name="Google Shape;558;p41"/>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559" name="Google Shape;559;p41"/>
          <p:cNvSpPr txBox="1"/>
          <p:nvPr/>
        </p:nvSpPr>
        <p:spPr>
          <a:xfrm>
            <a:off x="8891441" y="5241845"/>
            <a:ext cx="165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561" name="Google Shape;561;p41"/>
          <p:cNvSpPr txBox="1"/>
          <p:nvPr/>
        </p:nvSpPr>
        <p:spPr>
          <a:xfrm>
            <a:off x="2656936" y="1235228"/>
            <a:ext cx="68781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much do you plan to spend on holiday gifts and products this year? </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holiday shoppers</a:t>
            </a:r>
            <a:endParaRPr sz="1400" dirty="0">
              <a:solidFill>
                <a:srgbClr val="000000"/>
              </a:solidFill>
              <a:latin typeface="Libre Franklin" pitchFamily="2" charset="77"/>
              <a:sym typeface="Arial"/>
            </a:endParaRPr>
          </a:p>
        </p:txBody>
      </p:sp>
      <p:sp>
        <p:nvSpPr>
          <p:cNvPr id="562" name="Google Shape;562;p41"/>
          <p:cNvSpPr txBox="1"/>
          <p:nvPr/>
        </p:nvSpPr>
        <p:spPr>
          <a:xfrm>
            <a:off x="8891441" y="5241845"/>
            <a:ext cx="165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563" name="Google Shape;563;p41"/>
          <p:cNvSpPr txBox="1"/>
          <p:nvPr/>
        </p:nvSpPr>
        <p:spPr>
          <a:xfrm>
            <a:off x="177447" y="5797409"/>
            <a:ext cx="10655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SHOPPERS (N=920)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Q21: How much do you plan to spend on holiday gifts and products this year? If you have already finished holiday shopping, please think about how much you spent. Your best guess is fine.</a:t>
            </a:r>
            <a:endParaRPr dirty="0">
              <a:latin typeface="Libre Franklin" pitchFamily="2" charset="77"/>
            </a:endParaRPr>
          </a:p>
        </p:txBody>
      </p:sp>
      <p:graphicFrame>
        <p:nvGraphicFramePr>
          <p:cNvPr id="2" name="Chart 1">
            <a:extLst>
              <a:ext uri="{FF2B5EF4-FFF2-40B4-BE49-F238E27FC236}">
                <a16:creationId xmlns:a16="http://schemas.microsoft.com/office/drawing/2014/main" id="{50182636-14A6-900F-AC96-073A5C22FB0F}"/>
              </a:ext>
            </a:extLst>
          </p:cNvPr>
          <p:cNvGraphicFramePr/>
          <p:nvPr>
            <p:extLst>
              <p:ext uri="{D42A27DB-BD31-4B8C-83A1-F6EECF244321}">
                <p14:modId xmlns:p14="http://schemas.microsoft.com/office/powerpoint/2010/main" val="279415721"/>
              </p:ext>
            </p:extLst>
          </p:nvPr>
        </p:nvGraphicFramePr>
        <p:xfrm>
          <a:off x="206496" y="1577821"/>
          <a:ext cx="12879309" cy="51466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2408773B-4A12-ADFA-4A9A-085BBA83F74F}"/>
              </a:ext>
            </a:extLst>
          </p:cNvPr>
          <p:cNvGrpSpPr/>
          <p:nvPr/>
        </p:nvGrpSpPr>
        <p:grpSpPr>
          <a:xfrm>
            <a:off x="177447" y="3850783"/>
            <a:ext cx="1918981" cy="848841"/>
            <a:chOff x="177447" y="3718703"/>
            <a:chExt cx="1918981" cy="848841"/>
          </a:xfrm>
        </p:grpSpPr>
        <p:sp>
          <p:nvSpPr>
            <p:cNvPr id="4" name="Right Brace 3">
              <a:extLst>
                <a:ext uri="{FF2B5EF4-FFF2-40B4-BE49-F238E27FC236}">
                  <a16:creationId xmlns:a16="http://schemas.microsoft.com/office/drawing/2014/main" id="{F038AC25-AE7C-7C8D-EAD0-B4FB8375314D}"/>
                </a:ext>
              </a:extLst>
            </p:cNvPr>
            <p:cNvSpPr/>
            <p:nvPr/>
          </p:nvSpPr>
          <p:spPr>
            <a:xfrm rot="5400000">
              <a:off x="900457" y="3063796"/>
              <a:ext cx="541063" cy="1850878"/>
            </a:xfrm>
            <a:prstGeom prst="rightBrac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5" name="TextBox 4">
              <a:extLst>
                <a:ext uri="{FF2B5EF4-FFF2-40B4-BE49-F238E27FC236}">
                  <a16:creationId xmlns:a16="http://schemas.microsoft.com/office/drawing/2014/main" id="{99E3BF9C-F0C6-F090-C521-F93B92543BFB}"/>
                </a:ext>
              </a:extLst>
            </p:cNvPr>
            <p:cNvSpPr txBox="1"/>
            <p:nvPr/>
          </p:nvSpPr>
          <p:spPr>
            <a:xfrm>
              <a:off x="177447" y="4259767"/>
              <a:ext cx="1884556" cy="307777"/>
            </a:xfrm>
            <a:prstGeom prst="rect">
              <a:avLst/>
            </a:prstGeom>
            <a:noFill/>
          </p:spPr>
          <p:txBody>
            <a:bodyPr wrap="square" rtlCol="0">
              <a:spAutoFit/>
            </a:bodyPr>
            <a:lstStyle/>
            <a:p>
              <a:pPr algn="ctr"/>
              <a:r>
                <a:rPr lang="en-US" sz="1400" dirty="0">
                  <a:latin typeface="Libre Franklin" pitchFamily="2" charset="77"/>
                </a:rPr>
                <a:t>Under $250</a:t>
              </a:r>
            </a:p>
          </p:txBody>
        </p:sp>
      </p:grpSp>
      <p:grpSp>
        <p:nvGrpSpPr>
          <p:cNvPr id="6" name="Group 5">
            <a:extLst>
              <a:ext uri="{FF2B5EF4-FFF2-40B4-BE49-F238E27FC236}">
                <a16:creationId xmlns:a16="http://schemas.microsoft.com/office/drawing/2014/main" id="{702D1E4A-20DE-547D-9E05-4B558D7931F7}"/>
              </a:ext>
            </a:extLst>
          </p:cNvPr>
          <p:cNvGrpSpPr/>
          <p:nvPr/>
        </p:nvGrpSpPr>
        <p:grpSpPr>
          <a:xfrm>
            <a:off x="2130106" y="3850785"/>
            <a:ext cx="3095458" cy="845313"/>
            <a:chOff x="245550" y="3718705"/>
            <a:chExt cx="3095458" cy="845313"/>
          </a:xfrm>
        </p:grpSpPr>
        <p:sp>
          <p:nvSpPr>
            <p:cNvPr id="7" name="Right Brace 6">
              <a:extLst>
                <a:ext uri="{FF2B5EF4-FFF2-40B4-BE49-F238E27FC236}">
                  <a16:creationId xmlns:a16="http://schemas.microsoft.com/office/drawing/2014/main" id="{B6BB6327-3641-C811-B3C3-9AB7495AC1AB}"/>
                </a:ext>
              </a:extLst>
            </p:cNvPr>
            <p:cNvSpPr/>
            <p:nvPr/>
          </p:nvSpPr>
          <p:spPr>
            <a:xfrm rot="5400000">
              <a:off x="1551040" y="2413215"/>
              <a:ext cx="484478" cy="3095458"/>
            </a:xfrm>
            <a:prstGeom prst="rightBrace">
              <a:avLst/>
            </a:prstGeom>
            <a:ln>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8" name="TextBox 7">
              <a:extLst>
                <a:ext uri="{FF2B5EF4-FFF2-40B4-BE49-F238E27FC236}">
                  <a16:creationId xmlns:a16="http://schemas.microsoft.com/office/drawing/2014/main" id="{4BEBD24D-2990-1A7C-A51B-6D3A3588A847}"/>
                </a:ext>
              </a:extLst>
            </p:cNvPr>
            <p:cNvSpPr txBox="1"/>
            <p:nvPr/>
          </p:nvSpPr>
          <p:spPr>
            <a:xfrm>
              <a:off x="834274" y="4256241"/>
              <a:ext cx="1884556" cy="307777"/>
            </a:xfrm>
            <a:prstGeom prst="rect">
              <a:avLst/>
            </a:prstGeom>
            <a:noFill/>
          </p:spPr>
          <p:txBody>
            <a:bodyPr wrap="square" rtlCol="0">
              <a:spAutoFit/>
            </a:bodyPr>
            <a:lstStyle/>
            <a:p>
              <a:pPr algn="ctr"/>
              <a:r>
                <a:rPr lang="en-US" sz="1400" dirty="0">
                  <a:latin typeface="Libre Franklin" pitchFamily="2" charset="77"/>
                </a:rPr>
                <a:t>$250-$500</a:t>
              </a:r>
            </a:p>
          </p:txBody>
        </p:sp>
      </p:grpSp>
      <p:grpSp>
        <p:nvGrpSpPr>
          <p:cNvPr id="9" name="Group 8">
            <a:extLst>
              <a:ext uri="{FF2B5EF4-FFF2-40B4-BE49-F238E27FC236}">
                <a16:creationId xmlns:a16="http://schemas.microsoft.com/office/drawing/2014/main" id="{E37B87D4-B1A6-2A00-B59B-01FAB5108127}"/>
              </a:ext>
            </a:extLst>
          </p:cNvPr>
          <p:cNvGrpSpPr/>
          <p:nvPr/>
        </p:nvGrpSpPr>
        <p:grpSpPr>
          <a:xfrm>
            <a:off x="5260214" y="3850784"/>
            <a:ext cx="2032684" cy="852859"/>
            <a:chOff x="245550" y="3718704"/>
            <a:chExt cx="2032684" cy="852859"/>
          </a:xfrm>
        </p:grpSpPr>
        <p:sp>
          <p:nvSpPr>
            <p:cNvPr id="10" name="Right Brace 9">
              <a:extLst>
                <a:ext uri="{FF2B5EF4-FFF2-40B4-BE49-F238E27FC236}">
                  <a16:creationId xmlns:a16="http://schemas.microsoft.com/office/drawing/2014/main" id="{C250DE02-9F6F-BDCF-9738-CE736F342A97}"/>
                </a:ext>
              </a:extLst>
            </p:cNvPr>
            <p:cNvSpPr/>
            <p:nvPr/>
          </p:nvSpPr>
          <p:spPr>
            <a:xfrm rot="5400000">
              <a:off x="994513" y="2969741"/>
              <a:ext cx="534757" cy="2032684"/>
            </a:xfrm>
            <a:prstGeom prst="rightBrace">
              <a:avLst/>
            </a:prstGeom>
            <a:ln>
              <a:solidFill>
                <a:srgbClr val="8CDEF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11" name="TextBox 10">
              <a:extLst>
                <a:ext uri="{FF2B5EF4-FFF2-40B4-BE49-F238E27FC236}">
                  <a16:creationId xmlns:a16="http://schemas.microsoft.com/office/drawing/2014/main" id="{766B581D-25BA-39C8-78D7-7BB72A745564}"/>
                </a:ext>
              </a:extLst>
            </p:cNvPr>
            <p:cNvSpPr txBox="1"/>
            <p:nvPr/>
          </p:nvSpPr>
          <p:spPr>
            <a:xfrm>
              <a:off x="316505" y="4263786"/>
              <a:ext cx="1884556" cy="307777"/>
            </a:xfrm>
            <a:prstGeom prst="rect">
              <a:avLst/>
            </a:prstGeom>
            <a:noFill/>
            <a:ln>
              <a:noFill/>
            </a:ln>
          </p:spPr>
          <p:txBody>
            <a:bodyPr wrap="square" rtlCol="0">
              <a:spAutoFit/>
            </a:bodyPr>
            <a:lstStyle/>
            <a:p>
              <a:pPr algn="ctr"/>
              <a:r>
                <a:rPr lang="en-US" sz="1400" dirty="0">
                  <a:latin typeface="Libre Franklin" pitchFamily="2" charset="77"/>
                </a:rPr>
                <a:t>$501-$750</a:t>
              </a:r>
            </a:p>
          </p:txBody>
        </p:sp>
      </p:grpSp>
      <p:grpSp>
        <p:nvGrpSpPr>
          <p:cNvPr id="12" name="Group 11">
            <a:extLst>
              <a:ext uri="{FF2B5EF4-FFF2-40B4-BE49-F238E27FC236}">
                <a16:creationId xmlns:a16="http://schemas.microsoft.com/office/drawing/2014/main" id="{718708C4-2A66-96A1-A0C9-B1E4B73E0BAE}"/>
              </a:ext>
            </a:extLst>
          </p:cNvPr>
          <p:cNvGrpSpPr/>
          <p:nvPr/>
        </p:nvGrpSpPr>
        <p:grpSpPr>
          <a:xfrm>
            <a:off x="7329645" y="3839161"/>
            <a:ext cx="2194629" cy="860462"/>
            <a:chOff x="224041" y="3765131"/>
            <a:chExt cx="2194629" cy="860462"/>
          </a:xfrm>
        </p:grpSpPr>
        <p:sp>
          <p:nvSpPr>
            <p:cNvPr id="13" name="Right Brace 12">
              <a:extLst>
                <a:ext uri="{FF2B5EF4-FFF2-40B4-BE49-F238E27FC236}">
                  <a16:creationId xmlns:a16="http://schemas.microsoft.com/office/drawing/2014/main" id="{9B5C7C7E-E9DB-E057-A24D-427246F2EBFC}"/>
                </a:ext>
              </a:extLst>
            </p:cNvPr>
            <p:cNvSpPr/>
            <p:nvPr/>
          </p:nvSpPr>
          <p:spPr>
            <a:xfrm rot="5400000">
              <a:off x="1048814" y="2940358"/>
              <a:ext cx="545083" cy="2194629"/>
            </a:xfrm>
            <a:prstGeom prst="rightBrace">
              <a:avLst/>
            </a:prstGeom>
            <a:ln>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14" name="TextBox 13">
              <a:extLst>
                <a:ext uri="{FF2B5EF4-FFF2-40B4-BE49-F238E27FC236}">
                  <a16:creationId xmlns:a16="http://schemas.microsoft.com/office/drawing/2014/main" id="{EC386113-DAB1-02F6-8BAF-00EDE1938048}"/>
                </a:ext>
              </a:extLst>
            </p:cNvPr>
            <p:cNvSpPr txBox="1"/>
            <p:nvPr/>
          </p:nvSpPr>
          <p:spPr>
            <a:xfrm>
              <a:off x="379077" y="4317816"/>
              <a:ext cx="1884556" cy="307777"/>
            </a:xfrm>
            <a:prstGeom prst="rect">
              <a:avLst/>
            </a:prstGeom>
            <a:noFill/>
          </p:spPr>
          <p:txBody>
            <a:bodyPr wrap="square" rtlCol="0">
              <a:spAutoFit/>
            </a:bodyPr>
            <a:lstStyle/>
            <a:p>
              <a:pPr algn="ctr"/>
              <a:r>
                <a:rPr lang="en-US" sz="1400" dirty="0">
                  <a:latin typeface="Libre Franklin" pitchFamily="2" charset="77"/>
                </a:rPr>
                <a:t>$751-$1K</a:t>
              </a:r>
            </a:p>
          </p:txBody>
        </p:sp>
      </p:grpSp>
      <p:grpSp>
        <p:nvGrpSpPr>
          <p:cNvPr id="15" name="Group 14">
            <a:extLst>
              <a:ext uri="{FF2B5EF4-FFF2-40B4-BE49-F238E27FC236}">
                <a16:creationId xmlns:a16="http://schemas.microsoft.com/office/drawing/2014/main" id="{CDA5C986-F072-5459-6931-50C01495F650}"/>
              </a:ext>
            </a:extLst>
          </p:cNvPr>
          <p:cNvGrpSpPr/>
          <p:nvPr/>
        </p:nvGrpSpPr>
        <p:grpSpPr>
          <a:xfrm>
            <a:off x="9446501" y="3839441"/>
            <a:ext cx="1884556" cy="850790"/>
            <a:chOff x="130449" y="3740287"/>
            <a:chExt cx="1884556" cy="850790"/>
          </a:xfrm>
        </p:grpSpPr>
        <p:sp>
          <p:nvSpPr>
            <p:cNvPr id="16" name="Right Brace 15">
              <a:extLst>
                <a:ext uri="{FF2B5EF4-FFF2-40B4-BE49-F238E27FC236}">
                  <a16:creationId xmlns:a16="http://schemas.microsoft.com/office/drawing/2014/main" id="{82D3E961-3F89-E061-4CD0-BDA6528BD569}"/>
                </a:ext>
              </a:extLst>
            </p:cNvPr>
            <p:cNvSpPr/>
            <p:nvPr/>
          </p:nvSpPr>
          <p:spPr>
            <a:xfrm rot="5400000">
              <a:off x="808469" y="3176787"/>
              <a:ext cx="552408" cy="1679408"/>
            </a:xfrm>
            <a:prstGeom prst="rightBrace">
              <a:avLst/>
            </a:prstGeom>
            <a:ln>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17" name="TextBox 16">
              <a:extLst>
                <a:ext uri="{FF2B5EF4-FFF2-40B4-BE49-F238E27FC236}">
                  <a16:creationId xmlns:a16="http://schemas.microsoft.com/office/drawing/2014/main" id="{55690BFA-1C5E-DA7E-4302-085AAAF41388}"/>
                </a:ext>
              </a:extLst>
            </p:cNvPr>
            <p:cNvSpPr txBox="1"/>
            <p:nvPr/>
          </p:nvSpPr>
          <p:spPr>
            <a:xfrm>
              <a:off x="130449" y="4283300"/>
              <a:ext cx="1884556" cy="307777"/>
            </a:xfrm>
            <a:prstGeom prst="rect">
              <a:avLst/>
            </a:prstGeom>
            <a:noFill/>
          </p:spPr>
          <p:txBody>
            <a:bodyPr wrap="square" rtlCol="0">
              <a:spAutoFit/>
            </a:bodyPr>
            <a:lstStyle/>
            <a:p>
              <a:pPr algn="ctr"/>
              <a:r>
                <a:rPr lang="en-US" sz="1400" dirty="0">
                  <a:latin typeface="Libre Franklin" pitchFamily="2" charset="77"/>
                </a:rPr>
                <a:t>$1K-$2.5K</a:t>
              </a:r>
            </a:p>
          </p:txBody>
        </p:sp>
      </p:grpSp>
      <p:grpSp>
        <p:nvGrpSpPr>
          <p:cNvPr id="18" name="Group 17">
            <a:extLst>
              <a:ext uri="{FF2B5EF4-FFF2-40B4-BE49-F238E27FC236}">
                <a16:creationId xmlns:a16="http://schemas.microsoft.com/office/drawing/2014/main" id="{53594530-315B-7150-466C-ACB2CD52A896}"/>
              </a:ext>
            </a:extLst>
          </p:cNvPr>
          <p:cNvGrpSpPr/>
          <p:nvPr/>
        </p:nvGrpSpPr>
        <p:grpSpPr>
          <a:xfrm>
            <a:off x="10679243" y="3839161"/>
            <a:ext cx="1884556" cy="860463"/>
            <a:chOff x="-364946" y="3740287"/>
            <a:chExt cx="1884556" cy="860463"/>
          </a:xfrm>
        </p:grpSpPr>
        <p:sp>
          <p:nvSpPr>
            <p:cNvPr id="19" name="Right Brace 18">
              <a:extLst>
                <a:ext uri="{FF2B5EF4-FFF2-40B4-BE49-F238E27FC236}">
                  <a16:creationId xmlns:a16="http://schemas.microsoft.com/office/drawing/2014/main" id="{21DBC398-389E-3C9F-284A-F092F4865BD9}"/>
                </a:ext>
              </a:extLst>
            </p:cNvPr>
            <p:cNvSpPr/>
            <p:nvPr/>
          </p:nvSpPr>
          <p:spPr>
            <a:xfrm rot="5400000">
              <a:off x="284788" y="3671681"/>
              <a:ext cx="496102" cy="633314"/>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20" name="TextBox 19">
              <a:extLst>
                <a:ext uri="{FF2B5EF4-FFF2-40B4-BE49-F238E27FC236}">
                  <a16:creationId xmlns:a16="http://schemas.microsoft.com/office/drawing/2014/main" id="{C832100E-554C-5A36-0491-B1DAE8FCB5D9}"/>
                </a:ext>
              </a:extLst>
            </p:cNvPr>
            <p:cNvSpPr txBox="1"/>
            <p:nvPr/>
          </p:nvSpPr>
          <p:spPr>
            <a:xfrm>
              <a:off x="-364946" y="4292973"/>
              <a:ext cx="1884556" cy="307777"/>
            </a:xfrm>
            <a:prstGeom prst="rect">
              <a:avLst/>
            </a:prstGeom>
            <a:noFill/>
          </p:spPr>
          <p:txBody>
            <a:bodyPr wrap="square" rtlCol="0">
              <a:spAutoFit/>
            </a:bodyPr>
            <a:lstStyle/>
            <a:p>
              <a:pPr algn="ctr"/>
              <a:r>
                <a:rPr lang="en-US" sz="1400" dirty="0">
                  <a:latin typeface="Libre Franklin" pitchFamily="2" charset="77"/>
                </a:rPr>
                <a:t>$2.5K+</a:t>
              </a:r>
            </a:p>
          </p:txBody>
        </p:sp>
      </p:grpSp>
      <p:grpSp>
        <p:nvGrpSpPr>
          <p:cNvPr id="21" name="Group 20">
            <a:extLst>
              <a:ext uri="{FF2B5EF4-FFF2-40B4-BE49-F238E27FC236}">
                <a16:creationId xmlns:a16="http://schemas.microsoft.com/office/drawing/2014/main" id="{52DD060D-886B-82F2-5FC0-3D24103EAE69}"/>
              </a:ext>
            </a:extLst>
          </p:cNvPr>
          <p:cNvGrpSpPr/>
          <p:nvPr/>
        </p:nvGrpSpPr>
        <p:grpSpPr>
          <a:xfrm rot="10800000">
            <a:off x="7484681" y="2155872"/>
            <a:ext cx="1773571" cy="540580"/>
            <a:chOff x="9810427" y="2470390"/>
            <a:chExt cx="1773571" cy="540580"/>
          </a:xfrm>
        </p:grpSpPr>
        <p:cxnSp>
          <p:nvCxnSpPr>
            <p:cNvPr id="22" name="Straight Arrow Connector 21">
              <a:extLst>
                <a:ext uri="{FF2B5EF4-FFF2-40B4-BE49-F238E27FC236}">
                  <a16:creationId xmlns:a16="http://schemas.microsoft.com/office/drawing/2014/main" id="{BCE19717-7886-8561-8E61-3991B98D830F}"/>
                </a:ext>
              </a:extLst>
            </p:cNvPr>
            <p:cNvCxnSpPr>
              <a:cxnSpLocks/>
            </p:cNvCxnSpPr>
            <p:nvPr/>
          </p:nvCxnSpPr>
          <p:spPr>
            <a:xfrm>
              <a:off x="10644691" y="2470390"/>
              <a:ext cx="0" cy="297735"/>
            </a:xfrm>
            <a:prstGeom prst="straightConnector1">
              <a:avLst/>
            </a:prstGeom>
            <a:ln>
              <a:solidFill>
                <a:srgbClr val="FFB7A5"/>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E019911-6603-1EAE-1652-ACC8929281F5}"/>
                </a:ext>
              </a:extLst>
            </p:cNvPr>
            <p:cNvSpPr txBox="1"/>
            <p:nvPr/>
          </p:nvSpPr>
          <p:spPr>
            <a:xfrm rot="10800000">
              <a:off x="9810427" y="2749360"/>
              <a:ext cx="1773571" cy="261610"/>
            </a:xfrm>
            <a:prstGeom prst="rect">
              <a:avLst/>
            </a:prstGeom>
            <a:noFill/>
          </p:spPr>
          <p:txBody>
            <a:bodyPr wrap="square" rtlCol="0">
              <a:spAutoFit/>
            </a:bodyPr>
            <a:lstStyle/>
            <a:p>
              <a:pPr algn="ctr"/>
              <a:r>
                <a:rPr lang="en-US" sz="1100" dirty="0">
                  <a:solidFill>
                    <a:srgbClr val="FF714F"/>
                  </a:solidFill>
                  <a:latin typeface="Libre Franklin" pitchFamily="2" charset="77"/>
                </a:rPr>
                <a:t>23% </a:t>
              </a:r>
              <a:r>
                <a:rPr lang="en-US" sz="1100" dirty="0">
                  <a:latin typeface="Libre Franklin" pitchFamily="2" charset="77"/>
                </a:rPr>
                <a:t>Millennial</a:t>
              </a:r>
            </a:p>
          </p:txBody>
        </p:sp>
      </p:grpSp>
      <p:grpSp>
        <p:nvGrpSpPr>
          <p:cNvPr id="24" name="Group 23">
            <a:extLst>
              <a:ext uri="{FF2B5EF4-FFF2-40B4-BE49-F238E27FC236}">
                <a16:creationId xmlns:a16="http://schemas.microsoft.com/office/drawing/2014/main" id="{D551F38B-B621-1DDD-30E4-D85210162DE9}"/>
              </a:ext>
            </a:extLst>
          </p:cNvPr>
          <p:cNvGrpSpPr/>
          <p:nvPr/>
        </p:nvGrpSpPr>
        <p:grpSpPr>
          <a:xfrm rot="10800000">
            <a:off x="2735487" y="2155872"/>
            <a:ext cx="1773571" cy="540580"/>
            <a:chOff x="9810427" y="2470390"/>
            <a:chExt cx="1773571" cy="540580"/>
          </a:xfrm>
        </p:grpSpPr>
        <p:cxnSp>
          <p:nvCxnSpPr>
            <p:cNvPr id="25" name="Straight Arrow Connector 24">
              <a:extLst>
                <a:ext uri="{FF2B5EF4-FFF2-40B4-BE49-F238E27FC236}">
                  <a16:creationId xmlns:a16="http://schemas.microsoft.com/office/drawing/2014/main" id="{12033D39-6130-F456-DC0A-1B735C6F0229}"/>
                </a:ext>
              </a:extLst>
            </p:cNvPr>
            <p:cNvCxnSpPr>
              <a:cxnSpLocks/>
            </p:cNvCxnSpPr>
            <p:nvPr/>
          </p:nvCxnSpPr>
          <p:spPr>
            <a:xfrm>
              <a:off x="10644691" y="2470390"/>
              <a:ext cx="0" cy="297735"/>
            </a:xfrm>
            <a:prstGeom prst="straightConnector1">
              <a:avLst/>
            </a:prstGeom>
            <a:ln>
              <a:solidFill>
                <a:schemeClr val="accent4">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C7FF47D-876F-E2F4-5FCA-E6972C67BFBE}"/>
                </a:ext>
              </a:extLst>
            </p:cNvPr>
            <p:cNvSpPr txBox="1"/>
            <p:nvPr/>
          </p:nvSpPr>
          <p:spPr>
            <a:xfrm rot="10800000">
              <a:off x="9810427" y="2749360"/>
              <a:ext cx="1773571" cy="261610"/>
            </a:xfrm>
            <a:prstGeom prst="rect">
              <a:avLst/>
            </a:prstGeom>
            <a:noFill/>
          </p:spPr>
          <p:txBody>
            <a:bodyPr wrap="square" rtlCol="0">
              <a:spAutoFit/>
            </a:bodyPr>
            <a:lstStyle/>
            <a:p>
              <a:pPr algn="ctr"/>
              <a:r>
                <a:rPr lang="en-US" sz="1100" dirty="0">
                  <a:solidFill>
                    <a:schemeClr val="accent4">
                      <a:lumMod val="60000"/>
                      <a:lumOff val="40000"/>
                    </a:schemeClr>
                  </a:solidFill>
                  <a:latin typeface="Libre Franklin" pitchFamily="2" charset="77"/>
                </a:rPr>
                <a:t>30% </a:t>
              </a:r>
              <a:r>
                <a:rPr lang="en-US" sz="1100" dirty="0">
                  <a:latin typeface="Libre Franklin" pitchFamily="2" charset="77"/>
                </a:rPr>
                <a:t>Gen X, Boomer+</a:t>
              </a:r>
            </a:p>
          </p:txBody>
        </p:sp>
      </p:grpSp>
      <p:grpSp>
        <p:nvGrpSpPr>
          <p:cNvPr id="27" name="Group 26">
            <a:extLst>
              <a:ext uri="{FF2B5EF4-FFF2-40B4-BE49-F238E27FC236}">
                <a16:creationId xmlns:a16="http://schemas.microsoft.com/office/drawing/2014/main" id="{F920A231-61E2-51BA-2964-8E8F00662685}"/>
              </a:ext>
            </a:extLst>
          </p:cNvPr>
          <p:cNvGrpSpPr/>
          <p:nvPr/>
        </p:nvGrpSpPr>
        <p:grpSpPr>
          <a:xfrm rot="10800000">
            <a:off x="10623291" y="2155872"/>
            <a:ext cx="1773571" cy="540580"/>
            <a:chOff x="9810427" y="2470390"/>
            <a:chExt cx="1773571" cy="540580"/>
          </a:xfrm>
        </p:grpSpPr>
        <p:cxnSp>
          <p:nvCxnSpPr>
            <p:cNvPr id="28" name="Straight Arrow Connector 27">
              <a:extLst>
                <a:ext uri="{FF2B5EF4-FFF2-40B4-BE49-F238E27FC236}">
                  <a16:creationId xmlns:a16="http://schemas.microsoft.com/office/drawing/2014/main" id="{73670B6C-A7EF-62C6-1987-C828852DE847}"/>
                </a:ext>
              </a:extLst>
            </p:cNvPr>
            <p:cNvCxnSpPr>
              <a:cxnSpLocks/>
            </p:cNvCxnSpPr>
            <p:nvPr/>
          </p:nvCxnSpPr>
          <p:spPr>
            <a:xfrm>
              <a:off x="10644691" y="2470390"/>
              <a:ext cx="0" cy="297735"/>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A080DC2-A4EC-8A67-AE20-5EEAF43AF000}"/>
                </a:ext>
              </a:extLst>
            </p:cNvPr>
            <p:cNvSpPr txBox="1"/>
            <p:nvPr/>
          </p:nvSpPr>
          <p:spPr>
            <a:xfrm rot="10800000">
              <a:off x="9810427" y="2749360"/>
              <a:ext cx="1773571" cy="261610"/>
            </a:xfrm>
            <a:prstGeom prst="rect">
              <a:avLst/>
            </a:prstGeom>
            <a:noFill/>
          </p:spPr>
          <p:txBody>
            <a:bodyPr wrap="square" rtlCol="0">
              <a:spAutoFit/>
            </a:bodyPr>
            <a:lstStyle/>
            <a:p>
              <a:pPr algn="ctr"/>
              <a:r>
                <a:rPr lang="en-US" sz="1100" dirty="0">
                  <a:solidFill>
                    <a:schemeClr val="accent2"/>
                  </a:solidFill>
                  <a:latin typeface="Libre Franklin" pitchFamily="2" charset="77"/>
                </a:rPr>
                <a:t>8% </a:t>
              </a:r>
              <a:r>
                <a:rPr lang="en-US" sz="1100" dirty="0">
                  <a:latin typeface="Libre Franklin" pitchFamily="2" charset="77"/>
                </a:rPr>
                <a:t>Urban 1M+</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grpSp>
        <p:nvGrpSpPr>
          <p:cNvPr id="595" name="Google Shape;595;p42"/>
          <p:cNvGrpSpPr/>
          <p:nvPr/>
        </p:nvGrpSpPr>
        <p:grpSpPr>
          <a:xfrm>
            <a:off x="10155790" y="-42"/>
            <a:ext cx="2048400" cy="574200"/>
            <a:chOff x="10143598" y="-42"/>
            <a:chExt cx="2048400" cy="574200"/>
          </a:xfrm>
        </p:grpSpPr>
        <p:sp>
          <p:nvSpPr>
            <p:cNvPr id="596" name="Google Shape;596;p42"/>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597" name="Google Shape;597;p42"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598" name="Google Shape;598;p42"/>
          <p:cNvSpPr txBox="1">
            <a:spLocks noGrp="1"/>
          </p:cNvSpPr>
          <p:nvPr>
            <p:ph type="title"/>
          </p:nvPr>
        </p:nvSpPr>
        <p:spPr>
          <a:xfrm>
            <a:off x="441125" y="581129"/>
            <a:ext cx="10166700" cy="48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Holiday Shoppers Say Ads About Savings Are Most Relevant to Them</a:t>
            </a:r>
            <a:endParaRPr sz="2200" dirty="0"/>
          </a:p>
        </p:txBody>
      </p:sp>
      <p:sp>
        <p:nvSpPr>
          <p:cNvPr id="599" name="Google Shape;599;p42"/>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600" name="Google Shape;600;p42"/>
          <p:cNvSpPr txBox="1"/>
          <p:nvPr/>
        </p:nvSpPr>
        <p:spPr>
          <a:xfrm>
            <a:off x="9110241" y="52799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601" name="Google Shape;601;p42"/>
          <p:cNvSpPr txBox="1"/>
          <p:nvPr/>
        </p:nvSpPr>
        <p:spPr>
          <a:xfrm>
            <a:off x="1359590" y="1198358"/>
            <a:ext cx="94728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relevant do you find the following types of advertisements regarding holiday shopping?</a:t>
            </a:r>
            <a:endParaRPr sz="1200" dirty="0">
              <a:solidFill>
                <a:srgbClr val="000000"/>
              </a:solidFill>
              <a:latin typeface="Libre Franklin" pitchFamily="2" charset="77"/>
              <a:sym typeface="Arial"/>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holiday shoppers</a:t>
            </a:r>
            <a:endParaRPr dirty="0">
              <a:latin typeface="Libre Franklin" pitchFamily="2" charset="77"/>
            </a:endParaRPr>
          </a:p>
        </p:txBody>
      </p:sp>
      <p:sp>
        <p:nvSpPr>
          <p:cNvPr id="602" name="Google Shape;602;p42"/>
          <p:cNvSpPr txBox="1"/>
          <p:nvPr/>
        </p:nvSpPr>
        <p:spPr>
          <a:xfrm>
            <a:off x="9110241" y="48989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603" name="Google Shape;603;p42"/>
          <p:cNvSpPr txBox="1"/>
          <p:nvPr/>
        </p:nvSpPr>
        <p:spPr>
          <a:xfrm>
            <a:off x="177447" y="5779728"/>
            <a:ext cx="10655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SHOPPERS (N=920)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Q24. How relevant do you find the following types of advertisements regarding holiday shopping?</a:t>
            </a:r>
            <a:endParaRPr dirty="0">
              <a:latin typeface="Libre Franklin" pitchFamily="2" charset="77"/>
            </a:endParaRPr>
          </a:p>
        </p:txBody>
      </p:sp>
      <p:graphicFrame>
        <p:nvGraphicFramePr>
          <p:cNvPr id="2" name="Chart 1">
            <a:extLst>
              <a:ext uri="{FF2B5EF4-FFF2-40B4-BE49-F238E27FC236}">
                <a16:creationId xmlns:a16="http://schemas.microsoft.com/office/drawing/2014/main" id="{49D26837-BDD9-7208-E124-115EC92E956F}"/>
              </a:ext>
            </a:extLst>
          </p:cNvPr>
          <p:cNvGraphicFramePr/>
          <p:nvPr>
            <p:extLst>
              <p:ext uri="{D42A27DB-BD31-4B8C-83A1-F6EECF244321}">
                <p14:modId xmlns:p14="http://schemas.microsoft.com/office/powerpoint/2010/main" val="2021444758"/>
              </p:ext>
            </p:extLst>
          </p:nvPr>
        </p:nvGraphicFramePr>
        <p:xfrm>
          <a:off x="177447" y="1919401"/>
          <a:ext cx="9689724" cy="4263515"/>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A178EC67-0CF9-BB56-5788-E0A5B46CA3A0}"/>
              </a:ext>
            </a:extLst>
          </p:cNvPr>
          <p:cNvGrpSpPr/>
          <p:nvPr/>
        </p:nvGrpSpPr>
        <p:grpSpPr>
          <a:xfrm>
            <a:off x="9418066" y="2645432"/>
            <a:ext cx="2258193" cy="600164"/>
            <a:chOff x="9738317" y="2941881"/>
            <a:chExt cx="2258193" cy="600164"/>
          </a:xfrm>
        </p:grpSpPr>
        <p:cxnSp>
          <p:nvCxnSpPr>
            <p:cNvPr id="4" name="Straight Arrow Connector 3">
              <a:extLst>
                <a:ext uri="{FF2B5EF4-FFF2-40B4-BE49-F238E27FC236}">
                  <a16:creationId xmlns:a16="http://schemas.microsoft.com/office/drawing/2014/main" id="{E234069D-AC92-CB9F-E9A4-A92F166F3E4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678B234-3AB5-55F9-A2BD-7401C303863A}"/>
                </a:ext>
              </a:extLst>
            </p:cNvPr>
            <p:cNvSpPr txBox="1"/>
            <p:nvPr/>
          </p:nvSpPr>
          <p:spPr>
            <a:xfrm>
              <a:off x="10222939" y="2941881"/>
              <a:ext cx="1773571" cy="600164"/>
            </a:xfrm>
            <a:prstGeom prst="rect">
              <a:avLst/>
            </a:prstGeom>
            <a:noFill/>
          </p:spPr>
          <p:txBody>
            <a:bodyPr wrap="square" rtlCol="0">
              <a:spAutoFit/>
            </a:bodyPr>
            <a:lstStyle/>
            <a:p>
              <a:r>
                <a:rPr lang="en-US" sz="1100" dirty="0">
                  <a:solidFill>
                    <a:schemeClr val="accent4"/>
                  </a:solidFill>
                  <a:latin typeface="Libre Franklin" pitchFamily="2" charset="77"/>
                </a:rPr>
                <a:t>84% </a:t>
              </a:r>
              <a:r>
                <a:rPr lang="en-US" sz="1100" dirty="0">
                  <a:latin typeface="Libre Franklin" pitchFamily="2" charset="77"/>
                </a:rPr>
                <a:t>Urban 1M+</a:t>
              </a:r>
            </a:p>
            <a:p>
              <a:r>
                <a:rPr lang="en-US" sz="1100" dirty="0">
                  <a:solidFill>
                    <a:schemeClr val="accent4"/>
                  </a:solidFill>
                  <a:latin typeface="Libre Franklin" pitchFamily="2" charset="77"/>
                </a:rPr>
                <a:t>83% </a:t>
              </a:r>
              <a:r>
                <a:rPr lang="en-US" sz="1100" dirty="0">
                  <a:latin typeface="Libre Franklin" pitchFamily="2" charset="77"/>
                </a:rPr>
                <a:t>Northeast</a:t>
              </a:r>
            </a:p>
            <a:p>
              <a:r>
                <a:rPr lang="en-US" sz="1100" dirty="0">
                  <a:solidFill>
                    <a:schemeClr val="accent4"/>
                  </a:solidFill>
                  <a:latin typeface="Libre Franklin" pitchFamily="2" charset="77"/>
                </a:rPr>
                <a:t>80% </a:t>
              </a:r>
              <a:r>
                <a:rPr lang="en-US" sz="1100" dirty="0">
                  <a:latin typeface="Libre Franklin" pitchFamily="2" charset="77"/>
                </a:rPr>
                <a:t>West</a:t>
              </a:r>
            </a:p>
          </p:txBody>
        </p:sp>
      </p:grpSp>
      <p:grpSp>
        <p:nvGrpSpPr>
          <p:cNvPr id="6" name="Group 5">
            <a:extLst>
              <a:ext uri="{FF2B5EF4-FFF2-40B4-BE49-F238E27FC236}">
                <a16:creationId xmlns:a16="http://schemas.microsoft.com/office/drawing/2014/main" id="{1ECC9607-A080-46E3-2C07-B4842ED3CE04}"/>
              </a:ext>
            </a:extLst>
          </p:cNvPr>
          <p:cNvGrpSpPr/>
          <p:nvPr/>
        </p:nvGrpSpPr>
        <p:grpSpPr>
          <a:xfrm>
            <a:off x="9418066" y="3994045"/>
            <a:ext cx="2222676" cy="430887"/>
            <a:chOff x="9738317" y="3022062"/>
            <a:chExt cx="2222676" cy="430887"/>
          </a:xfrm>
        </p:grpSpPr>
        <p:cxnSp>
          <p:nvCxnSpPr>
            <p:cNvPr id="7" name="Straight Arrow Connector 6">
              <a:extLst>
                <a:ext uri="{FF2B5EF4-FFF2-40B4-BE49-F238E27FC236}">
                  <a16:creationId xmlns:a16="http://schemas.microsoft.com/office/drawing/2014/main" id="{7EFE2CDA-DB17-21AD-8627-84A53A770D8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3DC1EF6-9350-AE9C-AC0A-C047A6C6B095}"/>
                </a:ext>
              </a:extLst>
            </p:cNvPr>
            <p:cNvSpPr txBox="1"/>
            <p:nvPr/>
          </p:nvSpPr>
          <p:spPr>
            <a:xfrm>
              <a:off x="10187422" y="3022062"/>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78% </a:t>
              </a:r>
              <a:r>
                <a:rPr lang="en-US" sz="1100" dirty="0">
                  <a:latin typeface="Libre Franklin" pitchFamily="2" charset="77"/>
                </a:rPr>
                <a:t>Urban 1M+</a:t>
              </a:r>
            </a:p>
            <a:p>
              <a:r>
                <a:rPr lang="en-US" sz="1100" dirty="0">
                  <a:solidFill>
                    <a:schemeClr val="accent4"/>
                  </a:solidFill>
                  <a:latin typeface="Libre Franklin" pitchFamily="2" charset="77"/>
                </a:rPr>
                <a:t>75% </a:t>
              </a:r>
              <a:r>
                <a:rPr lang="en-US" sz="1100" dirty="0">
                  <a:latin typeface="Libre Franklin" pitchFamily="2" charset="77"/>
                </a:rPr>
                <a:t>Millennials</a:t>
              </a:r>
            </a:p>
          </p:txBody>
        </p:sp>
      </p:grpSp>
      <p:grpSp>
        <p:nvGrpSpPr>
          <p:cNvPr id="9" name="Group 8">
            <a:extLst>
              <a:ext uri="{FF2B5EF4-FFF2-40B4-BE49-F238E27FC236}">
                <a16:creationId xmlns:a16="http://schemas.microsoft.com/office/drawing/2014/main" id="{2CC4C269-DC7F-92CD-76CD-4E3098FF21AD}"/>
              </a:ext>
            </a:extLst>
          </p:cNvPr>
          <p:cNvGrpSpPr/>
          <p:nvPr/>
        </p:nvGrpSpPr>
        <p:grpSpPr>
          <a:xfrm>
            <a:off x="9418066" y="5173382"/>
            <a:ext cx="2258193" cy="600164"/>
            <a:chOff x="9738317" y="2941881"/>
            <a:chExt cx="2258193" cy="600164"/>
          </a:xfrm>
        </p:grpSpPr>
        <p:cxnSp>
          <p:nvCxnSpPr>
            <p:cNvPr id="10" name="Straight Arrow Connector 9">
              <a:extLst>
                <a:ext uri="{FF2B5EF4-FFF2-40B4-BE49-F238E27FC236}">
                  <a16:creationId xmlns:a16="http://schemas.microsoft.com/office/drawing/2014/main" id="{D9DD1588-A1CB-635C-E627-04F07D340E75}"/>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305665A-DC8F-E491-795E-BC509C1D6CF1}"/>
                </a:ext>
              </a:extLst>
            </p:cNvPr>
            <p:cNvSpPr txBox="1"/>
            <p:nvPr/>
          </p:nvSpPr>
          <p:spPr>
            <a:xfrm>
              <a:off x="10222939" y="2941881"/>
              <a:ext cx="1773571" cy="600164"/>
            </a:xfrm>
            <a:prstGeom prst="rect">
              <a:avLst/>
            </a:prstGeom>
            <a:noFill/>
          </p:spPr>
          <p:txBody>
            <a:bodyPr wrap="square" rtlCol="0">
              <a:spAutoFit/>
            </a:bodyPr>
            <a:lstStyle/>
            <a:p>
              <a:r>
                <a:rPr lang="en-US" sz="1100" dirty="0">
                  <a:solidFill>
                    <a:schemeClr val="accent4"/>
                  </a:solidFill>
                  <a:latin typeface="Libre Franklin" pitchFamily="2" charset="77"/>
                </a:rPr>
                <a:t>75% </a:t>
              </a:r>
              <a:r>
                <a:rPr lang="en-US" sz="1100" dirty="0">
                  <a:latin typeface="Libre Franklin" pitchFamily="2" charset="77"/>
                </a:rPr>
                <a:t>Urban 1M+</a:t>
              </a:r>
            </a:p>
            <a:p>
              <a:r>
                <a:rPr lang="en-US" sz="1100" dirty="0">
                  <a:solidFill>
                    <a:schemeClr val="accent4"/>
                  </a:solidFill>
                  <a:latin typeface="Libre Franklin" pitchFamily="2" charset="77"/>
                </a:rPr>
                <a:t>67% </a:t>
              </a:r>
              <a:r>
                <a:rPr lang="en-US" sz="1100" dirty="0">
                  <a:latin typeface="Libre Franklin" pitchFamily="2" charset="77"/>
                </a:rPr>
                <a:t>Gen Z</a:t>
              </a:r>
            </a:p>
            <a:p>
              <a:r>
                <a:rPr lang="en-US" sz="1100" dirty="0">
                  <a:solidFill>
                    <a:schemeClr val="accent4"/>
                  </a:solidFill>
                  <a:latin typeface="Libre Franklin" pitchFamily="2" charset="77"/>
                </a:rPr>
                <a:t>65% </a:t>
              </a:r>
              <a:r>
                <a:rPr lang="en-US" sz="1100" dirty="0">
                  <a:latin typeface="Libre Franklin" pitchFamily="2" charset="77"/>
                </a:rPr>
                <a:t>Northeast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618" name="Google Shape;618;p43"/>
          <p:cNvGrpSpPr/>
          <p:nvPr/>
        </p:nvGrpSpPr>
        <p:grpSpPr>
          <a:xfrm>
            <a:off x="10155790" y="-42"/>
            <a:ext cx="2048400" cy="574200"/>
            <a:chOff x="10143598" y="-42"/>
            <a:chExt cx="2048400" cy="574200"/>
          </a:xfrm>
        </p:grpSpPr>
        <p:sp>
          <p:nvSpPr>
            <p:cNvPr id="619" name="Google Shape;619;p43"/>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620" name="Google Shape;620;p43"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621" name="Google Shape;621;p43"/>
          <p:cNvSpPr txBox="1">
            <a:spLocks noGrp="1"/>
          </p:cNvSpPr>
          <p:nvPr>
            <p:ph type="title"/>
          </p:nvPr>
        </p:nvSpPr>
        <p:spPr>
          <a:xfrm>
            <a:off x="441125" y="581129"/>
            <a:ext cx="10166700" cy="48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Nearly Nine in Ten Will Adjust Their Shopping to Account for Inflation</a:t>
            </a:r>
            <a:endParaRPr sz="2200" dirty="0"/>
          </a:p>
        </p:txBody>
      </p:sp>
      <p:sp>
        <p:nvSpPr>
          <p:cNvPr id="622" name="Google Shape;622;p43"/>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623" name="Google Shape;623;p43"/>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624" name="Google Shape;624;p43"/>
          <p:cNvSpPr txBox="1"/>
          <p:nvPr/>
        </p:nvSpPr>
        <p:spPr>
          <a:xfrm>
            <a:off x="177447" y="5748929"/>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HOLIDAY SHOPPERS ADJUSTING FOR INFLATION (N=777)</a:t>
            </a: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Q25: How do you plan on adjusting your holiday shopping to account for the current state of the economy and inflation? If you've already finished shopping, please think what you've already done.</a:t>
            </a:r>
            <a:endParaRPr dirty="0">
              <a:latin typeface="Libre Franklin" pitchFamily="2" charset="77"/>
            </a:endParaRPr>
          </a:p>
        </p:txBody>
      </p:sp>
      <p:grpSp>
        <p:nvGrpSpPr>
          <p:cNvPr id="2" name="Group 1">
            <a:extLst>
              <a:ext uri="{FF2B5EF4-FFF2-40B4-BE49-F238E27FC236}">
                <a16:creationId xmlns:a16="http://schemas.microsoft.com/office/drawing/2014/main" id="{521E1A9E-DFDF-A8BE-6DD8-188CFDB31588}"/>
              </a:ext>
            </a:extLst>
          </p:cNvPr>
          <p:cNvGrpSpPr/>
          <p:nvPr/>
        </p:nvGrpSpPr>
        <p:grpSpPr>
          <a:xfrm>
            <a:off x="268730" y="1147543"/>
            <a:ext cx="11447394" cy="4836343"/>
            <a:chOff x="6324100" y="1096731"/>
            <a:chExt cx="6352185" cy="4618138"/>
          </a:xfrm>
        </p:grpSpPr>
        <p:graphicFrame>
          <p:nvGraphicFramePr>
            <p:cNvPr id="4" name="Chart 3">
              <a:extLst>
                <a:ext uri="{FF2B5EF4-FFF2-40B4-BE49-F238E27FC236}">
                  <a16:creationId xmlns:a16="http://schemas.microsoft.com/office/drawing/2014/main" id="{843D925C-5FCA-A91E-EEF1-2156C7E268A5}"/>
                </a:ext>
              </a:extLst>
            </p:cNvPr>
            <p:cNvGraphicFramePr/>
            <p:nvPr>
              <p:extLst>
                <p:ext uri="{D42A27DB-BD31-4B8C-83A1-F6EECF244321}">
                  <p14:modId xmlns:p14="http://schemas.microsoft.com/office/powerpoint/2010/main" val="4148996266"/>
                </p:ext>
              </p:extLst>
            </p:nvPr>
          </p:nvGraphicFramePr>
          <p:xfrm>
            <a:off x="6324100" y="1663541"/>
            <a:ext cx="6352185" cy="405132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2924D22-B51B-DFD6-0D87-7FE2560F7CAB}"/>
                </a:ext>
              </a:extLst>
            </p:cNvPr>
            <p:cNvSpPr txBox="1"/>
            <p:nvPr/>
          </p:nvSpPr>
          <p:spPr>
            <a:xfrm>
              <a:off x="6733913" y="1096731"/>
              <a:ext cx="5746052" cy="470225"/>
            </a:xfrm>
            <a:prstGeom prst="rect">
              <a:avLst/>
            </a:prstGeom>
            <a:noFill/>
          </p:spPr>
          <p:txBody>
            <a:bodyPr wrap="square" rtlCol="0">
              <a:spAutoFit/>
            </a:bodyPr>
            <a:lstStyle/>
            <a:p>
              <a:pPr algn="ctr"/>
              <a:r>
                <a:rPr lang="en-US" sz="1400" dirty="0">
                  <a:latin typeface="Libre Franklin" pitchFamily="2" charset="77"/>
                </a:rPr>
                <a:t>How do you plan on adjusting your holiday shopping to account for the current state of the economy and inflation?</a:t>
              </a:r>
            </a:p>
            <a:p>
              <a:pPr algn="ctr"/>
              <a:r>
                <a:rPr lang="en-US" sz="1200" dirty="0">
                  <a:latin typeface="Libre Franklin" pitchFamily="2" charset="77"/>
                </a:rPr>
                <a:t>Among holiday shoppers who will adjust for inflation </a:t>
              </a:r>
            </a:p>
          </p:txBody>
        </p:sp>
      </p:grpSp>
      <p:sp>
        <p:nvSpPr>
          <p:cNvPr id="5" name="TextBox 4">
            <a:extLst>
              <a:ext uri="{FF2B5EF4-FFF2-40B4-BE49-F238E27FC236}">
                <a16:creationId xmlns:a16="http://schemas.microsoft.com/office/drawing/2014/main" id="{3CE1D27E-BAF5-6D48-D537-F481F1234304}"/>
              </a:ext>
            </a:extLst>
          </p:cNvPr>
          <p:cNvSpPr txBox="1"/>
          <p:nvPr/>
        </p:nvSpPr>
        <p:spPr>
          <a:xfrm>
            <a:off x="9272954" y="2252900"/>
            <a:ext cx="2328767" cy="1107996"/>
          </a:xfrm>
          <a:prstGeom prst="rect">
            <a:avLst/>
          </a:prstGeom>
          <a:noFill/>
          <a:ln w="19050">
            <a:solidFill>
              <a:schemeClr val="accent1"/>
            </a:solidFill>
          </a:ln>
        </p:spPr>
        <p:txBody>
          <a:bodyPr wrap="square" rtlCol="0" anchor="ctr">
            <a:spAutoFit/>
          </a:bodyPr>
          <a:lstStyle/>
          <a:p>
            <a:pPr algn="ctr"/>
            <a:r>
              <a:rPr lang="en-US" sz="2400" dirty="0">
                <a:solidFill>
                  <a:schemeClr val="tx2">
                    <a:lumMod val="50000"/>
                  </a:schemeClr>
                </a:solidFill>
                <a:latin typeface="Libre Franklin" pitchFamily="2" charset="77"/>
              </a:rPr>
              <a:t>83%</a:t>
            </a:r>
          </a:p>
          <a:p>
            <a:pPr algn="ctr"/>
            <a:r>
              <a:rPr lang="en-US" dirty="0">
                <a:latin typeface="Libre Franklin" pitchFamily="2" charset="77"/>
              </a:rPr>
              <a:t>of holiday shoppers will adjust their shopping to account for inflation</a:t>
            </a:r>
          </a:p>
        </p:txBody>
      </p:sp>
      <p:grpSp>
        <p:nvGrpSpPr>
          <p:cNvPr id="6" name="Group 5">
            <a:extLst>
              <a:ext uri="{FF2B5EF4-FFF2-40B4-BE49-F238E27FC236}">
                <a16:creationId xmlns:a16="http://schemas.microsoft.com/office/drawing/2014/main" id="{7E62B570-338F-D5A9-16DA-A4DE73EEC5E8}"/>
              </a:ext>
            </a:extLst>
          </p:cNvPr>
          <p:cNvGrpSpPr/>
          <p:nvPr/>
        </p:nvGrpSpPr>
        <p:grpSpPr>
          <a:xfrm>
            <a:off x="8150643" y="4370038"/>
            <a:ext cx="2284347" cy="600164"/>
            <a:chOff x="9738317" y="2938289"/>
            <a:chExt cx="2284347" cy="600164"/>
          </a:xfrm>
        </p:grpSpPr>
        <p:cxnSp>
          <p:nvCxnSpPr>
            <p:cNvPr id="7" name="Straight Arrow Connector 6">
              <a:extLst>
                <a:ext uri="{FF2B5EF4-FFF2-40B4-BE49-F238E27FC236}">
                  <a16:creationId xmlns:a16="http://schemas.microsoft.com/office/drawing/2014/main" id="{85E87CAA-43C6-F812-2B25-1DBC8CB60639}"/>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A6BA46F-5816-27C7-37ED-960780BBCE1E}"/>
                </a:ext>
              </a:extLst>
            </p:cNvPr>
            <p:cNvSpPr txBox="1"/>
            <p:nvPr/>
          </p:nvSpPr>
          <p:spPr>
            <a:xfrm>
              <a:off x="10249093" y="2938289"/>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43% Urban 1M+</a:t>
              </a:r>
            </a:p>
            <a:p>
              <a:r>
                <a:rPr lang="en-US" sz="1100" dirty="0">
                  <a:solidFill>
                    <a:schemeClr val="tx2">
                      <a:lumMod val="50000"/>
                    </a:schemeClr>
                  </a:solidFill>
                  <a:latin typeface="Libre Franklin" pitchFamily="2" charset="77"/>
                </a:rPr>
                <a:t>39% Millennials</a:t>
              </a:r>
            </a:p>
            <a:p>
              <a:r>
                <a:rPr lang="en-US" sz="1100" dirty="0">
                  <a:solidFill>
                    <a:schemeClr val="tx2">
                      <a:lumMod val="50000"/>
                    </a:schemeClr>
                  </a:solidFill>
                  <a:latin typeface="Libre Franklin" pitchFamily="2" charset="77"/>
                </a:rPr>
                <a:t>36% Urban &lt;1M</a:t>
              </a:r>
            </a:p>
          </p:txBody>
        </p:sp>
      </p:grpSp>
      <p:grpSp>
        <p:nvGrpSpPr>
          <p:cNvPr id="9" name="Group 8">
            <a:extLst>
              <a:ext uri="{FF2B5EF4-FFF2-40B4-BE49-F238E27FC236}">
                <a16:creationId xmlns:a16="http://schemas.microsoft.com/office/drawing/2014/main" id="{C10C0E94-6382-CF84-E105-BDDF271783AA}"/>
              </a:ext>
            </a:extLst>
          </p:cNvPr>
          <p:cNvGrpSpPr/>
          <p:nvPr/>
        </p:nvGrpSpPr>
        <p:grpSpPr>
          <a:xfrm>
            <a:off x="8150643" y="5000107"/>
            <a:ext cx="2284347" cy="430887"/>
            <a:chOff x="9738317" y="3026520"/>
            <a:chExt cx="2284347" cy="430887"/>
          </a:xfrm>
        </p:grpSpPr>
        <p:cxnSp>
          <p:nvCxnSpPr>
            <p:cNvPr id="10" name="Straight Arrow Connector 9">
              <a:extLst>
                <a:ext uri="{FF2B5EF4-FFF2-40B4-BE49-F238E27FC236}">
                  <a16:creationId xmlns:a16="http://schemas.microsoft.com/office/drawing/2014/main" id="{42E5EE2E-6780-BEFA-3858-B47432D75B0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6022683-1FF8-8F18-D942-AAC4C4A6D638}"/>
                </a:ext>
              </a:extLst>
            </p:cNvPr>
            <p:cNvSpPr txBox="1"/>
            <p:nvPr/>
          </p:nvSpPr>
          <p:spPr>
            <a:xfrm>
              <a:off x="10249093" y="3026520"/>
              <a:ext cx="1773571" cy="430887"/>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38% Urban 1M+</a:t>
              </a:r>
            </a:p>
            <a:p>
              <a:r>
                <a:rPr lang="en-US" sz="1100" dirty="0">
                  <a:solidFill>
                    <a:schemeClr val="tx2">
                      <a:lumMod val="50000"/>
                    </a:schemeClr>
                  </a:solidFill>
                  <a:latin typeface="Libre Franklin" pitchFamily="2" charset="77"/>
                </a:rPr>
                <a:t>34% Millennials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44"/>
          <p:cNvGrpSpPr/>
          <p:nvPr/>
        </p:nvGrpSpPr>
        <p:grpSpPr>
          <a:xfrm>
            <a:off x="10155790" y="-42"/>
            <a:ext cx="2048400" cy="574200"/>
            <a:chOff x="10143598" y="-42"/>
            <a:chExt cx="2048400" cy="574200"/>
          </a:xfrm>
        </p:grpSpPr>
        <p:sp>
          <p:nvSpPr>
            <p:cNvPr id="632" name="Google Shape;632;p44"/>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633" name="Google Shape;633;p44"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634" name="Google Shape;634;p44"/>
          <p:cNvSpPr txBox="1">
            <a:spLocks noGrp="1"/>
          </p:cNvSpPr>
          <p:nvPr>
            <p:ph type="title"/>
          </p:nvPr>
        </p:nvSpPr>
        <p:spPr>
          <a:xfrm>
            <a:off x="441125" y="581125"/>
            <a:ext cx="11120400" cy="47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Holiday Shoppers Will Utilize Online Retailers More This Year but Pop-Ups Less</a:t>
            </a:r>
            <a:endParaRPr sz="2200" dirty="0"/>
          </a:p>
        </p:txBody>
      </p:sp>
      <p:sp>
        <p:nvSpPr>
          <p:cNvPr id="635" name="Google Shape;635;p44"/>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636" name="Google Shape;636;p44"/>
          <p:cNvSpPr txBox="1"/>
          <p:nvPr/>
        </p:nvSpPr>
        <p:spPr>
          <a:xfrm>
            <a:off x="9606846" y="52037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637" name="Google Shape;637;p44"/>
          <p:cNvSpPr/>
          <p:nvPr/>
        </p:nvSpPr>
        <p:spPr>
          <a:xfrm>
            <a:off x="2359688" y="1142872"/>
            <a:ext cx="74727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Do you plan on spending more, less, or the same amount at any of the following types of stores this holiday shopping season compared to last year?</a:t>
            </a:r>
            <a:endParaRPr dirty="0">
              <a:latin typeface="Libre Franklin" pitchFamily="2" charset="77"/>
            </a:endParaRPr>
          </a:p>
          <a:p>
            <a:pPr marL="0" marR="0" lvl="0" indent="0" algn="ctr" rtl="0">
              <a:spcBef>
                <a:spcPts val="0"/>
              </a:spcBef>
              <a:spcAft>
                <a:spcPts val="0"/>
              </a:spcAft>
              <a:buNone/>
            </a:pPr>
            <a:r>
              <a:rPr lang="en-US" sz="1200" u="none" strike="noStrike" cap="none" dirty="0">
                <a:solidFill>
                  <a:srgbClr val="000000"/>
                </a:solidFill>
                <a:latin typeface="Libre Franklin" pitchFamily="2" charset="77"/>
                <a:sym typeface="Arial"/>
              </a:rPr>
              <a:t>Among holiday shoppers that shop at each retailer   </a:t>
            </a:r>
            <a:endParaRPr dirty="0">
              <a:latin typeface="Libre Franklin" pitchFamily="2" charset="77"/>
            </a:endParaRPr>
          </a:p>
        </p:txBody>
      </p:sp>
      <p:sp>
        <p:nvSpPr>
          <p:cNvPr id="638" name="Google Shape;638;p44"/>
          <p:cNvSpPr txBox="1"/>
          <p:nvPr/>
        </p:nvSpPr>
        <p:spPr>
          <a:xfrm>
            <a:off x="8884048" y="5121729"/>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0000"/>
              </a:solidFill>
              <a:latin typeface="Libre Franklin" pitchFamily="2" charset="77"/>
              <a:sym typeface="Arial"/>
            </a:endParaRPr>
          </a:p>
        </p:txBody>
      </p:sp>
      <p:sp>
        <p:nvSpPr>
          <p:cNvPr id="640" name="Google Shape;640;p44"/>
          <p:cNvSpPr txBox="1"/>
          <p:nvPr/>
        </p:nvSpPr>
        <p:spPr>
          <a:xfrm>
            <a:off x="177445" y="5880751"/>
            <a:ext cx="1181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9598"/>
              </a:buClr>
              <a:buSzPts val="800"/>
              <a:buFont typeface="Arial"/>
              <a:buNone/>
            </a:pPr>
            <a:r>
              <a:rPr lang="en-US" sz="800" u="sng" strike="noStrike" cap="none" dirty="0">
                <a:solidFill>
                  <a:srgbClr val="939598"/>
                </a:solidFill>
                <a:latin typeface="Libre Franklin" pitchFamily="2" charset="77"/>
                <a:sym typeface="Arial"/>
              </a:rPr>
              <a:t>BASE: HOLIDAY SHOPPERS (N=920)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Q26: Do you plan on spending more, less, or the same amount at any of the following types of stores this holiday shopping season compared to last year? If you have already finished your holiday shopping, please think about what you spent.</a:t>
            </a:r>
            <a:endParaRPr sz="800" u="none" strike="noStrike" cap="none" dirty="0">
              <a:solidFill>
                <a:srgbClr val="939598"/>
              </a:solidFill>
              <a:latin typeface="Libre Franklin" pitchFamily="2" charset="77"/>
              <a:sym typeface="Arial"/>
            </a:endParaRPr>
          </a:p>
        </p:txBody>
      </p:sp>
      <p:graphicFrame>
        <p:nvGraphicFramePr>
          <p:cNvPr id="2" name="Chart 1">
            <a:extLst>
              <a:ext uri="{FF2B5EF4-FFF2-40B4-BE49-F238E27FC236}">
                <a16:creationId xmlns:a16="http://schemas.microsoft.com/office/drawing/2014/main" id="{1368526E-6C14-0371-48A3-A7AB42570CF2}"/>
              </a:ext>
            </a:extLst>
          </p:cNvPr>
          <p:cNvGraphicFramePr/>
          <p:nvPr>
            <p:extLst>
              <p:ext uri="{D42A27DB-BD31-4B8C-83A1-F6EECF244321}">
                <p14:modId xmlns:p14="http://schemas.microsoft.com/office/powerpoint/2010/main" val="2441779784"/>
              </p:ext>
            </p:extLst>
          </p:nvPr>
        </p:nvGraphicFramePr>
        <p:xfrm>
          <a:off x="-700777" y="1923859"/>
          <a:ext cx="12014552" cy="3982443"/>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EFE69D48-3C22-3A0B-6DF4-8341C113CDEF}"/>
              </a:ext>
            </a:extLst>
          </p:cNvPr>
          <p:cNvGrpSpPr/>
          <p:nvPr/>
        </p:nvGrpSpPr>
        <p:grpSpPr>
          <a:xfrm>
            <a:off x="9734516" y="2789856"/>
            <a:ext cx="2266753" cy="600164"/>
            <a:chOff x="9738317" y="2941882"/>
            <a:chExt cx="2266753" cy="600164"/>
          </a:xfrm>
        </p:grpSpPr>
        <p:cxnSp>
          <p:nvCxnSpPr>
            <p:cNvPr id="4" name="Straight Arrow Connector 3">
              <a:extLst>
                <a:ext uri="{FF2B5EF4-FFF2-40B4-BE49-F238E27FC236}">
                  <a16:creationId xmlns:a16="http://schemas.microsoft.com/office/drawing/2014/main" id="{A5021989-E35A-7488-016D-5B953E964B3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EC64D64-6681-E8C2-A86C-2D3B75E4BB0C}"/>
                </a:ext>
              </a:extLst>
            </p:cNvPr>
            <p:cNvSpPr txBox="1"/>
            <p:nvPr/>
          </p:nvSpPr>
          <p:spPr>
            <a:xfrm>
              <a:off x="10231499" y="2941882"/>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43% Urban 1M+</a:t>
              </a:r>
            </a:p>
            <a:p>
              <a:r>
                <a:rPr lang="en-US" sz="1100" dirty="0">
                  <a:solidFill>
                    <a:schemeClr val="tx2">
                      <a:lumMod val="50000"/>
                    </a:schemeClr>
                  </a:solidFill>
                  <a:latin typeface="Libre Franklin" pitchFamily="2" charset="77"/>
                </a:rPr>
                <a:t>41% Millennials</a:t>
              </a:r>
            </a:p>
            <a:p>
              <a:r>
                <a:rPr lang="en-US" sz="1100" dirty="0">
                  <a:solidFill>
                    <a:schemeClr val="tx2">
                      <a:lumMod val="50000"/>
                    </a:schemeClr>
                  </a:solidFill>
                  <a:latin typeface="Libre Franklin" pitchFamily="2" charset="77"/>
                </a:rPr>
                <a:t>40% Gen Z</a:t>
              </a:r>
            </a:p>
          </p:txBody>
        </p:sp>
      </p:grpSp>
      <p:grpSp>
        <p:nvGrpSpPr>
          <p:cNvPr id="6" name="Group 5">
            <a:extLst>
              <a:ext uri="{FF2B5EF4-FFF2-40B4-BE49-F238E27FC236}">
                <a16:creationId xmlns:a16="http://schemas.microsoft.com/office/drawing/2014/main" id="{980A4C5A-81B1-9C32-46A5-DB0FB3B0893F}"/>
              </a:ext>
            </a:extLst>
          </p:cNvPr>
          <p:cNvGrpSpPr/>
          <p:nvPr/>
        </p:nvGrpSpPr>
        <p:grpSpPr>
          <a:xfrm>
            <a:off x="9734516" y="4594890"/>
            <a:ext cx="2266753" cy="600164"/>
            <a:chOff x="9738317" y="2941882"/>
            <a:chExt cx="2266753" cy="600164"/>
          </a:xfrm>
        </p:grpSpPr>
        <p:cxnSp>
          <p:nvCxnSpPr>
            <p:cNvPr id="7" name="Straight Arrow Connector 6">
              <a:extLst>
                <a:ext uri="{FF2B5EF4-FFF2-40B4-BE49-F238E27FC236}">
                  <a16:creationId xmlns:a16="http://schemas.microsoft.com/office/drawing/2014/main" id="{7406D267-84D9-8349-0BD2-30945DC58DD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3AA0F07-FD01-1281-10C7-C1B78CCF16C5}"/>
                </a:ext>
              </a:extLst>
            </p:cNvPr>
            <p:cNvSpPr txBox="1"/>
            <p:nvPr/>
          </p:nvSpPr>
          <p:spPr>
            <a:xfrm>
              <a:off x="10231499" y="2941882"/>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38% Urban 1M+</a:t>
              </a:r>
            </a:p>
            <a:p>
              <a:r>
                <a:rPr lang="en-US" sz="1100" dirty="0">
                  <a:solidFill>
                    <a:schemeClr val="tx2">
                      <a:lumMod val="50000"/>
                    </a:schemeClr>
                  </a:solidFill>
                  <a:latin typeface="Libre Franklin" pitchFamily="2" charset="77"/>
                </a:rPr>
                <a:t>35% Millennials</a:t>
              </a:r>
            </a:p>
            <a:p>
              <a:r>
                <a:rPr lang="en-US" sz="1100" dirty="0">
                  <a:solidFill>
                    <a:schemeClr val="tx2">
                      <a:lumMod val="50000"/>
                    </a:schemeClr>
                  </a:solidFill>
                  <a:latin typeface="Libre Franklin" pitchFamily="2" charset="77"/>
                </a:rPr>
                <a:t>35% Gen Z</a:t>
              </a:r>
            </a:p>
          </p:txBody>
        </p:sp>
      </p:grpSp>
      <p:grpSp>
        <p:nvGrpSpPr>
          <p:cNvPr id="9" name="Group 8">
            <a:extLst>
              <a:ext uri="{FF2B5EF4-FFF2-40B4-BE49-F238E27FC236}">
                <a16:creationId xmlns:a16="http://schemas.microsoft.com/office/drawing/2014/main" id="{0876DC76-7C23-15EF-57F0-50C5D747DBBC}"/>
              </a:ext>
            </a:extLst>
          </p:cNvPr>
          <p:cNvGrpSpPr/>
          <p:nvPr/>
        </p:nvGrpSpPr>
        <p:grpSpPr>
          <a:xfrm>
            <a:off x="9738350" y="2053466"/>
            <a:ext cx="2266753" cy="600164"/>
            <a:chOff x="9738317" y="2941882"/>
            <a:chExt cx="2266753" cy="600164"/>
          </a:xfrm>
        </p:grpSpPr>
        <p:cxnSp>
          <p:nvCxnSpPr>
            <p:cNvPr id="10" name="Straight Arrow Connector 9">
              <a:extLst>
                <a:ext uri="{FF2B5EF4-FFF2-40B4-BE49-F238E27FC236}">
                  <a16:creationId xmlns:a16="http://schemas.microsoft.com/office/drawing/2014/main" id="{47965166-DD13-DE9F-BE42-5F852B0A2DF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46C029-0FE8-FC98-2830-33AD5D7DF496}"/>
                </a:ext>
              </a:extLst>
            </p:cNvPr>
            <p:cNvSpPr txBox="1"/>
            <p:nvPr/>
          </p:nvSpPr>
          <p:spPr>
            <a:xfrm>
              <a:off x="10231499" y="2941882"/>
              <a:ext cx="1773571" cy="600164"/>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55% Gen Z</a:t>
              </a:r>
            </a:p>
            <a:p>
              <a:r>
                <a:rPr lang="en-US" sz="1100" dirty="0">
                  <a:solidFill>
                    <a:schemeClr val="tx2">
                      <a:lumMod val="50000"/>
                    </a:schemeClr>
                  </a:solidFill>
                  <a:latin typeface="Libre Franklin" pitchFamily="2" charset="77"/>
                </a:rPr>
                <a:t>45% Urban 1M+</a:t>
              </a:r>
            </a:p>
            <a:p>
              <a:r>
                <a:rPr lang="en-US" sz="1100" dirty="0">
                  <a:solidFill>
                    <a:schemeClr val="tx2">
                      <a:lumMod val="50000"/>
                    </a:schemeClr>
                  </a:solidFill>
                  <a:latin typeface="Libre Franklin" pitchFamily="2" charset="77"/>
                </a:rPr>
                <a:t>44% Millennials</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654" name="Google Shape;654;p45"/>
          <p:cNvGrpSpPr/>
          <p:nvPr/>
        </p:nvGrpSpPr>
        <p:grpSpPr>
          <a:xfrm>
            <a:off x="10155790" y="-42"/>
            <a:ext cx="2048400" cy="574200"/>
            <a:chOff x="10143598" y="-42"/>
            <a:chExt cx="2048400" cy="574200"/>
          </a:xfrm>
        </p:grpSpPr>
        <p:sp>
          <p:nvSpPr>
            <p:cNvPr id="655" name="Google Shape;655;p45"/>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656" name="Google Shape;656;p45"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657" name="Google Shape;657;p45"/>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Three Quarters of Shoppers Are Now Focusing More on Budget vs. Previously</a:t>
            </a:r>
            <a:endParaRPr sz="2200" dirty="0"/>
          </a:p>
        </p:txBody>
      </p:sp>
      <p:sp>
        <p:nvSpPr>
          <p:cNvPr id="658" name="Google Shape;658;p45"/>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659" name="Google Shape;659;p45"/>
          <p:cNvSpPr/>
          <p:nvPr/>
        </p:nvSpPr>
        <p:spPr>
          <a:xfrm>
            <a:off x="2359688" y="1180622"/>
            <a:ext cx="7472700" cy="7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much do you agree or disagree with the following statements regarding inflation as it relates to your holiday shopping plans?</a:t>
            </a:r>
            <a:endParaRPr dirty="0">
              <a:latin typeface="Libre Franklin" pitchFamily="2" charset="77"/>
            </a:endParaRPr>
          </a:p>
          <a:p>
            <a:pPr marL="0" marR="0" lvl="0" indent="0" algn="ctr" rtl="0">
              <a:spcBef>
                <a:spcPts val="0"/>
              </a:spcBef>
              <a:spcAft>
                <a:spcPts val="0"/>
              </a:spcAft>
              <a:buNone/>
            </a:pPr>
            <a:r>
              <a:rPr lang="en-US" sz="1200" u="none" strike="noStrike" cap="none" dirty="0">
                <a:solidFill>
                  <a:srgbClr val="000000"/>
                </a:solidFill>
                <a:latin typeface="Libre Franklin" pitchFamily="2" charset="77"/>
                <a:sym typeface="Arial"/>
              </a:rPr>
              <a:t>Among holiday shoppers</a:t>
            </a:r>
            <a:endParaRPr dirty="0">
              <a:latin typeface="Libre Franklin" pitchFamily="2" charset="77"/>
            </a:endParaRPr>
          </a:p>
        </p:txBody>
      </p:sp>
      <p:sp>
        <p:nvSpPr>
          <p:cNvPr id="660" name="Google Shape;660;p45"/>
          <p:cNvSpPr txBox="1"/>
          <p:nvPr/>
        </p:nvSpPr>
        <p:spPr>
          <a:xfrm>
            <a:off x="8768443" y="5045529"/>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000000"/>
              </a:solidFill>
              <a:latin typeface="Libre Franklin" pitchFamily="2" charset="77"/>
              <a:sym typeface="Arial"/>
            </a:endParaRPr>
          </a:p>
        </p:txBody>
      </p:sp>
      <p:sp>
        <p:nvSpPr>
          <p:cNvPr id="661" name="Google Shape;661;p45"/>
          <p:cNvSpPr txBox="1"/>
          <p:nvPr/>
        </p:nvSpPr>
        <p:spPr>
          <a:xfrm>
            <a:off x="177444" y="5894643"/>
            <a:ext cx="11816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39598"/>
              </a:buClr>
              <a:buSzPts val="800"/>
              <a:buFont typeface="Arial"/>
              <a:buNone/>
            </a:pPr>
            <a:r>
              <a:rPr lang="en-US" sz="800" u="sng" strike="noStrike" cap="none" dirty="0">
                <a:solidFill>
                  <a:srgbClr val="939598"/>
                </a:solidFill>
                <a:latin typeface="Libre Franklin" pitchFamily="2" charset="77"/>
                <a:sym typeface="Arial"/>
              </a:rPr>
              <a:t>BASE: HOLIDAY SHOPPERS (N=920)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Q27: How much do you agree or disagree with the following statements regarding inflation as it relates to your holiday shopping plans?</a:t>
            </a:r>
            <a:endParaRPr sz="800" u="none" strike="noStrike" cap="none" dirty="0">
              <a:solidFill>
                <a:srgbClr val="939598"/>
              </a:solidFill>
              <a:latin typeface="Libre Franklin" pitchFamily="2" charset="77"/>
              <a:sym typeface="Arial"/>
            </a:endParaRPr>
          </a:p>
        </p:txBody>
      </p:sp>
      <p:sp>
        <p:nvSpPr>
          <p:cNvPr id="662" name="Google Shape;662;p45"/>
          <p:cNvSpPr txBox="1"/>
          <p:nvPr/>
        </p:nvSpPr>
        <p:spPr>
          <a:xfrm>
            <a:off x="93388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graphicFrame>
        <p:nvGraphicFramePr>
          <p:cNvPr id="2" name="Chart 1">
            <a:extLst>
              <a:ext uri="{FF2B5EF4-FFF2-40B4-BE49-F238E27FC236}">
                <a16:creationId xmlns:a16="http://schemas.microsoft.com/office/drawing/2014/main" id="{41DFFBAE-00DF-C243-876B-64A3C9514688}"/>
              </a:ext>
            </a:extLst>
          </p:cNvPr>
          <p:cNvGraphicFramePr/>
          <p:nvPr>
            <p:extLst>
              <p:ext uri="{D42A27DB-BD31-4B8C-83A1-F6EECF244321}">
                <p14:modId xmlns:p14="http://schemas.microsoft.com/office/powerpoint/2010/main" val="2062420009"/>
              </p:ext>
            </p:extLst>
          </p:nvPr>
        </p:nvGraphicFramePr>
        <p:xfrm>
          <a:off x="296134" y="1954490"/>
          <a:ext cx="10314925" cy="3982443"/>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F5B148D0-8F7B-C478-DB94-FE5D74C149FC}"/>
              </a:ext>
            </a:extLst>
          </p:cNvPr>
          <p:cNvGrpSpPr/>
          <p:nvPr/>
        </p:nvGrpSpPr>
        <p:grpSpPr>
          <a:xfrm>
            <a:off x="9925247" y="2184074"/>
            <a:ext cx="2254453" cy="430887"/>
            <a:chOff x="9738317" y="3026520"/>
            <a:chExt cx="2254453" cy="430887"/>
          </a:xfrm>
        </p:grpSpPr>
        <p:cxnSp>
          <p:nvCxnSpPr>
            <p:cNvPr id="4" name="Straight Arrow Connector 3">
              <a:extLst>
                <a:ext uri="{FF2B5EF4-FFF2-40B4-BE49-F238E27FC236}">
                  <a16:creationId xmlns:a16="http://schemas.microsoft.com/office/drawing/2014/main" id="{6329E9BB-325A-BC47-17B4-23CA4A8C4D3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EDE3DB9-14A0-EF53-C919-6F445280F2CB}"/>
                </a:ext>
              </a:extLst>
            </p:cNvPr>
            <p:cNvSpPr txBox="1"/>
            <p:nvPr/>
          </p:nvSpPr>
          <p:spPr>
            <a:xfrm>
              <a:off x="10219199" y="3026520"/>
              <a:ext cx="1773571" cy="430887"/>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81% Gen X</a:t>
              </a:r>
            </a:p>
            <a:p>
              <a:r>
                <a:rPr lang="en-US" sz="1100" dirty="0">
                  <a:solidFill>
                    <a:schemeClr val="tx2">
                      <a:lumMod val="50000"/>
                    </a:schemeClr>
                  </a:solidFill>
                  <a:latin typeface="Libre Franklin" pitchFamily="2" charset="77"/>
                </a:rPr>
                <a:t>81% Northeast</a:t>
              </a:r>
            </a:p>
          </p:txBody>
        </p:sp>
      </p:grpSp>
      <p:grpSp>
        <p:nvGrpSpPr>
          <p:cNvPr id="6" name="Group 5">
            <a:extLst>
              <a:ext uri="{FF2B5EF4-FFF2-40B4-BE49-F238E27FC236}">
                <a16:creationId xmlns:a16="http://schemas.microsoft.com/office/drawing/2014/main" id="{40FBDECF-D143-EE6B-2993-B45E96B639B6}"/>
              </a:ext>
            </a:extLst>
          </p:cNvPr>
          <p:cNvGrpSpPr/>
          <p:nvPr/>
        </p:nvGrpSpPr>
        <p:grpSpPr>
          <a:xfrm>
            <a:off x="9925247" y="5004591"/>
            <a:ext cx="2254453" cy="430887"/>
            <a:chOff x="9738317" y="3026520"/>
            <a:chExt cx="2254453" cy="430887"/>
          </a:xfrm>
        </p:grpSpPr>
        <p:cxnSp>
          <p:nvCxnSpPr>
            <p:cNvPr id="7" name="Straight Arrow Connector 6">
              <a:extLst>
                <a:ext uri="{FF2B5EF4-FFF2-40B4-BE49-F238E27FC236}">
                  <a16:creationId xmlns:a16="http://schemas.microsoft.com/office/drawing/2014/main" id="{73438A84-A211-3D8F-D77E-5285F577DD7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C1369ED-0D44-B2FA-B1E8-AF1F73C439DF}"/>
                </a:ext>
              </a:extLst>
            </p:cNvPr>
            <p:cNvSpPr txBox="1"/>
            <p:nvPr/>
          </p:nvSpPr>
          <p:spPr>
            <a:xfrm>
              <a:off x="10219199" y="3026520"/>
              <a:ext cx="1773571" cy="430887"/>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65% Urban 1M+</a:t>
              </a:r>
            </a:p>
            <a:p>
              <a:r>
                <a:rPr lang="en-US" sz="1100" dirty="0">
                  <a:solidFill>
                    <a:schemeClr val="tx2">
                      <a:lumMod val="50000"/>
                    </a:schemeClr>
                  </a:solidFill>
                  <a:latin typeface="Libre Franklin" pitchFamily="2" charset="77"/>
                </a:rPr>
                <a:t>61% Gen Z</a:t>
              </a:r>
            </a:p>
          </p:txBody>
        </p:sp>
      </p:grpSp>
      <p:grpSp>
        <p:nvGrpSpPr>
          <p:cNvPr id="9" name="Group 8">
            <a:extLst>
              <a:ext uri="{FF2B5EF4-FFF2-40B4-BE49-F238E27FC236}">
                <a16:creationId xmlns:a16="http://schemas.microsoft.com/office/drawing/2014/main" id="{AF2FB4F9-3B22-0B30-5633-9E59DE3A9C7B}"/>
              </a:ext>
            </a:extLst>
          </p:cNvPr>
          <p:cNvGrpSpPr/>
          <p:nvPr/>
        </p:nvGrpSpPr>
        <p:grpSpPr>
          <a:xfrm>
            <a:off x="9925247" y="3423879"/>
            <a:ext cx="2254453" cy="430887"/>
            <a:chOff x="9738317" y="3026520"/>
            <a:chExt cx="2254453" cy="430887"/>
          </a:xfrm>
        </p:grpSpPr>
        <p:cxnSp>
          <p:nvCxnSpPr>
            <p:cNvPr id="10" name="Straight Arrow Connector 9">
              <a:extLst>
                <a:ext uri="{FF2B5EF4-FFF2-40B4-BE49-F238E27FC236}">
                  <a16:creationId xmlns:a16="http://schemas.microsoft.com/office/drawing/2014/main" id="{F312315A-135B-E330-D6AE-C1BAD54F0A64}"/>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62872A9-8F8B-A620-2272-9F3998FCE939}"/>
                </a:ext>
              </a:extLst>
            </p:cNvPr>
            <p:cNvSpPr txBox="1"/>
            <p:nvPr/>
          </p:nvSpPr>
          <p:spPr>
            <a:xfrm>
              <a:off x="10219199" y="3026520"/>
              <a:ext cx="1773571" cy="430887"/>
            </a:xfrm>
            <a:prstGeom prst="rect">
              <a:avLst/>
            </a:prstGeom>
            <a:noFill/>
          </p:spPr>
          <p:txBody>
            <a:bodyPr wrap="square" rtlCol="0">
              <a:spAutoFit/>
            </a:bodyPr>
            <a:lstStyle/>
            <a:p>
              <a:r>
                <a:rPr lang="en-US" sz="1100" dirty="0">
                  <a:solidFill>
                    <a:schemeClr val="tx2">
                      <a:lumMod val="50000"/>
                    </a:schemeClr>
                  </a:solidFill>
                  <a:latin typeface="Libre Franklin" pitchFamily="2" charset="77"/>
                </a:rPr>
                <a:t>75% Urban 1M+</a:t>
              </a:r>
            </a:p>
            <a:p>
              <a:r>
                <a:rPr lang="en-US" sz="1100" dirty="0">
                  <a:solidFill>
                    <a:schemeClr val="tx2">
                      <a:lumMod val="50000"/>
                    </a:schemeClr>
                  </a:solidFill>
                  <a:latin typeface="Libre Franklin" pitchFamily="2" charset="77"/>
                </a:rPr>
                <a:t>72% Millennial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1BFA-D039-4AE6-8EEE-731DA82FFE1D}"/>
              </a:ext>
            </a:extLst>
          </p:cNvPr>
          <p:cNvSpPr>
            <a:spLocks noGrp="1"/>
          </p:cNvSpPr>
          <p:nvPr>
            <p:ph type="title"/>
          </p:nvPr>
        </p:nvSpPr>
        <p:spPr/>
        <p:txBody>
          <a:bodyPr/>
          <a:lstStyle/>
          <a:p>
            <a:r>
              <a:rPr lang="en-US"/>
              <a:t>Key Takeaways</a:t>
            </a:r>
            <a:endParaRPr lang="en-US" dirty="0"/>
          </a:p>
        </p:txBody>
      </p:sp>
    </p:spTree>
    <p:extLst>
      <p:ext uri="{BB962C8B-B14F-4D97-AF65-F5344CB8AC3E}">
        <p14:creationId xmlns:p14="http://schemas.microsoft.com/office/powerpoint/2010/main" val="178423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Google Shape;678;p46"/>
          <p:cNvPicPr preferRelativeResize="0"/>
          <p:nvPr/>
        </p:nvPicPr>
        <p:blipFill rotWithShape="1">
          <a:blip r:embed="rId3">
            <a:alphaModFix/>
          </a:blip>
          <a:srcRect l="11540" t="1960" r="-11540" b="1950"/>
          <a:stretch/>
        </p:blipFill>
        <p:spPr>
          <a:xfrm>
            <a:off x="4263007" y="-1"/>
            <a:ext cx="8974961" cy="5751887"/>
          </a:xfrm>
          <a:custGeom>
            <a:avLst/>
            <a:gdLst/>
            <a:ahLst/>
            <a:cxnLst/>
            <a:rect l="l" t="t" r="r" b="b"/>
            <a:pathLst>
              <a:path w="8629770" h="5751887" extrusionOk="0">
                <a:moveTo>
                  <a:pt x="0" y="0"/>
                </a:moveTo>
                <a:lnTo>
                  <a:pt x="8629770" y="0"/>
                </a:lnTo>
                <a:lnTo>
                  <a:pt x="8629770" y="5751887"/>
                </a:lnTo>
                <a:lnTo>
                  <a:pt x="958667" y="5751887"/>
                </a:lnTo>
                <a:cubicBezTo>
                  <a:pt x="429210" y="5751887"/>
                  <a:pt x="0" y="5322677"/>
                  <a:pt x="0" y="4793220"/>
                </a:cubicBezTo>
                <a:close/>
              </a:path>
            </a:pathLst>
          </a:custGeom>
          <a:solidFill>
            <a:srgbClr val="D8D8D8"/>
          </a:solidFill>
          <a:ln>
            <a:noFill/>
          </a:ln>
        </p:spPr>
      </p:pic>
      <p:sp>
        <p:nvSpPr>
          <p:cNvPr id="679" name="Google Shape;679;p46"/>
          <p:cNvSpPr txBox="1">
            <a:spLocks noGrp="1"/>
          </p:cNvSpPr>
          <p:nvPr>
            <p:ph type="title"/>
          </p:nvPr>
        </p:nvSpPr>
        <p:spPr>
          <a:xfrm>
            <a:off x="400100" y="1625847"/>
            <a:ext cx="3932700" cy="292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3200" dirty="0"/>
              <a:t>OOH Product Engagement:</a:t>
            </a:r>
            <a:endParaRPr sz="3200" dirty="0"/>
          </a:p>
          <a:p>
            <a:pPr marL="0" lvl="0" indent="0" algn="l" rtl="0">
              <a:lnSpc>
                <a:spcPct val="100000"/>
              </a:lnSpc>
              <a:spcBef>
                <a:spcPts val="0"/>
              </a:spcBef>
              <a:spcAft>
                <a:spcPts val="0"/>
              </a:spcAft>
              <a:buNone/>
            </a:pPr>
            <a:endParaRPr sz="3200" dirty="0"/>
          </a:p>
          <a:p>
            <a:pPr marL="0" lvl="0" indent="0" algn="l" rtl="0">
              <a:lnSpc>
                <a:spcPct val="100000"/>
              </a:lnSpc>
              <a:spcBef>
                <a:spcPts val="0"/>
              </a:spcBef>
              <a:spcAft>
                <a:spcPts val="0"/>
              </a:spcAft>
              <a:buNone/>
            </a:pPr>
            <a:r>
              <a:rPr lang="en-US" sz="2800" dirty="0"/>
              <a:t>Healthcare Services</a:t>
            </a:r>
            <a:endParaRPr sz="2800" dirty="0"/>
          </a:p>
          <a:p>
            <a:pPr marL="0" lvl="0" indent="0" algn="l" rtl="0">
              <a:lnSpc>
                <a:spcPct val="100000"/>
              </a:lnSpc>
              <a:spcBef>
                <a:spcPts val="0"/>
              </a:spcBef>
              <a:spcAft>
                <a:spcPts val="0"/>
              </a:spcAft>
              <a:buNone/>
            </a:pPr>
            <a:r>
              <a:rPr lang="en-US" sz="2800" dirty="0"/>
              <a:t>Insurance</a:t>
            </a:r>
            <a:endParaRPr sz="2800" dirty="0"/>
          </a:p>
          <a:p>
            <a:pPr marL="0" lvl="0" indent="0" algn="l" rtl="0">
              <a:lnSpc>
                <a:spcPct val="100000"/>
              </a:lnSpc>
              <a:spcBef>
                <a:spcPts val="0"/>
              </a:spcBef>
              <a:spcAft>
                <a:spcPts val="0"/>
              </a:spcAft>
              <a:buNone/>
            </a:pPr>
            <a:r>
              <a:rPr lang="en-US" sz="2800" dirty="0"/>
              <a:t>Financial Services</a:t>
            </a:r>
            <a:endParaRPr sz="2800" dirty="0"/>
          </a:p>
        </p:txBody>
      </p:sp>
      <p:sp>
        <p:nvSpPr>
          <p:cNvPr id="680" name="Google Shape;680;p46"/>
          <p:cNvSpPr txBox="1">
            <a:spLocks noGrp="1"/>
          </p:cNvSpPr>
          <p:nvPr>
            <p:ph type="sldNum" idx="12"/>
          </p:nvPr>
        </p:nvSpPr>
        <p:spPr>
          <a:xfrm>
            <a:off x="11591115" y="6488903"/>
            <a:ext cx="417900" cy="25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30</a:t>
            </a:fld>
            <a:endParaRPr dirty="0"/>
          </a:p>
        </p:txBody>
      </p:sp>
      <p:grpSp>
        <p:nvGrpSpPr>
          <p:cNvPr id="681" name="Google Shape;681;p46"/>
          <p:cNvGrpSpPr/>
          <p:nvPr/>
        </p:nvGrpSpPr>
        <p:grpSpPr>
          <a:xfrm>
            <a:off x="10143598" y="-42"/>
            <a:ext cx="2048400" cy="574200"/>
            <a:chOff x="10143598" y="-42"/>
            <a:chExt cx="2048400" cy="574200"/>
          </a:xfrm>
        </p:grpSpPr>
        <p:sp>
          <p:nvSpPr>
            <p:cNvPr id="682" name="Google Shape;682;p46"/>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683" name="Google Shape;683;p46"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688" name="Google Shape;688;p47"/>
          <p:cNvGrpSpPr/>
          <p:nvPr/>
        </p:nvGrpSpPr>
        <p:grpSpPr>
          <a:xfrm>
            <a:off x="10155790" y="-42"/>
            <a:ext cx="2048400" cy="574200"/>
            <a:chOff x="10143598" y="-42"/>
            <a:chExt cx="2048400" cy="574200"/>
          </a:xfrm>
        </p:grpSpPr>
        <p:sp>
          <p:nvSpPr>
            <p:cNvPr id="689" name="Google Shape;689;p47"/>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690" name="Google Shape;690;p47"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691" name="Google Shape;691;p47"/>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Nearly Half of Consumers Notice OOH Ads More Now vs. One Year Ago</a:t>
            </a:r>
            <a:endParaRPr sz="2200" dirty="0"/>
          </a:p>
        </p:txBody>
      </p:sp>
      <p:sp>
        <p:nvSpPr>
          <p:cNvPr id="692" name="Google Shape;692;p47"/>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Q3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694" name="Google Shape;694;p47"/>
          <p:cNvSpPr txBox="1"/>
          <p:nvPr/>
        </p:nvSpPr>
        <p:spPr>
          <a:xfrm>
            <a:off x="1382243" y="1182960"/>
            <a:ext cx="9427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Overall, would you say you are noticing out of home advertisements more now compared to one year ago for the following...?   </a:t>
            </a:r>
            <a:endParaRPr dirty="0">
              <a:latin typeface="Libre Franklin" pitchFamily="2" charset="77"/>
            </a:endParaRPr>
          </a:p>
        </p:txBody>
      </p:sp>
      <p:sp>
        <p:nvSpPr>
          <p:cNvPr id="695" name="Google Shape;695;p47"/>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699" name="Google Shape;699;p47"/>
          <p:cNvSpPr txBox="1"/>
          <p:nvPr/>
        </p:nvSpPr>
        <p:spPr>
          <a:xfrm>
            <a:off x="177094" y="5687288"/>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(N=1000)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Q9a: Overall, would you say you are noticing out of home advertisements more now compared to one year ago for the following...?   </a:t>
            </a:r>
            <a:br>
              <a:rPr lang="en-US" sz="800" dirty="0">
                <a:solidFill>
                  <a:srgbClr val="939598"/>
                </a:solidFill>
                <a:latin typeface="Libre Franklin" pitchFamily="2" charset="77"/>
                <a:sym typeface="Arial"/>
              </a:rPr>
            </a:br>
            <a:r>
              <a:rPr lang="en-US" sz="800" dirty="0">
                <a:solidFill>
                  <a:srgbClr val="939598"/>
                </a:solidFill>
                <a:latin typeface="Libre Franklin" pitchFamily="2" charset="77"/>
                <a:sym typeface="Arial"/>
              </a:rPr>
              <a:t>By out of home, we mean messages on or in billboards, buses, bus stops, subways, airports, outdoor video screens, posters, and other signage.</a:t>
            </a:r>
            <a:endParaRPr dirty="0">
              <a:latin typeface="Libre Franklin" pitchFamily="2" charset="77"/>
            </a:endParaRPr>
          </a:p>
        </p:txBody>
      </p:sp>
      <p:graphicFrame>
        <p:nvGraphicFramePr>
          <p:cNvPr id="6" name="Chart 5">
            <a:extLst>
              <a:ext uri="{FF2B5EF4-FFF2-40B4-BE49-F238E27FC236}">
                <a16:creationId xmlns:a16="http://schemas.microsoft.com/office/drawing/2014/main" id="{C20FFB58-AA8B-B5CE-0475-752153E505B9}"/>
              </a:ext>
            </a:extLst>
          </p:cNvPr>
          <p:cNvGraphicFramePr/>
          <p:nvPr>
            <p:extLst>
              <p:ext uri="{D42A27DB-BD31-4B8C-83A1-F6EECF244321}">
                <p14:modId xmlns:p14="http://schemas.microsoft.com/office/powerpoint/2010/main" val="1256840763"/>
              </p:ext>
            </p:extLst>
          </p:nvPr>
        </p:nvGraphicFramePr>
        <p:xfrm>
          <a:off x="6005612" y="1400673"/>
          <a:ext cx="4804144" cy="4416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EDEA5FB-DD4C-DBF8-C13D-75D66AD472CC}"/>
              </a:ext>
            </a:extLst>
          </p:cNvPr>
          <p:cNvGraphicFramePr/>
          <p:nvPr>
            <p:extLst>
              <p:ext uri="{D42A27DB-BD31-4B8C-83A1-F6EECF244321}">
                <p14:modId xmlns:p14="http://schemas.microsoft.com/office/powerpoint/2010/main" val="2886962688"/>
              </p:ext>
            </p:extLst>
          </p:nvPr>
        </p:nvGraphicFramePr>
        <p:xfrm>
          <a:off x="1944887" y="1399258"/>
          <a:ext cx="4804144" cy="441664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866C0B3D-6D54-B848-628A-3FBC649CB11B}"/>
              </a:ext>
            </a:extLst>
          </p:cNvPr>
          <p:cNvSpPr txBox="1"/>
          <p:nvPr/>
        </p:nvSpPr>
        <p:spPr>
          <a:xfrm>
            <a:off x="3056889" y="5596536"/>
            <a:ext cx="2256872" cy="307777"/>
          </a:xfrm>
          <a:prstGeom prst="rect">
            <a:avLst/>
          </a:prstGeom>
          <a:noFill/>
        </p:spPr>
        <p:txBody>
          <a:bodyPr wrap="square" rtlCol="0">
            <a:spAutoFit/>
          </a:bodyPr>
          <a:lstStyle/>
          <a:p>
            <a:pPr algn="ctr"/>
            <a:r>
              <a:rPr lang="en-US" sz="1400" dirty="0">
                <a:latin typeface="Libre Franklin" pitchFamily="2" charset="77"/>
              </a:rPr>
              <a:t>Your daily travel</a:t>
            </a:r>
          </a:p>
        </p:txBody>
      </p:sp>
      <p:sp>
        <p:nvSpPr>
          <p:cNvPr id="9" name="TextBox 8">
            <a:extLst>
              <a:ext uri="{FF2B5EF4-FFF2-40B4-BE49-F238E27FC236}">
                <a16:creationId xmlns:a16="http://schemas.microsoft.com/office/drawing/2014/main" id="{022185AC-652F-1BCD-C488-C002EC1033AE}"/>
              </a:ext>
            </a:extLst>
          </p:cNvPr>
          <p:cNvSpPr txBox="1"/>
          <p:nvPr/>
        </p:nvSpPr>
        <p:spPr>
          <a:xfrm>
            <a:off x="6995673" y="5596536"/>
            <a:ext cx="2256872" cy="307777"/>
          </a:xfrm>
          <a:prstGeom prst="rect">
            <a:avLst/>
          </a:prstGeom>
          <a:noFill/>
        </p:spPr>
        <p:txBody>
          <a:bodyPr wrap="square" rtlCol="0">
            <a:spAutoFit/>
          </a:bodyPr>
          <a:lstStyle/>
          <a:p>
            <a:pPr algn="ctr"/>
            <a:r>
              <a:rPr lang="en-US" sz="1400" dirty="0">
                <a:latin typeface="Libre Franklin" pitchFamily="2" charset="77"/>
              </a:rPr>
              <a:t>Outside your daily travel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48"/>
          <p:cNvPicPr preferRelativeResize="0">
            <a:picLocks noGrp="1"/>
          </p:cNvPicPr>
          <p:nvPr>
            <p:ph type="pic" idx="2"/>
          </p:nvPr>
        </p:nvPicPr>
        <p:blipFill rotWithShape="1">
          <a:blip r:embed="rId3">
            <a:alphaModFix/>
          </a:blip>
          <a:srcRect l="30590" r="30590"/>
          <a:stretch/>
        </p:blipFill>
        <p:spPr>
          <a:xfrm>
            <a:off x="8487900" y="0"/>
            <a:ext cx="3704100" cy="6368901"/>
          </a:xfrm>
          <a:prstGeom prst="rect">
            <a:avLst/>
          </a:prstGeom>
          <a:solidFill>
            <a:schemeClr val="lt1"/>
          </a:solidFill>
          <a:ln>
            <a:noFill/>
          </a:ln>
        </p:spPr>
      </p:pic>
      <p:grpSp>
        <p:nvGrpSpPr>
          <p:cNvPr id="705" name="Google Shape;705;p48"/>
          <p:cNvGrpSpPr/>
          <p:nvPr/>
        </p:nvGrpSpPr>
        <p:grpSpPr>
          <a:xfrm>
            <a:off x="10155790" y="-42"/>
            <a:ext cx="2048400" cy="574200"/>
            <a:chOff x="10143598" y="-42"/>
            <a:chExt cx="2048400" cy="574200"/>
          </a:xfrm>
        </p:grpSpPr>
        <p:sp>
          <p:nvSpPr>
            <p:cNvPr id="706" name="Google Shape;706;p48"/>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707" name="Google Shape;707;p48"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708" name="Google Shape;708;p48"/>
          <p:cNvSpPr txBox="1">
            <a:spLocks noGrp="1"/>
          </p:cNvSpPr>
          <p:nvPr>
            <p:ph type="title"/>
          </p:nvPr>
        </p:nvSpPr>
        <p:spPr>
          <a:xfrm>
            <a:off x="441125" y="581125"/>
            <a:ext cx="10600200" cy="51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Nearly Six in Ten Recall Seeing </a:t>
            </a:r>
            <a:br>
              <a:rPr lang="en-US" sz="2200" dirty="0"/>
            </a:br>
            <a:r>
              <a:rPr lang="en-US" sz="2200" dirty="0"/>
              <a:t>OOH Healthcare Services Ads Recently</a:t>
            </a:r>
            <a:endParaRPr sz="2200" dirty="0"/>
          </a:p>
          <a:p>
            <a:pPr marL="0" lvl="0" indent="0" algn="l" rtl="0">
              <a:lnSpc>
                <a:spcPct val="100000"/>
              </a:lnSpc>
              <a:spcBef>
                <a:spcPts val="0"/>
              </a:spcBef>
              <a:spcAft>
                <a:spcPts val="0"/>
              </a:spcAft>
              <a:buNone/>
            </a:pPr>
            <a:endParaRPr sz="2200" dirty="0"/>
          </a:p>
        </p:txBody>
      </p:sp>
      <p:sp>
        <p:nvSpPr>
          <p:cNvPr id="709" name="Google Shape;709;p48"/>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710" name="Google Shape;710;p48"/>
          <p:cNvSpPr txBox="1"/>
          <p:nvPr/>
        </p:nvSpPr>
        <p:spPr>
          <a:xfrm>
            <a:off x="457834" y="1358908"/>
            <a:ext cx="8817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Libre Franklin" pitchFamily="2" charset="77"/>
                <a:sym typeface="Arial"/>
              </a:rPr>
              <a:t>Do you recall recently seeing out of home advertisements for healthcare services?</a:t>
            </a:r>
            <a:endParaRPr dirty="0">
              <a:latin typeface="Libre Franklin" pitchFamily="2" charset="77"/>
            </a:endParaRPr>
          </a:p>
        </p:txBody>
      </p:sp>
      <p:sp>
        <p:nvSpPr>
          <p:cNvPr id="711" name="Google Shape;711;p48"/>
          <p:cNvSpPr txBox="1"/>
          <p:nvPr/>
        </p:nvSpPr>
        <p:spPr>
          <a:xfrm>
            <a:off x="7765341" y="50513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712" name="Google Shape;712;p48"/>
          <p:cNvSpPr txBox="1"/>
          <p:nvPr/>
        </p:nvSpPr>
        <p:spPr>
          <a:xfrm>
            <a:off x="177447" y="5674401"/>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(N=1000)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Q1: Do you recall recently seeing out of home advertisements for healthcare services (e.g., hospitals, local physicians, prescriptions, medical procedures, clinics, etc.)?   </a:t>
            </a:r>
            <a:br>
              <a:rPr lang="en-US" sz="800" dirty="0">
                <a:solidFill>
                  <a:srgbClr val="939598"/>
                </a:solidFill>
                <a:latin typeface="Libre Franklin" pitchFamily="2" charset="77"/>
                <a:sym typeface="Arial"/>
              </a:rPr>
            </a:br>
            <a:r>
              <a:rPr lang="en-US" sz="800" dirty="0">
                <a:solidFill>
                  <a:srgbClr val="939598"/>
                </a:solidFill>
                <a:latin typeface="Libre Franklin" pitchFamily="2" charset="77"/>
                <a:sym typeface="Arial"/>
              </a:rPr>
              <a:t>By out of home, we mean messages on or in billboards, buses, bus stops, subways, airports, outdoor video screens, posters, and other signage.</a:t>
            </a:r>
            <a:endParaRPr dirty="0">
              <a:latin typeface="Libre Franklin" pitchFamily="2" charset="77"/>
            </a:endParaRPr>
          </a:p>
        </p:txBody>
      </p:sp>
      <p:graphicFrame>
        <p:nvGraphicFramePr>
          <p:cNvPr id="2" name="Chart 1">
            <a:extLst>
              <a:ext uri="{FF2B5EF4-FFF2-40B4-BE49-F238E27FC236}">
                <a16:creationId xmlns:a16="http://schemas.microsoft.com/office/drawing/2014/main" id="{96513B33-4DB6-7646-7DCE-33F6E53FB558}"/>
              </a:ext>
            </a:extLst>
          </p:cNvPr>
          <p:cNvGraphicFramePr/>
          <p:nvPr>
            <p:extLst>
              <p:ext uri="{D42A27DB-BD31-4B8C-83A1-F6EECF244321}">
                <p14:modId xmlns:p14="http://schemas.microsoft.com/office/powerpoint/2010/main" val="3127141697"/>
              </p:ext>
            </p:extLst>
          </p:nvPr>
        </p:nvGraphicFramePr>
        <p:xfrm>
          <a:off x="-659900" y="2063341"/>
          <a:ext cx="4570572" cy="3289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00A22068-8AB4-A429-9619-F52E17EEA69E}"/>
              </a:ext>
            </a:extLst>
          </p:cNvPr>
          <p:cNvGraphicFramePr/>
          <p:nvPr>
            <p:extLst>
              <p:ext uri="{D42A27DB-BD31-4B8C-83A1-F6EECF244321}">
                <p14:modId xmlns:p14="http://schemas.microsoft.com/office/powerpoint/2010/main" val="3584307842"/>
              </p:ext>
            </p:extLst>
          </p:nvPr>
        </p:nvGraphicFramePr>
        <p:xfrm>
          <a:off x="4534021" y="2190609"/>
          <a:ext cx="3582456" cy="358049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B5CA34CF-AFA6-D8AC-7053-918B693E2D7D}"/>
              </a:ext>
            </a:extLst>
          </p:cNvPr>
          <p:cNvSpPr txBox="1"/>
          <p:nvPr/>
        </p:nvSpPr>
        <p:spPr>
          <a:xfrm>
            <a:off x="5658117" y="1952997"/>
            <a:ext cx="2204277" cy="307777"/>
          </a:xfrm>
          <a:prstGeom prst="rect">
            <a:avLst/>
          </a:prstGeom>
          <a:noFill/>
        </p:spPr>
        <p:txBody>
          <a:bodyPr wrap="square" rtlCol="0">
            <a:spAutoFit/>
          </a:bodyPr>
          <a:lstStyle/>
          <a:p>
            <a:pPr marL="0" marR="0" algn="ctr">
              <a:spcBef>
                <a:spcPts val="0"/>
              </a:spcBef>
              <a:spcAft>
                <a:spcPts val="0"/>
              </a:spcAft>
            </a:pPr>
            <a:r>
              <a:rPr lang="en-US" sz="1400" dirty="0">
                <a:effectLst/>
                <a:latin typeface="Libre Franklin" pitchFamily="2" charset="77"/>
                <a:ea typeface="Calibri" panose="020F0502020204030204" pitchFamily="34" charset="0"/>
              </a:rPr>
              <a:t>% Yes</a:t>
            </a:r>
          </a:p>
        </p:txBody>
      </p:sp>
      <p:sp>
        <p:nvSpPr>
          <p:cNvPr id="5" name="Right Brace 4">
            <a:extLst>
              <a:ext uri="{FF2B5EF4-FFF2-40B4-BE49-F238E27FC236}">
                <a16:creationId xmlns:a16="http://schemas.microsoft.com/office/drawing/2014/main" id="{73765D79-8604-8BAA-E340-717F728D8C92}"/>
              </a:ext>
            </a:extLst>
          </p:cNvPr>
          <p:cNvSpPr/>
          <p:nvPr/>
        </p:nvSpPr>
        <p:spPr>
          <a:xfrm>
            <a:off x="3367389" y="279426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6" name="TextBox 5">
            <a:extLst>
              <a:ext uri="{FF2B5EF4-FFF2-40B4-BE49-F238E27FC236}">
                <a16:creationId xmlns:a16="http://schemas.microsoft.com/office/drawing/2014/main" id="{E3D391F8-B9E9-DE6E-BD3C-5D1603A91562}"/>
              </a:ext>
            </a:extLst>
          </p:cNvPr>
          <p:cNvSpPr txBox="1"/>
          <p:nvPr/>
        </p:nvSpPr>
        <p:spPr>
          <a:xfrm>
            <a:off x="4165525" y="3693986"/>
            <a:ext cx="1032326" cy="307777"/>
          </a:xfrm>
          <a:prstGeom prst="rect">
            <a:avLst/>
          </a:prstGeom>
          <a:noFill/>
        </p:spPr>
        <p:txBody>
          <a:bodyPr wrap="square" rtlCol="0">
            <a:spAutoFit/>
          </a:bodyPr>
          <a:lstStyle/>
          <a:p>
            <a:r>
              <a:rPr lang="en-US" sz="1400" dirty="0">
                <a:solidFill>
                  <a:schemeClr val="accent1"/>
                </a:solidFill>
                <a:latin typeface="Libre Franklin" pitchFamily="2" charset="77"/>
              </a:rPr>
              <a:t>58%</a:t>
            </a:r>
            <a:r>
              <a:rPr lang="en-US" sz="1400" dirty="0">
                <a:latin typeface="Libre Franklin" pitchFamily="2" charset="77"/>
              </a:rPr>
              <a:t> Yes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pSp>
        <p:nvGrpSpPr>
          <p:cNvPr id="722" name="Google Shape;722;p49"/>
          <p:cNvGrpSpPr/>
          <p:nvPr/>
        </p:nvGrpSpPr>
        <p:grpSpPr>
          <a:xfrm>
            <a:off x="10155790" y="-42"/>
            <a:ext cx="2048400" cy="574200"/>
            <a:chOff x="10143598" y="-42"/>
            <a:chExt cx="2048400" cy="574200"/>
          </a:xfrm>
        </p:grpSpPr>
        <p:sp>
          <p:nvSpPr>
            <p:cNvPr id="723" name="Google Shape;723;p49"/>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724" name="Google Shape;724;p49"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725" name="Google Shape;725;p49"/>
          <p:cNvSpPr txBox="1">
            <a:spLocks noGrp="1"/>
          </p:cNvSpPr>
          <p:nvPr>
            <p:ph type="title"/>
          </p:nvPr>
        </p:nvSpPr>
        <p:spPr>
          <a:xfrm>
            <a:off x="441125" y="581125"/>
            <a:ext cx="11270100" cy="49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Three Quarters of Consumers Who Saw OOH Healthcare Services Ads Engaged</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endParaRPr sz="2200" dirty="0"/>
          </a:p>
        </p:txBody>
      </p:sp>
      <p:sp>
        <p:nvSpPr>
          <p:cNvPr id="726" name="Google Shape;726;p49"/>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727" name="Google Shape;727;p49"/>
          <p:cNvSpPr txBox="1"/>
          <p:nvPr/>
        </p:nvSpPr>
        <p:spPr>
          <a:xfrm>
            <a:off x="2518955" y="1089516"/>
            <a:ext cx="71541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Have you done any of the following after recently seeing those out of home advertisements for healthcare services you've noticed?</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those who have engaged with OOH healthcare services ads</a:t>
            </a:r>
            <a:endParaRPr dirty="0">
              <a:latin typeface="Libre Franklin" pitchFamily="2" charset="77"/>
            </a:endParaRPr>
          </a:p>
        </p:txBody>
      </p:sp>
      <p:sp>
        <p:nvSpPr>
          <p:cNvPr id="728" name="Google Shape;728;p49"/>
          <p:cNvSpPr txBox="1"/>
          <p:nvPr/>
        </p:nvSpPr>
        <p:spPr>
          <a:xfrm>
            <a:off x="10329441" y="48989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729" name="Google Shape;729;p49"/>
          <p:cNvSpPr txBox="1"/>
          <p:nvPr/>
        </p:nvSpPr>
        <p:spPr>
          <a:xfrm>
            <a:off x="177446" y="5779728"/>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ENGAGED WITH HEALTHCARE SERVICES ADS (N=457)</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Q3: Have you done any of the following after recently seeing those out of home advertisements for  healthcare services you've noticed?</a:t>
            </a:r>
            <a:endParaRPr dirty="0">
              <a:latin typeface="Libre Franklin" pitchFamily="2" charset="77"/>
            </a:endParaRPr>
          </a:p>
        </p:txBody>
      </p:sp>
      <p:graphicFrame>
        <p:nvGraphicFramePr>
          <p:cNvPr id="2" name="Chart 1">
            <a:extLst>
              <a:ext uri="{FF2B5EF4-FFF2-40B4-BE49-F238E27FC236}">
                <a16:creationId xmlns:a16="http://schemas.microsoft.com/office/drawing/2014/main" id="{AF9CA01C-23FB-448E-5531-5A0F051F79B4}"/>
              </a:ext>
            </a:extLst>
          </p:cNvPr>
          <p:cNvGraphicFramePr/>
          <p:nvPr>
            <p:extLst>
              <p:ext uri="{D42A27DB-BD31-4B8C-83A1-F6EECF244321}">
                <p14:modId xmlns:p14="http://schemas.microsoft.com/office/powerpoint/2010/main" val="2618377616"/>
              </p:ext>
            </p:extLst>
          </p:nvPr>
        </p:nvGraphicFramePr>
        <p:xfrm>
          <a:off x="-1813812" y="1893663"/>
          <a:ext cx="12411209" cy="4015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236B53E-CB96-EB3F-FD56-78B130EBB2CF}"/>
              </a:ext>
            </a:extLst>
          </p:cNvPr>
          <p:cNvSpPr txBox="1"/>
          <p:nvPr/>
        </p:nvSpPr>
        <p:spPr>
          <a:xfrm>
            <a:off x="8979646" y="2529323"/>
            <a:ext cx="2105891" cy="954107"/>
          </a:xfrm>
          <a:prstGeom prst="rect">
            <a:avLst/>
          </a:prstGeom>
          <a:noFill/>
          <a:ln w="19050">
            <a:solidFill>
              <a:schemeClr val="accent4"/>
            </a:solidFill>
          </a:ln>
        </p:spPr>
        <p:txBody>
          <a:bodyPr wrap="square" rtlCol="0" anchor="ctr">
            <a:spAutoFit/>
          </a:bodyPr>
          <a:lstStyle/>
          <a:p>
            <a:pPr algn="ctr"/>
            <a:r>
              <a:rPr lang="en-US" sz="2000" dirty="0">
                <a:solidFill>
                  <a:schemeClr val="accent4"/>
                </a:solidFill>
                <a:latin typeface="Libre Franklin" pitchFamily="2" charset="77"/>
              </a:rPr>
              <a:t>76%</a:t>
            </a:r>
          </a:p>
          <a:p>
            <a:pPr algn="ctr"/>
            <a:r>
              <a:rPr lang="en-US" sz="1200" dirty="0">
                <a:latin typeface="Libre Franklin" pitchFamily="2" charset="77"/>
              </a:rPr>
              <a:t>of those who saw a healthcare services OOH ad engaged </a:t>
            </a:r>
          </a:p>
        </p:txBody>
      </p:sp>
      <p:grpSp>
        <p:nvGrpSpPr>
          <p:cNvPr id="4" name="Group 3">
            <a:extLst>
              <a:ext uri="{FF2B5EF4-FFF2-40B4-BE49-F238E27FC236}">
                <a16:creationId xmlns:a16="http://schemas.microsoft.com/office/drawing/2014/main" id="{7DE6929C-6B60-CF2D-5D7A-FC2E14A31284}"/>
              </a:ext>
            </a:extLst>
          </p:cNvPr>
          <p:cNvGrpSpPr/>
          <p:nvPr/>
        </p:nvGrpSpPr>
        <p:grpSpPr>
          <a:xfrm>
            <a:off x="8362144" y="1966427"/>
            <a:ext cx="2258193" cy="261610"/>
            <a:chOff x="9738317" y="3111159"/>
            <a:chExt cx="2258193" cy="261610"/>
          </a:xfrm>
        </p:grpSpPr>
        <p:cxnSp>
          <p:nvCxnSpPr>
            <p:cNvPr id="5" name="Straight Arrow Connector 4">
              <a:extLst>
                <a:ext uri="{FF2B5EF4-FFF2-40B4-BE49-F238E27FC236}">
                  <a16:creationId xmlns:a16="http://schemas.microsoft.com/office/drawing/2014/main" id="{224E7C88-80A1-35A8-DC4D-D7A84018AE3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566B574-33CA-5D56-137D-76BE762F195C}"/>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46% </a:t>
              </a:r>
              <a:r>
                <a:rPr lang="en-US" sz="1100" dirty="0">
                  <a:latin typeface="Libre Franklin" pitchFamily="2" charset="77"/>
                </a:rPr>
                <a:t>Urban 1M+</a:t>
              </a:r>
            </a:p>
          </p:txBody>
        </p:sp>
      </p:grpSp>
      <p:grpSp>
        <p:nvGrpSpPr>
          <p:cNvPr id="7" name="Group 6">
            <a:extLst>
              <a:ext uri="{FF2B5EF4-FFF2-40B4-BE49-F238E27FC236}">
                <a16:creationId xmlns:a16="http://schemas.microsoft.com/office/drawing/2014/main" id="{240BF732-9F01-9127-7EF8-2A28444B3936}"/>
              </a:ext>
            </a:extLst>
          </p:cNvPr>
          <p:cNvGrpSpPr/>
          <p:nvPr/>
        </p:nvGrpSpPr>
        <p:grpSpPr>
          <a:xfrm>
            <a:off x="7623708" y="5388962"/>
            <a:ext cx="2258193" cy="600164"/>
            <a:chOff x="9738317" y="2941882"/>
            <a:chExt cx="2258193" cy="600164"/>
          </a:xfrm>
        </p:grpSpPr>
        <p:cxnSp>
          <p:nvCxnSpPr>
            <p:cNvPr id="8" name="Straight Arrow Connector 7">
              <a:extLst>
                <a:ext uri="{FF2B5EF4-FFF2-40B4-BE49-F238E27FC236}">
                  <a16:creationId xmlns:a16="http://schemas.microsoft.com/office/drawing/2014/main" id="{A6BC5484-AC66-3DFC-1FDB-C33CD049DCC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C8EA33-969F-9EFF-AE01-66B990D912F6}"/>
                </a:ext>
              </a:extLst>
            </p:cNvPr>
            <p:cNvSpPr txBox="1"/>
            <p:nvPr/>
          </p:nvSpPr>
          <p:spPr>
            <a:xfrm>
              <a:off x="10222939" y="2941882"/>
              <a:ext cx="1773571" cy="600164"/>
            </a:xfrm>
            <a:prstGeom prst="rect">
              <a:avLst/>
            </a:prstGeom>
            <a:noFill/>
          </p:spPr>
          <p:txBody>
            <a:bodyPr wrap="square" rtlCol="0">
              <a:spAutoFit/>
            </a:bodyPr>
            <a:lstStyle/>
            <a:p>
              <a:r>
                <a:rPr lang="en-US" sz="1100" dirty="0">
                  <a:solidFill>
                    <a:schemeClr val="accent4"/>
                  </a:solidFill>
                  <a:latin typeface="Libre Franklin" pitchFamily="2" charset="77"/>
                </a:rPr>
                <a:t>26% </a:t>
              </a:r>
              <a:r>
                <a:rPr lang="en-US" sz="1100" dirty="0">
                  <a:latin typeface="Libre Franklin" pitchFamily="2" charset="77"/>
                </a:rPr>
                <a:t>Millennials</a:t>
              </a:r>
            </a:p>
            <a:p>
              <a:r>
                <a:rPr lang="en-US" sz="1100" dirty="0">
                  <a:solidFill>
                    <a:schemeClr val="accent4"/>
                  </a:solidFill>
                  <a:latin typeface="Libre Franklin" pitchFamily="2" charset="77"/>
                </a:rPr>
                <a:t>24% </a:t>
              </a:r>
              <a:r>
                <a:rPr lang="en-US" sz="1100" dirty="0">
                  <a:latin typeface="Libre Franklin" pitchFamily="2" charset="77"/>
                </a:rPr>
                <a:t>Men</a:t>
              </a:r>
            </a:p>
            <a:p>
              <a:r>
                <a:rPr lang="en-US" sz="1100" dirty="0">
                  <a:solidFill>
                    <a:schemeClr val="accent4"/>
                  </a:solidFill>
                  <a:latin typeface="Libre Franklin" pitchFamily="2" charset="77"/>
                </a:rPr>
                <a:t>23% </a:t>
              </a:r>
              <a:r>
                <a:rPr lang="en-US" sz="1100" dirty="0">
                  <a:latin typeface="Libre Franklin" pitchFamily="2" charset="77"/>
                </a:rPr>
                <a:t>Gen Z</a:t>
              </a:r>
            </a:p>
          </p:txBody>
        </p:sp>
      </p:grpSp>
      <p:grpSp>
        <p:nvGrpSpPr>
          <p:cNvPr id="10" name="Group 9">
            <a:extLst>
              <a:ext uri="{FF2B5EF4-FFF2-40B4-BE49-F238E27FC236}">
                <a16:creationId xmlns:a16="http://schemas.microsoft.com/office/drawing/2014/main" id="{D98974F0-5AC9-58EB-786B-9AB998F78F6A}"/>
              </a:ext>
            </a:extLst>
          </p:cNvPr>
          <p:cNvGrpSpPr/>
          <p:nvPr/>
        </p:nvGrpSpPr>
        <p:grpSpPr>
          <a:xfrm>
            <a:off x="7866018" y="3865984"/>
            <a:ext cx="2258193" cy="430887"/>
            <a:chOff x="9738317" y="3026520"/>
            <a:chExt cx="2258193" cy="430887"/>
          </a:xfrm>
        </p:grpSpPr>
        <p:cxnSp>
          <p:nvCxnSpPr>
            <p:cNvPr id="11" name="Straight Arrow Connector 10">
              <a:extLst>
                <a:ext uri="{FF2B5EF4-FFF2-40B4-BE49-F238E27FC236}">
                  <a16:creationId xmlns:a16="http://schemas.microsoft.com/office/drawing/2014/main" id="{C38DA01E-EE2A-2EA4-CEFE-8C1475D45930}"/>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D5F08E9-93A3-88B2-BC35-8503803B12E5}"/>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33% </a:t>
              </a:r>
              <a:r>
                <a:rPr lang="en-US" sz="1100" dirty="0">
                  <a:latin typeface="Libre Franklin" pitchFamily="2" charset="77"/>
                </a:rPr>
                <a:t>Urban &lt;1M</a:t>
              </a:r>
            </a:p>
            <a:p>
              <a:r>
                <a:rPr lang="en-US" sz="1100" dirty="0">
                  <a:solidFill>
                    <a:schemeClr val="accent4"/>
                  </a:solidFill>
                  <a:latin typeface="Libre Franklin" pitchFamily="2" charset="77"/>
                </a:rPr>
                <a:t>30% </a:t>
              </a:r>
              <a:r>
                <a:rPr lang="en-US" sz="1100" dirty="0">
                  <a:latin typeface="Libre Franklin" pitchFamily="2" charset="77"/>
                </a:rPr>
                <a:t>Gen Z</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50"/>
          <p:cNvGrpSpPr/>
          <p:nvPr/>
        </p:nvGrpSpPr>
        <p:grpSpPr>
          <a:xfrm>
            <a:off x="10155790" y="-42"/>
            <a:ext cx="2048400" cy="574200"/>
            <a:chOff x="10143598" y="-42"/>
            <a:chExt cx="2048400" cy="574200"/>
          </a:xfrm>
        </p:grpSpPr>
        <p:sp>
          <p:nvSpPr>
            <p:cNvPr id="746" name="Google Shape;746;p50"/>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747" name="Google Shape;747;p50"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748" name="Google Shape;748;p50"/>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Consumers Want to See Local Care Facilities and Price-Related OOH Healthcare Ads Most</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endParaRPr sz="2200" dirty="0"/>
          </a:p>
        </p:txBody>
      </p:sp>
      <p:sp>
        <p:nvSpPr>
          <p:cNvPr id="749" name="Google Shape;749;p50"/>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750" name="Google Shape;750;p50"/>
          <p:cNvSpPr txBox="1"/>
          <p:nvPr/>
        </p:nvSpPr>
        <p:spPr>
          <a:xfrm>
            <a:off x="1565971" y="1378831"/>
            <a:ext cx="90549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Which type of out of home advertising messages for healthcare services are most likely to interest you? </a:t>
            </a:r>
            <a:r>
              <a:rPr lang="en-US" sz="1200" dirty="0">
                <a:solidFill>
                  <a:srgbClr val="000000"/>
                </a:solidFill>
                <a:latin typeface="Libre Franklin" pitchFamily="2" charset="77"/>
                <a:sym typeface="Arial"/>
              </a:rPr>
              <a:t>Among those interested in OOH healthcare services ads</a:t>
            </a:r>
            <a:endParaRPr dirty="0">
              <a:latin typeface="Libre Franklin" pitchFamily="2" charset="77"/>
            </a:endParaRPr>
          </a:p>
        </p:txBody>
      </p:sp>
      <p:sp>
        <p:nvSpPr>
          <p:cNvPr id="751" name="Google Shape;751;p50"/>
          <p:cNvSpPr txBox="1"/>
          <p:nvPr/>
        </p:nvSpPr>
        <p:spPr>
          <a:xfrm>
            <a:off x="9491241" y="52037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752" name="Google Shape;752;p50"/>
          <p:cNvSpPr txBox="1"/>
          <p:nvPr/>
        </p:nvSpPr>
        <p:spPr>
          <a:xfrm>
            <a:off x="177447" y="5762453"/>
            <a:ext cx="10655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INTERESTED IN HEALTHCARE SERVICES ADS (N=819)</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 Which type of out of home advertising messages for healthcare services are most likely to interest you?</a:t>
            </a:r>
            <a:endParaRPr dirty="0">
              <a:latin typeface="Libre Franklin" pitchFamily="2" charset="77"/>
            </a:endParaRPr>
          </a:p>
        </p:txBody>
      </p:sp>
      <p:graphicFrame>
        <p:nvGraphicFramePr>
          <p:cNvPr id="2" name="Chart 1">
            <a:extLst>
              <a:ext uri="{FF2B5EF4-FFF2-40B4-BE49-F238E27FC236}">
                <a16:creationId xmlns:a16="http://schemas.microsoft.com/office/drawing/2014/main" id="{CEF57B4A-29BB-F4EF-4C39-179A60AA5223}"/>
              </a:ext>
            </a:extLst>
          </p:cNvPr>
          <p:cNvGraphicFramePr/>
          <p:nvPr>
            <p:extLst>
              <p:ext uri="{D42A27DB-BD31-4B8C-83A1-F6EECF244321}">
                <p14:modId xmlns:p14="http://schemas.microsoft.com/office/powerpoint/2010/main" val="3208118294"/>
              </p:ext>
            </p:extLst>
          </p:nvPr>
        </p:nvGraphicFramePr>
        <p:xfrm>
          <a:off x="827811" y="1876338"/>
          <a:ext cx="9354236" cy="393918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A3734BF6-BDEA-1395-EC65-26806EC1FCD9}"/>
              </a:ext>
            </a:extLst>
          </p:cNvPr>
          <p:cNvGrpSpPr/>
          <p:nvPr/>
        </p:nvGrpSpPr>
        <p:grpSpPr>
          <a:xfrm>
            <a:off x="6959471" y="5022816"/>
            <a:ext cx="2258193" cy="430887"/>
            <a:chOff x="9738317" y="3026520"/>
            <a:chExt cx="2258193" cy="430887"/>
          </a:xfrm>
        </p:grpSpPr>
        <p:cxnSp>
          <p:nvCxnSpPr>
            <p:cNvPr id="4" name="Straight Arrow Connector 3">
              <a:extLst>
                <a:ext uri="{FF2B5EF4-FFF2-40B4-BE49-F238E27FC236}">
                  <a16:creationId xmlns:a16="http://schemas.microsoft.com/office/drawing/2014/main" id="{83A63870-147A-F1D1-9071-89E0C150471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56A757D-3C07-0F4A-B0C6-8EB8117473F5}"/>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2"/>
                  </a:solidFill>
                  <a:latin typeface="Libre Franklin" pitchFamily="2" charset="77"/>
                </a:rPr>
                <a:t>24% </a:t>
              </a:r>
              <a:r>
                <a:rPr lang="en-US" sz="1100" dirty="0">
                  <a:latin typeface="Libre Franklin" pitchFamily="2" charset="77"/>
                </a:rPr>
                <a:t>Gen Z</a:t>
              </a:r>
            </a:p>
            <a:p>
              <a:r>
                <a:rPr lang="en-US" sz="1100" dirty="0">
                  <a:solidFill>
                    <a:schemeClr val="accent2"/>
                  </a:solidFill>
                  <a:latin typeface="Libre Franklin" pitchFamily="2" charset="77"/>
                </a:rPr>
                <a:t>22% </a:t>
              </a:r>
              <a:r>
                <a:rPr lang="en-US" sz="1100" dirty="0">
                  <a:latin typeface="Libre Franklin" pitchFamily="2" charset="77"/>
                </a:rPr>
                <a:t>Millennials</a:t>
              </a:r>
            </a:p>
          </p:txBody>
        </p:sp>
      </p:grpSp>
      <p:grpSp>
        <p:nvGrpSpPr>
          <p:cNvPr id="6" name="Group 5">
            <a:extLst>
              <a:ext uri="{FF2B5EF4-FFF2-40B4-BE49-F238E27FC236}">
                <a16:creationId xmlns:a16="http://schemas.microsoft.com/office/drawing/2014/main" id="{79FE5C3F-4127-9ADA-4885-6FB342BEB09A}"/>
              </a:ext>
            </a:extLst>
          </p:cNvPr>
          <p:cNvGrpSpPr/>
          <p:nvPr/>
        </p:nvGrpSpPr>
        <p:grpSpPr>
          <a:xfrm>
            <a:off x="6992190" y="4597942"/>
            <a:ext cx="2258193" cy="430887"/>
            <a:chOff x="9738317" y="3026520"/>
            <a:chExt cx="2258193" cy="430887"/>
          </a:xfrm>
        </p:grpSpPr>
        <p:cxnSp>
          <p:nvCxnSpPr>
            <p:cNvPr id="7" name="Straight Arrow Connector 6">
              <a:extLst>
                <a:ext uri="{FF2B5EF4-FFF2-40B4-BE49-F238E27FC236}">
                  <a16:creationId xmlns:a16="http://schemas.microsoft.com/office/drawing/2014/main" id="{FE7F3C7E-9E0C-C7C2-D609-200C4EB0F94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4E66C64-8488-F4BF-58E0-4CCB01D40BE5}"/>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2"/>
                  </a:solidFill>
                  <a:latin typeface="Libre Franklin" pitchFamily="2" charset="77"/>
                </a:rPr>
                <a:t>25% </a:t>
              </a:r>
              <a:r>
                <a:rPr lang="en-US" sz="1100" dirty="0">
                  <a:latin typeface="Libre Franklin" pitchFamily="2" charset="77"/>
                </a:rPr>
                <a:t>Gen Z</a:t>
              </a:r>
            </a:p>
            <a:p>
              <a:r>
                <a:rPr lang="en-US" sz="1100" dirty="0">
                  <a:solidFill>
                    <a:schemeClr val="accent2"/>
                  </a:solidFill>
                  <a:latin typeface="Libre Franklin" pitchFamily="2" charset="77"/>
                </a:rPr>
                <a:t>24% </a:t>
              </a:r>
              <a:r>
                <a:rPr lang="en-US" sz="1100" dirty="0">
                  <a:latin typeface="Libre Franklin" pitchFamily="2" charset="77"/>
                </a:rPr>
                <a:t>Millennials</a:t>
              </a:r>
            </a:p>
          </p:txBody>
        </p:sp>
      </p:grpSp>
      <p:grpSp>
        <p:nvGrpSpPr>
          <p:cNvPr id="9" name="Group 8">
            <a:extLst>
              <a:ext uri="{FF2B5EF4-FFF2-40B4-BE49-F238E27FC236}">
                <a16:creationId xmlns:a16="http://schemas.microsoft.com/office/drawing/2014/main" id="{4686A0F5-0B35-2DF7-1427-E778EEE8785F}"/>
              </a:ext>
            </a:extLst>
          </p:cNvPr>
          <p:cNvGrpSpPr/>
          <p:nvPr/>
        </p:nvGrpSpPr>
        <p:grpSpPr>
          <a:xfrm>
            <a:off x="7783782" y="1839154"/>
            <a:ext cx="2258193" cy="430887"/>
            <a:chOff x="9738317" y="3026520"/>
            <a:chExt cx="2258193" cy="430887"/>
          </a:xfrm>
        </p:grpSpPr>
        <p:cxnSp>
          <p:nvCxnSpPr>
            <p:cNvPr id="10" name="Straight Arrow Connector 9">
              <a:extLst>
                <a:ext uri="{FF2B5EF4-FFF2-40B4-BE49-F238E27FC236}">
                  <a16:creationId xmlns:a16="http://schemas.microsoft.com/office/drawing/2014/main" id="{50371264-35CC-A082-0FF1-B7739D862F5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3B2C527-ECAA-6954-F3C5-00B18A34A0CC}"/>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2"/>
                  </a:solidFill>
                  <a:latin typeface="Libre Franklin" pitchFamily="2" charset="77"/>
                </a:rPr>
                <a:t>51% </a:t>
              </a:r>
              <a:r>
                <a:rPr lang="en-US" sz="1100" dirty="0">
                  <a:latin typeface="Libre Franklin" pitchFamily="2" charset="77"/>
                </a:rPr>
                <a:t>Rural</a:t>
              </a:r>
              <a:endParaRPr lang="en-US" sz="1100" dirty="0">
                <a:solidFill>
                  <a:schemeClr val="accent2"/>
                </a:solidFill>
                <a:latin typeface="Libre Franklin" pitchFamily="2" charset="77"/>
              </a:endParaRPr>
            </a:p>
            <a:p>
              <a:r>
                <a:rPr lang="en-US" sz="1100" dirty="0">
                  <a:solidFill>
                    <a:schemeClr val="accent2"/>
                  </a:solidFill>
                  <a:latin typeface="Libre Franklin" pitchFamily="2" charset="77"/>
                </a:rPr>
                <a:t>48% </a:t>
              </a:r>
              <a:r>
                <a:rPr lang="en-US" sz="1100" dirty="0">
                  <a:latin typeface="Libre Franklin" pitchFamily="2" charset="77"/>
                </a:rPr>
                <a:t>Boomer+</a:t>
              </a:r>
            </a:p>
          </p:txBody>
        </p:sp>
      </p:grpSp>
      <p:grpSp>
        <p:nvGrpSpPr>
          <p:cNvPr id="12" name="Group 11">
            <a:extLst>
              <a:ext uri="{FF2B5EF4-FFF2-40B4-BE49-F238E27FC236}">
                <a16:creationId xmlns:a16="http://schemas.microsoft.com/office/drawing/2014/main" id="{D0C6E6A6-2861-0D58-093D-A57CD1D7B74A}"/>
              </a:ext>
            </a:extLst>
          </p:cNvPr>
          <p:cNvGrpSpPr/>
          <p:nvPr/>
        </p:nvGrpSpPr>
        <p:grpSpPr>
          <a:xfrm>
            <a:off x="7525472" y="2730364"/>
            <a:ext cx="2258193" cy="261610"/>
            <a:chOff x="9738317" y="3111159"/>
            <a:chExt cx="2258193" cy="261610"/>
          </a:xfrm>
        </p:grpSpPr>
        <p:cxnSp>
          <p:nvCxnSpPr>
            <p:cNvPr id="13" name="Straight Arrow Connector 12">
              <a:extLst>
                <a:ext uri="{FF2B5EF4-FFF2-40B4-BE49-F238E27FC236}">
                  <a16:creationId xmlns:a16="http://schemas.microsoft.com/office/drawing/2014/main" id="{AF7F5FF9-54F8-C780-475E-88EF5925C01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D2E874B-3218-AE80-8F27-A6CFCA7281AC}"/>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39% </a:t>
              </a:r>
              <a:r>
                <a:rPr lang="en-US" sz="1100" dirty="0">
                  <a:latin typeface="Libre Franklin" pitchFamily="2" charset="77"/>
                </a:rPr>
                <a:t>West</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51"/>
          <p:cNvPicPr preferRelativeResize="0">
            <a:picLocks noGrp="1"/>
          </p:cNvPicPr>
          <p:nvPr>
            <p:ph type="pic" idx="2"/>
          </p:nvPr>
        </p:nvPicPr>
        <p:blipFill rotWithShape="1">
          <a:blip r:embed="rId3">
            <a:alphaModFix/>
          </a:blip>
          <a:srcRect l="30602" r="30606"/>
          <a:stretch/>
        </p:blipFill>
        <p:spPr>
          <a:xfrm>
            <a:off x="8487900" y="0"/>
            <a:ext cx="3704100" cy="6368900"/>
          </a:xfrm>
          <a:prstGeom prst="rect">
            <a:avLst/>
          </a:prstGeom>
          <a:solidFill>
            <a:schemeClr val="lt1"/>
          </a:solidFill>
          <a:ln>
            <a:noFill/>
          </a:ln>
        </p:spPr>
      </p:pic>
      <p:grpSp>
        <p:nvGrpSpPr>
          <p:cNvPr id="771" name="Google Shape;771;p51"/>
          <p:cNvGrpSpPr/>
          <p:nvPr/>
        </p:nvGrpSpPr>
        <p:grpSpPr>
          <a:xfrm>
            <a:off x="10155790" y="-42"/>
            <a:ext cx="2048400" cy="574200"/>
            <a:chOff x="10143598" y="-42"/>
            <a:chExt cx="2048400" cy="574200"/>
          </a:xfrm>
        </p:grpSpPr>
        <p:sp>
          <p:nvSpPr>
            <p:cNvPr id="772" name="Google Shape;772;p51"/>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773" name="Google Shape;773;p51"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774" name="Google Shape;774;p51"/>
          <p:cNvSpPr txBox="1">
            <a:spLocks noGrp="1"/>
          </p:cNvSpPr>
          <p:nvPr>
            <p:ph type="title"/>
          </p:nvPr>
        </p:nvSpPr>
        <p:spPr>
          <a:xfrm>
            <a:off x="406850" y="574150"/>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Four in Ten Recall OOH Insurance Ads </a:t>
            </a:r>
            <a:br>
              <a:rPr lang="en-US" sz="2200" dirty="0"/>
            </a:br>
            <a:r>
              <a:rPr lang="en-US" sz="2200" dirty="0"/>
              <a:t>Within the Last Month</a:t>
            </a:r>
            <a:endParaRPr sz="2200" dirty="0"/>
          </a:p>
        </p:txBody>
      </p:sp>
      <p:sp>
        <p:nvSpPr>
          <p:cNvPr id="775" name="Google Shape;775;p51"/>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776" name="Google Shape;776;p51"/>
          <p:cNvSpPr txBox="1"/>
          <p:nvPr/>
        </p:nvSpPr>
        <p:spPr>
          <a:xfrm>
            <a:off x="177447" y="5666451"/>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(N=1000)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Q4: Do you recall seeing out of home advertisements for personal insurance (e.g., medical, auto, homeowners, etc.) or agencies and brokers?</a:t>
            </a:r>
            <a:br>
              <a:rPr lang="en-US" sz="800" dirty="0">
                <a:solidFill>
                  <a:srgbClr val="939598"/>
                </a:solidFill>
                <a:latin typeface="Libre Franklin" pitchFamily="2" charset="77"/>
              </a:rPr>
            </a:br>
            <a:r>
              <a:rPr lang="en-US" sz="800" dirty="0">
                <a:solidFill>
                  <a:srgbClr val="939598"/>
                </a:solidFill>
                <a:latin typeface="Libre Franklin" pitchFamily="2" charset="77"/>
                <a:sym typeface="Arial"/>
              </a:rPr>
              <a:t>By out of home, we mean messages on or in billboards, buses, bus stops, subways, airports, outdoor video screens, posters, and other signage.</a:t>
            </a:r>
            <a:endParaRPr dirty="0">
              <a:latin typeface="Libre Franklin" pitchFamily="2" charset="77"/>
            </a:endParaRPr>
          </a:p>
        </p:txBody>
      </p:sp>
      <p:sp>
        <p:nvSpPr>
          <p:cNvPr id="782" name="Google Shape;782;p51"/>
          <p:cNvSpPr txBox="1"/>
          <p:nvPr/>
        </p:nvSpPr>
        <p:spPr>
          <a:xfrm>
            <a:off x="442072" y="1358908"/>
            <a:ext cx="5186568"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latin typeface="Libre Franklin" pitchFamily="2" charset="77"/>
              </a:rPr>
              <a:t>Do you recall recently seeing out of home advertisements </a:t>
            </a:r>
            <a:br>
              <a:rPr lang="en-US" dirty="0">
                <a:latin typeface="Libre Franklin" pitchFamily="2" charset="77"/>
              </a:rPr>
            </a:br>
            <a:r>
              <a:rPr lang="en-US" dirty="0">
                <a:latin typeface="Libre Franklin" pitchFamily="2" charset="77"/>
              </a:rPr>
              <a:t>for personal insurance or agencies and brokers?</a:t>
            </a:r>
            <a:endParaRPr dirty="0">
              <a:latin typeface="Libre Franklin" pitchFamily="2" charset="77"/>
            </a:endParaRPr>
          </a:p>
          <a:p>
            <a:pPr marL="0" marR="0" lvl="0" indent="0" algn="l" rtl="0">
              <a:spcBef>
                <a:spcPts val="0"/>
              </a:spcBef>
              <a:spcAft>
                <a:spcPts val="0"/>
              </a:spcAft>
              <a:buNone/>
            </a:pPr>
            <a:endParaRPr dirty="0">
              <a:latin typeface="Libre Franklin" pitchFamily="2" charset="77"/>
            </a:endParaRPr>
          </a:p>
          <a:p>
            <a:pPr marL="0" marR="0" lvl="0" indent="0" algn="l" rtl="0">
              <a:spcBef>
                <a:spcPts val="0"/>
              </a:spcBef>
              <a:spcAft>
                <a:spcPts val="0"/>
              </a:spcAft>
              <a:buNone/>
            </a:pPr>
            <a:endParaRPr dirty="0">
              <a:latin typeface="Libre Franklin" pitchFamily="2" charset="77"/>
            </a:endParaRPr>
          </a:p>
        </p:txBody>
      </p:sp>
      <p:graphicFrame>
        <p:nvGraphicFramePr>
          <p:cNvPr id="2" name="Chart 1">
            <a:extLst>
              <a:ext uri="{FF2B5EF4-FFF2-40B4-BE49-F238E27FC236}">
                <a16:creationId xmlns:a16="http://schemas.microsoft.com/office/drawing/2014/main" id="{DB0192A7-01E5-A455-7E4E-5F91F6BD7397}"/>
              </a:ext>
            </a:extLst>
          </p:cNvPr>
          <p:cNvGraphicFramePr/>
          <p:nvPr>
            <p:extLst>
              <p:ext uri="{D42A27DB-BD31-4B8C-83A1-F6EECF244321}">
                <p14:modId xmlns:p14="http://schemas.microsoft.com/office/powerpoint/2010/main" val="2515695381"/>
              </p:ext>
            </p:extLst>
          </p:nvPr>
        </p:nvGraphicFramePr>
        <p:xfrm>
          <a:off x="-700540" y="2043021"/>
          <a:ext cx="4570572" cy="3289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B9F2E825-207D-95EA-2874-004208C877F5}"/>
              </a:ext>
            </a:extLst>
          </p:cNvPr>
          <p:cNvGraphicFramePr/>
          <p:nvPr>
            <p:extLst>
              <p:ext uri="{D42A27DB-BD31-4B8C-83A1-F6EECF244321}">
                <p14:modId xmlns:p14="http://schemas.microsoft.com/office/powerpoint/2010/main" val="3380701421"/>
              </p:ext>
            </p:extLst>
          </p:nvPr>
        </p:nvGraphicFramePr>
        <p:xfrm>
          <a:off x="4361301" y="2170289"/>
          <a:ext cx="3582456" cy="358049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296D5E33-773C-52C0-15FC-30A89E1DE3B6}"/>
              </a:ext>
            </a:extLst>
          </p:cNvPr>
          <p:cNvSpPr txBox="1"/>
          <p:nvPr/>
        </p:nvSpPr>
        <p:spPr>
          <a:xfrm>
            <a:off x="5485397" y="1932677"/>
            <a:ext cx="2204277" cy="307777"/>
          </a:xfrm>
          <a:prstGeom prst="rect">
            <a:avLst/>
          </a:prstGeom>
          <a:noFill/>
        </p:spPr>
        <p:txBody>
          <a:bodyPr wrap="square" rtlCol="0">
            <a:spAutoFit/>
          </a:bodyPr>
          <a:lstStyle/>
          <a:p>
            <a:pPr marL="0" marR="0" algn="ctr">
              <a:spcBef>
                <a:spcPts val="0"/>
              </a:spcBef>
              <a:spcAft>
                <a:spcPts val="0"/>
              </a:spcAft>
            </a:pPr>
            <a:r>
              <a:rPr lang="en-US" sz="1400" dirty="0">
                <a:effectLst/>
                <a:latin typeface="Libre Franklin" pitchFamily="2" charset="77"/>
                <a:ea typeface="Calibri" panose="020F0502020204030204" pitchFamily="34" charset="0"/>
              </a:rPr>
              <a:t>% Yes</a:t>
            </a:r>
          </a:p>
        </p:txBody>
      </p:sp>
      <p:sp>
        <p:nvSpPr>
          <p:cNvPr id="5" name="Right Brace 4">
            <a:extLst>
              <a:ext uri="{FF2B5EF4-FFF2-40B4-BE49-F238E27FC236}">
                <a16:creationId xmlns:a16="http://schemas.microsoft.com/office/drawing/2014/main" id="{3AC0A515-9D71-8026-AD0E-ACC0295C05D4}"/>
              </a:ext>
            </a:extLst>
          </p:cNvPr>
          <p:cNvSpPr/>
          <p:nvPr/>
        </p:nvSpPr>
        <p:spPr>
          <a:xfrm>
            <a:off x="3326749" y="277394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6" name="TextBox 5">
            <a:extLst>
              <a:ext uri="{FF2B5EF4-FFF2-40B4-BE49-F238E27FC236}">
                <a16:creationId xmlns:a16="http://schemas.microsoft.com/office/drawing/2014/main" id="{00D1F9AB-2A26-FFB4-B7D1-F27D08BA9D10}"/>
              </a:ext>
            </a:extLst>
          </p:cNvPr>
          <p:cNvSpPr txBox="1"/>
          <p:nvPr/>
        </p:nvSpPr>
        <p:spPr>
          <a:xfrm>
            <a:off x="4124885" y="3673666"/>
            <a:ext cx="1032326" cy="307777"/>
          </a:xfrm>
          <a:prstGeom prst="rect">
            <a:avLst/>
          </a:prstGeom>
          <a:noFill/>
        </p:spPr>
        <p:txBody>
          <a:bodyPr wrap="square" rtlCol="0">
            <a:spAutoFit/>
          </a:bodyPr>
          <a:lstStyle/>
          <a:p>
            <a:r>
              <a:rPr lang="en-US" sz="1400" dirty="0">
                <a:solidFill>
                  <a:schemeClr val="accent1"/>
                </a:solidFill>
                <a:latin typeface="Libre Franklin" pitchFamily="2" charset="77"/>
              </a:rPr>
              <a:t>53%</a:t>
            </a:r>
            <a:r>
              <a:rPr lang="en-US" sz="1400" dirty="0">
                <a:latin typeface="Libre Franklin" pitchFamily="2" charset="77"/>
              </a:rPr>
              <a:t> Yes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7" name="Google Shape;787;p52"/>
          <p:cNvGrpSpPr/>
          <p:nvPr/>
        </p:nvGrpSpPr>
        <p:grpSpPr>
          <a:xfrm>
            <a:off x="10155790" y="-42"/>
            <a:ext cx="2048400" cy="574200"/>
            <a:chOff x="10143598" y="-42"/>
            <a:chExt cx="2048400" cy="574200"/>
          </a:xfrm>
        </p:grpSpPr>
        <p:sp>
          <p:nvSpPr>
            <p:cNvPr id="788" name="Google Shape;788;p52"/>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789" name="Google Shape;789;p52"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790" name="Google Shape;790;p52"/>
          <p:cNvSpPr txBox="1">
            <a:spLocks noGrp="1"/>
          </p:cNvSpPr>
          <p:nvPr>
            <p:ph type="title"/>
          </p:nvPr>
        </p:nvSpPr>
        <p:spPr>
          <a:xfrm>
            <a:off x="441125" y="581125"/>
            <a:ext cx="111678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Searching for Insurance Company/Agent is Top Engagement Among Consumers</a:t>
            </a:r>
            <a:endParaRPr sz="2200" dirty="0"/>
          </a:p>
          <a:p>
            <a:pPr marL="0" lvl="0" indent="0" algn="l" rtl="0">
              <a:lnSpc>
                <a:spcPct val="100000"/>
              </a:lnSpc>
              <a:spcBef>
                <a:spcPts val="0"/>
              </a:spcBef>
              <a:spcAft>
                <a:spcPts val="0"/>
              </a:spcAft>
              <a:buNone/>
            </a:pPr>
            <a:endParaRPr sz="2200" dirty="0"/>
          </a:p>
          <a:p>
            <a:pPr marL="0" lvl="0" indent="0" algn="l" rtl="0">
              <a:lnSpc>
                <a:spcPct val="100000"/>
              </a:lnSpc>
              <a:spcBef>
                <a:spcPts val="0"/>
              </a:spcBef>
              <a:spcAft>
                <a:spcPts val="0"/>
              </a:spcAft>
              <a:buNone/>
            </a:pPr>
            <a:endParaRPr sz="2200" dirty="0"/>
          </a:p>
        </p:txBody>
      </p:sp>
      <p:sp>
        <p:nvSpPr>
          <p:cNvPr id="791" name="Google Shape;791;p52"/>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792" name="Google Shape;792;p52"/>
          <p:cNvSpPr txBox="1"/>
          <p:nvPr/>
        </p:nvSpPr>
        <p:spPr>
          <a:xfrm>
            <a:off x="2780465" y="1119325"/>
            <a:ext cx="66543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Have you done any of the following after recently seeing those out of home advertisements for personal insurance or agencies and brokers?</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those who have engaged with OOH insurance ads</a:t>
            </a:r>
            <a:endParaRPr dirty="0">
              <a:latin typeface="Libre Franklin" pitchFamily="2" charset="77"/>
            </a:endParaRPr>
          </a:p>
        </p:txBody>
      </p:sp>
      <p:sp>
        <p:nvSpPr>
          <p:cNvPr id="793" name="Google Shape;793;p52"/>
          <p:cNvSpPr txBox="1"/>
          <p:nvPr/>
        </p:nvSpPr>
        <p:spPr>
          <a:xfrm>
            <a:off x="9491241" y="52799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794" name="Google Shape;794;p52"/>
          <p:cNvSpPr txBox="1"/>
          <p:nvPr/>
        </p:nvSpPr>
        <p:spPr>
          <a:xfrm>
            <a:off x="177446" y="5792928"/>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ENGAGED WITH INSURANCE ADS (N=429)</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Q6: Have you done any of the following after recently seeing those out of home advertisements for personal insurance or agencies and brokers?</a:t>
            </a:r>
            <a:endParaRPr dirty="0">
              <a:latin typeface="Libre Franklin" pitchFamily="2" charset="77"/>
            </a:endParaRPr>
          </a:p>
        </p:txBody>
      </p:sp>
      <p:graphicFrame>
        <p:nvGraphicFramePr>
          <p:cNvPr id="2" name="Chart 1">
            <a:extLst>
              <a:ext uri="{FF2B5EF4-FFF2-40B4-BE49-F238E27FC236}">
                <a16:creationId xmlns:a16="http://schemas.microsoft.com/office/drawing/2014/main" id="{3DB7F466-CE9C-FFBD-8AD8-BBC2ED9973AB}"/>
              </a:ext>
            </a:extLst>
          </p:cNvPr>
          <p:cNvGraphicFramePr/>
          <p:nvPr>
            <p:extLst>
              <p:ext uri="{D42A27DB-BD31-4B8C-83A1-F6EECF244321}">
                <p14:modId xmlns:p14="http://schemas.microsoft.com/office/powerpoint/2010/main" val="3491033429"/>
              </p:ext>
            </p:extLst>
          </p:nvPr>
        </p:nvGraphicFramePr>
        <p:xfrm>
          <a:off x="548508" y="1898803"/>
          <a:ext cx="10635074" cy="4015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63556958-CD6F-EAB4-1E27-AADC794A14E0}"/>
              </a:ext>
            </a:extLst>
          </p:cNvPr>
          <p:cNvSpPr txBox="1"/>
          <p:nvPr/>
        </p:nvSpPr>
        <p:spPr>
          <a:xfrm>
            <a:off x="8347939" y="1985474"/>
            <a:ext cx="2006971" cy="1107996"/>
          </a:xfrm>
          <a:prstGeom prst="rect">
            <a:avLst/>
          </a:prstGeom>
          <a:noFill/>
          <a:ln w="19050">
            <a:solidFill>
              <a:schemeClr val="accent4"/>
            </a:solidFill>
          </a:ln>
        </p:spPr>
        <p:txBody>
          <a:bodyPr wrap="square" rtlCol="0" anchor="ctr">
            <a:spAutoFit/>
          </a:bodyPr>
          <a:lstStyle/>
          <a:p>
            <a:pPr algn="ctr"/>
            <a:r>
              <a:rPr lang="en-US" sz="2400" dirty="0">
                <a:solidFill>
                  <a:schemeClr val="accent4"/>
                </a:solidFill>
                <a:latin typeface="Libre Franklin" pitchFamily="2" charset="77"/>
              </a:rPr>
              <a:t>77%</a:t>
            </a:r>
          </a:p>
          <a:p>
            <a:pPr algn="ctr"/>
            <a:r>
              <a:rPr lang="en-US" sz="1400" dirty="0">
                <a:latin typeface="Libre Franklin" pitchFamily="2" charset="77"/>
              </a:rPr>
              <a:t>of those who saw an insurance OOH ad engaged </a:t>
            </a:r>
          </a:p>
        </p:txBody>
      </p:sp>
      <p:grpSp>
        <p:nvGrpSpPr>
          <p:cNvPr id="4" name="Group 3">
            <a:extLst>
              <a:ext uri="{FF2B5EF4-FFF2-40B4-BE49-F238E27FC236}">
                <a16:creationId xmlns:a16="http://schemas.microsoft.com/office/drawing/2014/main" id="{B8CF3453-5D09-7B02-7D28-33BD3996E653}"/>
              </a:ext>
            </a:extLst>
          </p:cNvPr>
          <p:cNvGrpSpPr/>
          <p:nvPr/>
        </p:nvGrpSpPr>
        <p:grpSpPr>
          <a:xfrm>
            <a:off x="7863317" y="3372328"/>
            <a:ext cx="2258193" cy="430887"/>
            <a:chOff x="9738317" y="3038238"/>
            <a:chExt cx="2258193" cy="430887"/>
          </a:xfrm>
        </p:grpSpPr>
        <p:cxnSp>
          <p:nvCxnSpPr>
            <p:cNvPr id="5" name="Straight Arrow Connector 4">
              <a:extLst>
                <a:ext uri="{FF2B5EF4-FFF2-40B4-BE49-F238E27FC236}">
                  <a16:creationId xmlns:a16="http://schemas.microsoft.com/office/drawing/2014/main" id="{7F2F6FDB-0582-E68D-B253-18CA70D35F9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DC9C5AE-917D-8309-45F3-F0F4BBF405CA}"/>
                </a:ext>
              </a:extLst>
            </p:cNvPr>
            <p:cNvSpPr txBox="1"/>
            <p:nvPr/>
          </p:nvSpPr>
          <p:spPr>
            <a:xfrm>
              <a:off x="10222939" y="3038238"/>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38% </a:t>
              </a:r>
              <a:r>
                <a:rPr lang="en-US" sz="1100" dirty="0">
                  <a:latin typeface="Libre Franklin" pitchFamily="2" charset="77"/>
                </a:rPr>
                <a:t>Northeast</a:t>
              </a:r>
            </a:p>
            <a:p>
              <a:r>
                <a:rPr lang="en-US" sz="1100" dirty="0">
                  <a:solidFill>
                    <a:schemeClr val="accent4"/>
                  </a:solidFill>
                  <a:latin typeface="Libre Franklin" pitchFamily="2" charset="77"/>
                </a:rPr>
                <a:t>36% </a:t>
              </a:r>
              <a:r>
                <a:rPr lang="en-US" sz="1100" dirty="0">
                  <a:latin typeface="Libre Franklin" pitchFamily="2" charset="77"/>
                </a:rPr>
                <a:t>Gen Z</a:t>
              </a:r>
            </a:p>
          </p:txBody>
        </p:sp>
      </p:grpSp>
      <p:grpSp>
        <p:nvGrpSpPr>
          <p:cNvPr id="7" name="Group 6">
            <a:extLst>
              <a:ext uri="{FF2B5EF4-FFF2-40B4-BE49-F238E27FC236}">
                <a16:creationId xmlns:a16="http://schemas.microsoft.com/office/drawing/2014/main" id="{2BCECD33-CB5D-3192-51AB-AA8A76EC7256}"/>
              </a:ext>
            </a:extLst>
          </p:cNvPr>
          <p:cNvGrpSpPr/>
          <p:nvPr/>
        </p:nvGrpSpPr>
        <p:grpSpPr>
          <a:xfrm>
            <a:off x="7616222" y="4830450"/>
            <a:ext cx="2258193" cy="430887"/>
            <a:chOff x="9738317" y="3038238"/>
            <a:chExt cx="2258193" cy="430887"/>
          </a:xfrm>
        </p:grpSpPr>
        <p:cxnSp>
          <p:nvCxnSpPr>
            <p:cNvPr id="8" name="Straight Arrow Connector 7">
              <a:extLst>
                <a:ext uri="{FF2B5EF4-FFF2-40B4-BE49-F238E27FC236}">
                  <a16:creationId xmlns:a16="http://schemas.microsoft.com/office/drawing/2014/main" id="{F49FBCD8-D7E5-9664-F02A-ADF328B56299}"/>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B25E327-6E86-FF8B-7D32-AEF91462E59B}"/>
                </a:ext>
              </a:extLst>
            </p:cNvPr>
            <p:cNvSpPr txBox="1"/>
            <p:nvPr/>
          </p:nvSpPr>
          <p:spPr>
            <a:xfrm>
              <a:off x="10222939" y="3038238"/>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33% </a:t>
              </a:r>
              <a:r>
                <a:rPr lang="en-US" sz="1100" dirty="0">
                  <a:latin typeface="Libre Franklin" pitchFamily="2" charset="77"/>
                </a:rPr>
                <a:t>Urban 1M+</a:t>
              </a:r>
            </a:p>
            <a:p>
              <a:r>
                <a:rPr lang="en-US" sz="1100" dirty="0">
                  <a:solidFill>
                    <a:schemeClr val="accent4"/>
                  </a:solidFill>
                  <a:latin typeface="Libre Franklin" pitchFamily="2" charset="77"/>
                </a:rPr>
                <a:t>31% </a:t>
              </a:r>
              <a:r>
                <a:rPr lang="en-US" sz="1100" dirty="0">
                  <a:latin typeface="Libre Franklin" pitchFamily="2" charset="77"/>
                </a:rPr>
                <a:t>Gen Z</a:t>
              </a:r>
            </a:p>
          </p:txBody>
        </p:sp>
      </p:grpSp>
      <p:grpSp>
        <p:nvGrpSpPr>
          <p:cNvPr id="10" name="Group 9">
            <a:extLst>
              <a:ext uri="{FF2B5EF4-FFF2-40B4-BE49-F238E27FC236}">
                <a16:creationId xmlns:a16="http://schemas.microsoft.com/office/drawing/2014/main" id="{ADE4DA4F-3248-9EA9-E5FE-CD15F07420C5}"/>
              </a:ext>
            </a:extLst>
          </p:cNvPr>
          <p:cNvGrpSpPr/>
          <p:nvPr/>
        </p:nvGrpSpPr>
        <p:grpSpPr>
          <a:xfrm>
            <a:off x="7800996" y="3845286"/>
            <a:ext cx="2258193" cy="261610"/>
            <a:chOff x="9738317" y="3111159"/>
            <a:chExt cx="2258193" cy="261610"/>
          </a:xfrm>
        </p:grpSpPr>
        <p:cxnSp>
          <p:nvCxnSpPr>
            <p:cNvPr id="11" name="Straight Arrow Connector 10">
              <a:extLst>
                <a:ext uri="{FF2B5EF4-FFF2-40B4-BE49-F238E27FC236}">
                  <a16:creationId xmlns:a16="http://schemas.microsoft.com/office/drawing/2014/main" id="{9311B5C2-AEAF-2DD9-4FCD-9014C9215805}"/>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B15043E-4D6C-32BD-3E8B-52650A779BCB}"/>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34% </a:t>
              </a:r>
              <a:r>
                <a:rPr lang="en-US" sz="1100" dirty="0">
                  <a:latin typeface="Libre Franklin" pitchFamily="2" charset="77"/>
                </a:rPr>
                <a:t>West</a:t>
              </a:r>
            </a:p>
          </p:txBody>
        </p:sp>
      </p:grpSp>
      <p:grpSp>
        <p:nvGrpSpPr>
          <p:cNvPr id="13" name="Group 12">
            <a:extLst>
              <a:ext uri="{FF2B5EF4-FFF2-40B4-BE49-F238E27FC236}">
                <a16:creationId xmlns:a16="http://schemas.microsoft.com/office/drawing/2014/main" id="{102C924B-D198-04FE-8ADB-D3B3D70891B9}"/>
              </a:ext>
            </a:extLst>
          </p:cNvPr>
          <p:cNvGrpSpPr/>
          <p:nvPr/>
        </p:nvGrpSpPr>
        <p:grpSpPr>
          <a:xfrm>
            <a:off x="7511169" y="5534254"/>
            <a:ext cx="2258193" cy="430887"/>
            <a:chOff x="9738317" y="3038238"/>
            <a:chExt cx="2258193" cy="430887"/>
          </a:xfrm>
        </p:grpSpPr>
        <p:cxnSp>
          <p:nvCxnSpPr>
            <p:cNvPr id="14" name="Straight Arrow Connector 13">
              <a:extLst>
                <a:ext uri="{FF2B5EF4-FFF2-40B4-BE49-F238E27FC236}">
                  <a16:creationId xmlns:a16="http://schemas.microsoft.com/office/drawing/2014/main" id="{633A82EE-AF43-FC0D-0144-EE7153406A2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517F675-26E1-8E79-7314-A07192FAB376}"/>
                </a:ext>
              </a:extLst>
            </p:cNvPr>
            <p:cNvSpPr txBox="1"/>
            <p:nvPr/>
          </p:nvSpPr>
          <p:spPr>
            <a:xfrm>
              <a:off x="10222939" y="3038238"/>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30% </a:t>
              </a:r>
              <a:r>
                <a:rPr lang="en-US" sz="1100" dirty="0">
                  <a:latin typeface="Libre Franklin" pitchFamily="2" charset="77"/>
                </a:rPr>
                <a:t>Urban 1M+</a:t>
              </a:r>
            </a:p>
            <a:p>
              <a:r>
                <a:rPr lang="en-US" sz="1100" dirty="0">
                  <a:solidFill>
                    <a:schemeClr val="accent4"/>
                  </a:solidFill>
                  <a:latin typeface="Libre Franklin" pitchFamily="2" charset="77"/>
                </a:rPr>
                <a:t>29% </a:t>
              </a:r>
              <a:r>
                <a:rPr lang="en-US" sz="1100" dirty="0">
                  <a:latin typeface="Libre Franklin" pitchFamily="2" charset="77"/>
                </a:rPr>
                <a:t>Northeast</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pSp>
        <p:nvGrpSpPr>
          <p:cNvPr id="813" name="Google Shape;813;p53"/>
          <p:cNvGrpSpPr/>
          <p:nvPr/>
        </p:nvGrpSpPr>
        <p:grpSpPr>
          <a:xfrm>
            <a:off x="10155790" y="-42"/>
            <a:ext cx="2048400" cy="574200"/>
            <a:chOff x="10143598" y="-42"/>
            <a:chExt cx="2048400" cy="574200"/>
          </a:xfrm>
        </p:grpSpPr>
        <p:sp>
          <p:nvSpPr>
            <p:cNvPr id="814" name="Google Shape;814;p53"/>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815" name="Google Shape;815;p53"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816" name="Google Shape;816;p53"/>
          <p:cNvSpPr txBox="1">
            <a:spLocks noGrp="1"/>
          </p:cNvSpPr>
          <p:nvPr>
            <p:ph type="title"/>
          </p:nvPr>
        </p:nvSpPr>
        <p:spPr>
          <a:xfrm>
            <a:off x="441125" y="581125"/>
            <a:ext cx="111678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Consumers Are Most Interested in Benefits-Related Information from Insurance</a:t>
            </a:r>
            <a:endParaRPr sz="2200" dirty="0"/>
          </a:p>
        </p:txBody>
      </p:sp>
      <p:sp>
        <p:nvSpPr>
          <p:cNvPr id="817" name="Google Shape;817;p53"/>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818" name="Google Shape;818;p53"/>
          <p:cNvSpPr txBox="1"/>
          <p:nvPr/>
        </p:nvSpPr>
        <p:spPr>
          <a:xfrm>
            <a:off x="2304985" y="1033375"/>
            <a:ext cx="68544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Which type of out of home advertising messages for personal insurance or agencies and brokers are most likely to interest you?</a:t>
            </a:r>
            <a:endParaRPr dirty="0">
              <a:latin typeface="Libre Franklin" pitchFamily="2" charset="77"/>
            </a:endParaRPr>
          </a:p>
          <a:p>
            <a:pPr marL="0" marR="0" lvl="0" indent="0" algn="ctr" rtl="0">
              <a:spcBef>
                <a:spcPts val="0"/>
              </a:spcBef>
              <a:spcAft>
                <a:spcPts val="0"/>
              </a:spcAft>
              <a:buNone/>
            </a:pPr>
            <a:r>
              <a:rPr lang="en-US" sz="1400" dirty="0">
                <a:solidFill>
                  <a:srgbClr val="000000"/>
                </a:solidFill>
                <a:latin typeface="Libre Franklin" pitchFamily="2" charset="77"/>
                <a:sym typeface="Arial"/>
              </a:rPr>
              <a:t> </a:t>
            </a:r>
            <a:r>
              <a:rPr lang="en-US" sz="1200" dirty="0">
                <a:solidFill>
                  <a:srgbClr val="000000"/>
                </a:solidFill>
                <a:latin typeface="Libre Franklin" pitchFamily="2" charset="77"/>
                <a:sym typeface="Arial"/>
              </a:rPr>
              <a:t>Among those interested in OOH insurance ads</a:t>
            </a:r>
            <a:endParaRPr dirty="0">
              <a:latin typeface="Libre Franklin" pitchFamily="2" charset="77"/>
            </a:endParaRPr>
          </a:p>
        </p:txBody>
      </p:sp>
      <p:sp>
        <p:nvSpPr>
          <p:cNvPr id="819" name="Google Shape;819;p53"/>
          <p:cNvSpPr txBox="1"/>
          <p:nvPr/>
        </p:nvSpPr>
        <p:spPr>
          <a:xfrm>
            <a:off x="177447" y="5771847"/>
            <a:ext cx="10655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INTERESTED IN INSURANCE ADS (N=784)</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Q5: Which type of out of home advertising messages for personal insurance or agencies and brokers are most likely to interest you?</a:t>
            </a:r>
            <a:endParaRPr dirty="0">
              <a:latin typeface="Libre Franklin" pitchFamily="2" charset="77"/>
            </a:endParaRPr>
          </a:p>
        </p:txBody>
      </p:sp>
      <p:graphicFrame>
        <p:nvGraphicFramePr>
          <p:cNvPr id="2" name="Chart 1">
            <a:extLst>
              <a:ext uri="{FF2B5EF4-FFF2-40B4-BE49-F238E27FC236}">
                <a16:creationId xmlns:a16="http://schemas.microsoft.com/office/drawing/2014/main" id="{884CD052-5485-F456-B070-810AFB6735E6}"/>
              </a:ext>
            </a:extLst>
          </p:cNvPr>
          <p:cNvGraphicFramePr/>
          <p:nvPr>
            <p:extLst>
              <p:ext uri="{D42A27DB-BD31-4B8C-83A1-F6EECF244321}">
                <p14:modId xmlns:p14="http://schemas.microsoft.com/office/powerpoint/2010/main" val="2026604044"/>
              </p:ext>
            </p:extLst>
          </p:nvPr>
        </p:nvGraphicFramePr>
        <p:xfrm>
          <a:off x="827811" y="1911513"/>
          <a:ext cx="9354236" cy="393918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F3582818-4107-A866-0CFB-9FADA5878EB0}"/>
              </a:ext>
            </a:extLst>
          </p:cNvPr>
          <p:cNvGrpSpPr/>
          <p:nvPr/>
        </p:nvGrpSpPr>
        <p:grpSpPr>
          <a:xfrm>
            <a:off x="7047795" y="4788649"/>
            <a:ext cx="2258193" cy="600164"/>
            <a:chOff x="9738317" y="2941882"/>
            <a:chExt cx="2258193" cy="600164"/>
          </a:xfrm>
        </p:grpSpPr>
        <p:cxnSp>
          <p:nvCxnSpPr>
            <p:cNvPr id="4" name="Straight Arrow Connector 3">
              <a:extLst>
                <a:ext uri="{FF2B5EF4-FFF2-40B4-BE49-F238E27FC236}">
                  <a16:creationId xmlns:a16="http://schemas.microsoft.com/office/drawing/2014/main" id="{287811C8-6FBF-4381-1F69-228D4321B202}"/>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8F51225-F852-8882-7D31-C974897E5F84}"/>
                </a:ext>
              </a:extLst>
            </p:cNvPr>
            <p:cNvSpPr txBox="1"/>
            <p:nvPr/>
          </p:nvSpPr>
          <p:spPr>
            <a:xfrm>
              <a:off x="10222939" y="2941882"/>
              <a:ext cx="1773571" cy="600164"/>
            </a:xfrm>
            <a:prstGeom prst="rect">
              <a:avLst/>
            </a:prstGeom>
            <a:noFill/>
          </p:spPr>
          <p:txBody>
            <a:bodyPr wrap="square" rtlCol="0">
              <a:spAutoFit/>
            </a:bodyPr>
            <a:lstStyle/>
            <a:p>
              <a:r>
                <a:rPr lang="en-US" sz="1100" dirty="0">
                  <a:solidFill>
                    <a:schemeClr val="accent2"/>
                  </a:solidFill>
                  <a:latin typeface="Libre Franklin" pitchFamily="2" charset="77"/>
                </a:rPr>
                <a:t>31% </a:t>
              </a:r>
              <a:r>
                <a:rPr lang="en-US" sz="1100" dirty="0">
                  <a:latin typeface="Libre Franklin" pitchFamily="2" charset="77"/>
                </a:rPr>
                <a:t>Urban 1M+</a:t>
              </a:r>
              <a:endParaRPr lang="en-US" sz="1100" dirty="0">
                <a:solidFill>
                  <a:schemeClr val="accent2"/>
                </a:solidFill>
                <a:latin typeface="Libre Franklin" pitchFamily="2" charset="77"/>
              </a:endParaRPr>
            </a:p>
            <a:p>
              <a:r>
                <a:rPr lang="en-US" sz="1100" dirty="0">
                  <a:solidFill>
                    <a:schemeClr val="accent2"/>
                  </a:solidFill>
                  <a:latin typeface="Libre Franklin" pitchFamily="2" charset="77"/>
                </a:rPr>
                <a:t>27% </a:t>
              </a:r>
              <a:r>
                <a:rPr lang="en-US" sz="1100" dirty="0">
                  <a:latin typeface="Libre Franklin" pitchFamily="2" charset="77"/>
                </a:rPr>
                <a:t>Millennials</a:t>
              </a:r>
              <a:endParaRPr lang="en-US" sz="1100" dirty="0">
                <a:solidFill>
                  <a:schemeClr val="accent2"/>
                </a:solidFill>
                <a:latin typeface="Libre Franklin" pitchFamily="2" charset="77"/>
              </a:endParaRPr>
            </a:p>
            <a:p>
              <a:r>
                <a:rPr lang="en-US" sz="1100" dirty="0">
                  <a:solidFill>
                    <a:schemeClr val="accent2"/>
                  </a:solidFill>
                  <a:latin typeface="Libre Franklin" pitchFamily="2" charset="77"/>
                </a:rPr>
                <a:t>26% </a:t>
              </a:r>
              <a:r>
                <a:rPr lang="en-US" sz="1100" dirty="0">
                  <a:latin typeface="Libre Franklin" pitchFamily="2" charset="77"/>
                </a:rPr>
                <a:t>Gen Z</a:t>
              </a:r>
              <a:endParaRPr lang="en-US" sz="1100" dirty="0">
                <a:solidFill>
                  <a:schemeClr val="accent2"/>
                </a:solidFill>
                <a:latin typeface="Libre Franklin" pitchFamily="2" charset="77"/>
              </a:endParaRPr>
            </a:p>
          </p:txBody>
        </p:sp>
      </p:grpSp>
      <p:grpSp>
        <p:nvGrpSpPr>
          <p:cNvPr id="6" name="Group 5">
            <a:extLst>
              <a:ext uri="{FF2B5EF4-FFF2-40B4-BE49-F238E27FC236}">
                <a16:creationId xmlns:a16="http://schemas.microsoft.com/office/drawing/2014/main" id="{52816B94-D564-A8DE-CEDE-B803C23868DD}"/>
              </a:ext>
            </a:extLst>
          </p:cNvPr>
          <p:cNvGrpSpPr/>
          <p:nvPr/>
        </p:nvGrpSpPr>
        <p:grpSpPr>
          <a:xfrm>
            <a:off x="7532417" y="3498129"/>
            <a:ext cx="2258193" cy="261610"/>
            <a:chOff x="9738317" y="3111159"/>
            <a:chExt cx="2258193" cy="261610"/>
          </a:xfrm>
        </p:grpSpPr>
        <p:cxnSp>
          <p:nvCxnSpPr>
            <p:cNvPr id="7" name="Straight Arrow Connector 6">
              <a:extLst>
                <a:ext uri="{FF2B5EF4-FFF2-40B4-BE49-F238E27FC236}">
                  <a16:creationId xmlns:a16="http://schemas.microsoft.com/office/drawing/2014/main" id="{A16CFE03-297B-752C-9A9F-241E6D80992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F954710-18BB-1B0F-DEB8-9FA3DF4EAF1F}"/>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42% </a:t>
              </a:r>
              <a:r>
                <a:rPr lang="en-US" sz="1100" dirty="0">
                  <a:latin typeface="Libre Franklin" pitchFamily="2" charset="77"/>
                </a:rPr>
                <a:t>Midwest</a:t>
              </a:r>
              <a:endParaRPr lang="en-US" sz="1100" dirty="0">
                <a:solidFill>
                  <a:schemeClr val="accent2"/>
                </a:solidFill>
                <a:latin typeface="Libre Franklin" pitchFamily="2" charset="77"/>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54"/>
          <p:cNvPicPr preferRelativeResize="0">
            <a:picLocks noGrp="1"/>
          </p:cNvPicPr>
          <p:nvPr>
            <p:ph type="pic" idx="2"/>
          </p:nvPr>
        </p:nvPicPr>
        <p:blipFill rotWithShape="1">
          <a:blip r:embed="rId3">
            <a:alphaModFix/>
          </a:blip>
          <a:srcRect l="30618" r="30618"/>
          <a:stretch/>
        </p:blipFill>
        <p:spPr>
          <a:xfrm>
            <a:off x="8487900" y="0"/>
            <a:ext cx="3704100" cy="6368899"/>
          </a:xfrm>
          <a:prstGeom prst="rect">
            <a:avLst/>
          </a:prstGeom>
          <a:solidFill>
            <a:schemeClr val="lt1"/>
          </a:solidFill>
          <a:ln>
            <a:noFill/>
          </a:ln>
        </p:spPr>
      </p:pic>
      <p:grpSp>
        <p:nvGrpSpPr>
          <p:cNvPr id="832" name="Google Shape;832;p54"/>
          <p:cNvGrpSpPr/>
          <p:nvPr/>
        </p:nvGrpSpPr>
        <p:grpSpPr>
          <a:xfrm>
            <a:off x="10155790" y="-42"/>
            <a:ext cx="2048400" cy="574200"/>
            <a:chOff x="10143598" y="-42"/>
            <a:chExt cx="2048400" cy="574200"/>
          </a:xfrm>
        </p:grpSpPr>
        <p:sp>
          <p:nvSpPr>
            <p:cNvPr id="833" name="Google Shape;833;p54"/>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834" name="Google Shape;834;p54"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835" name="Google Shape;835;p54"/>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More Than Half Have Seen an OOH Ad </a:t>
            </a:r>
            <a:br>
              <a:rPr lang="en-US" sz="2200" dirty="0"/>
            </a:br>
            <a:r>
              <a:rPr lang="en-US" sz="2200" dirty="0"/>
              <a:t>for Financial Services Recently</a:t>
            </a:r>
            <a:endParaRPr sz="2200" dirty="0"/>
          </a:p>
        </p:txBody>
      </p:sp>
      <p:sp>
        <p:nvSpPr>
          <p:cNvPr id="836" name="Google Shape;836;p54"/>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837" name="Google Shape;837;p54"/>
          <p:cNvSpPr txBox="1"/>
          <p:nvPr/>
        </p:nvSpPr>
        <p:spPr>
          <a:xfrm>
            <a:off x="7662441" y="48989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838" name="Google Shape;838;p54"/>
          <p:cNvSpPr txBox="1"/>
          <p:nvPr/>
        </p:nvSpPr>
        <p:spPr>
          <a:xfrm>
            <a:off x="177447" y="5689826"/>
            <a:ext cx="1065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(N=1000)</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Q7: Do you recall seeing out of home advertisements for financial services such as banking, credit cards, apps and other financing products?   </a:t>
            </a:r>
            <a:br>
              <a:rPr lang="en-US" sz="800" dirty="0">
                <a:solidFill>
                  <a:srgbClr val="939598"/>
                </a:solidFill>
                <a:latin typeface="Libre Franklin" pitchFamily="2" charset="77"/>
                <a:sym typeface="Arial"/>
              </a:rPr>
            </a:br>
            <a:r>
              <a:rPr lang="en-US" sz="800" dirty="0">
                <a:solidFill>
                  <a:srgbClr val="939598"/>
                </a:solidFill>
                <a:latin typeface="Libre Franklin" pitchFamily="2" charset="77"/>
                <a:sym typeface="Arial"/>
              </a:rPr>
              <a:t>By out of home, we mean messages on or in billboards, buses, bus stops, subways, airports, outdoor video screens, posters, and other signage.</a:t>
            </a:r>
            <a:endParaRPr dirty="0">
              <a:latin typeface="Libre Franklin" pitchFamily="2" charset="77"/>
            </a:endParaRPr>
          </a:p>
        </p:txBody>
      </p:sp>
      <p:sp>
        <p:nvSpPr>
          <p:cNvPr id="844" name="Google Shape;844;p54"/>
          <p:cNvSpPr txBox="1"/>
          <p:nvPr/>
        </p:nvSpPr>
        <p:spPr>
          <a:xfrm>
            <a:off x="457834" y="1358908"/>
            <a:ext cx="8817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latin typeface="Libre Franklin" pitchFamily="2" charset="77"/>
              </a:rPr>
              <a:t>Do you recall seeing out of home advertisements for financial services such as banking, </a:t>
            </a:r>
            <a:br>
              <a:rPr lang="en-US" dirty="0">
                <a:latin typeface="Libre Franklin" pitchFamily="2" charset="77"/>
              </a:rPr>
            </a:br>
            <a:r>
              <a:rPr lang="en-US" dirty="0">
                <a:latin typeface="Libre Franklin" pitchFamily="2" charset="77"/>
              </a:rPr>
              <a:t>credit cards, apps and other financing products</a:t>
            </a:r>
            <a:endParaRPr dirty="0">
              <a:latin typeface="Libre Franklin" pitchFamily="2" charset="77"/>
            </a:endParaRPr>
          </a:p>
        </p:txBody>
      </p:sp>
      <p:graphicFrame>
        <p:nvGraphicFramePr>
          <p:cNvPr id="2" name="Chart 1">
            <a:extLst>
              <a:ext uri="{FF2B5EF4-FFF2-40B4-BE49-F238E27FC236}">
                <a16:creationId xmlns:a16="http://schemas.microsoft.com/office/drawing/2014/main" id="{E47F4A8F-047A-0E59-7656-EA923724972A}"/>
              </a:ext>
            </a:extLst>
          </p:cNvPr>
          <p:cNvGraphicFramePr/>
          <p:nvPr>
            <p:extLst>
              <p:ext uri="{D42A27DB-BD31-4B8C-83A1-F6EECF244321}">
                <p14:modId xmlns:p14="http://schemas.microsoft.com/office/powerpoint/2010/main" val="2713139946"/>
              </p:ext>
            </p:extLst>
          </p:nvPr>
        </p:nvGraphicFramePr>
        <p:xfrm>
          <a:off x="-466860" y="2083661"/>
          <a:ext cx="4570572" cy="32890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F513A742-4D17-2801-45F0-9C3D95AA6F18}"/>
              </a:ext>
            </a:extLst>
          </p:cNvPr>
          <p:cNvGraphicFramePr/>
          <p:nvPr>
            <p:extLst>
              <p:ext uri="{D42A27DB-BD31-4B8C-83A1-F6EECF244321}">
                <p14:modId xmlns:p14="http://schemas.microsoft.com/office/powerpoint/2010/main" val="346873975"/>
              </p:ext>
            </p:extLst>
          </p:nvPr>
        </p:nvGraphicFramePr>
        <p:xfrm>
          <a:off x="4584821" y="2210929"/>
          <a:ext cx="3582456" cy="358049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DACA7288-E4AC-E6FC-7579-D8A878F24E99}"/>
              </a:ext>
            </a:extLst>
          </p:cNvPr>
          <p:cNvSpPr txBox="1"/>
          <p:nvPr/>
        </p:nvSpPr>
        <p:spPr>
          <a:xfrm>
            <a:off x="5735550" y="1989619"/>
            <a:ext cx="2204277" cy="307777"/>
          </a:xfrm>
          <a:prstGeom prst="rect">
            <a:avLst/>
          </a:prstGeom>
          <a:noFill/>
        </p:spPr>
        <p:txBody>
          <a:bodyPr wrap="square" rtlCol="0">
            <a:spAutoFit/>
          </a:bodyPr>
          <a:lstStyle/>
          <a:p>
            <a:pPr marL="0" marR="0" algn="ctr">
              <a:spcBef>
                <a:spcPts val="0"/>
              </a:spcBef>
              <a:spcAft>
                <a:spcPts val="0"/>
              </a:spcAft>
            </a:pPr>
            <a:r>
              <a:rPr lang="en-US" sz="1400" dirty="0">
                <a:effectLst/>
                <a:latin typeface="Libre Franklin" pitchFamily="2" charset="77"/>
                <a:ea typeface="Calibri" panose="020F0502020204030204" pitchFamily="34" charset="0"/>
              </a:rPr>
              <a:t>% Yes</a:t>
            </a:r>
          </a:p>
        </p:txBody>
      </p:sp>
      <p:sp>
        <p:nvSpPr>
          <p:cNvPr id="5" name="Right Brace 4">
            <a:extLst>
              <a:ext uri="{FF2B5EF4-FFF2-40B4-BE49-F238E27FC236}">
                <a16:creationId xmlns:a16="http://schemas.microsoft.com/office/drawing/2014/main" id="{EB9937FA-C4D8-6399-EAED-24D99AE26EFA}"/>
              </a:ext>
            </a:extLst>
          </p:cNvPr>
          <p:cNvSpPr/>
          <p:nvPr/>
        </p:nvSpPr>
        <p:spPr>
          <a:xfrm>
            <a:off x="3560429" y="281458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Libre Franklin" pitchFamily="2" charset="77"/>
            </a:endParaRPr>
          </a:p>
        </p:txBody>
      </p:sp>
      <p:sp>
        <p:nvSpPr>
          <p:cNvPr id="6" name="TextBox 5">
            <a:extLst>
              <a:ext uri="{FF2B5EF4-FFF2-40B4-BE49-F238E27FC236}">
                <a16:creationId xmlns:a16="http://schemas.microsoft.com/office/drawing/2014/main" id="{6D2573F7-76B0-4357-56E4-F7D321DCB594}"/>
              </a:ext>
            </a:extLst>
          </p:cNvPr>
          <p:cNvSpPr txBox="1"/>
          <p:nvPr/>
        </p:nvSpPr>
        <p:spPr>
          <a:xfrm>
            <a:off x="4358565" y="3714306"/>
            <a:ext cx="1032326" cy="307777"/>
          </a:xfrm>
          <a:prstGeom prst="rect">
            <a:avLst/>
          </a:prstGeom>
          <a:noFill/>
        </p:spPr>
        <p:txBody>
          <a:bodyPr wrap="square" rtlCol="0">
            <a:spAutoFit/>
          </a:bodyPr>
          <a:lstStyle/>
          <a:p>
            <a:r>
              <a:rPr lang="en-US" sz="1400" dirty="0">
                <a:solidFill>
                  <a:schemeClr val="accent1"/>
                </a:solidFill>
                <a:latin typeface="Libre Franklin" pitchFamily="2" charset="77"/>
              </a:rPr>
              <a:t>56%</a:t>
            </a:r>
            <a:r>
              <a:rPr lang="en-US" sz="1400" dirty="0">
                <a:latin typeface="Libre Franklin" pitchFamily="2" charset="77"/>
              </a:rPr>
              <a:t> Yes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849" name="Google Shape;849;p55"/>
          <p:cNvGrpSpPr/>
          <p:nvPr/>
        </p:nvGrpSpPr>
        <p:grpSpPr>
          <a:xfrm>
            <a:off x="10155790" y="-42"/>
            <a:ext cx="2048400" cy="574200"/>
            <a:chOff x="10143598" y="-42"/>
            <a:chExt cx="2048400" cy="574200"/>
          </a:xfrm>
        </p:grpSpPr>
        <p:sp>
          <p:nvSpPr>
            <p:cNvPr id="850" name="Google Shape;850;p55"/>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851" name="Google Shape;851;p55"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852" name="Google Shape;852;p55"/>
          <p:cNvSpPr txBox="1">
            <a:spLocks noGrp="1"/>
          </p:cNvSpPr>
          <p:nvPr>
            <p:ph type="title"/>
          </p:nvPr>
        </p:nvSpPr>
        <p:spPr>
          <a:xfrm>
            <a:off x="441125" y="581125"/>
            <a:ext cx="110811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Reading Reviews of Financial Services Online is Top Engagement for Consumers</a:t>
            </a:r>
            <a:endParaRPr sz="2200" dirty="0"/>
          </a:p>
        </p:txBody>
      </p:sp>
      <p:sp>
        <p:nvSpPr>
          <p:cNvPr id="853" name="Google Shape;853;p55"/>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854" name="Google Shape;854;p55"/>
          <p:cNvSpPr txBox="1"/>
          <p:nvPr/>
        </p:nvSpPr>
        <p:spPr>
          <a:xfrm>
            <a:off x="2518955" y="1049719"/>
            <a:ext cx="71541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Have you done any of the following after recently seeing those out of home advertisements for financial services?</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those who have engaged with OOH financial services ads</a:t>
            </a:r>
            <a:endParaRPr dirty="0">
              <a:latin typeface="Libre Franklin" pitchFamily="2" charset="77"/>
            </a:endParaRPr>
          </a:p>
        </p:txBody>
      </p:sp>
      <p:sp>
        <p:nvSpPr>
          <p:cNvPr id="855" name="Google Shape;855;p55"/>
          <p:cNvSpPr txBox="1"/>
          <p:nvPr/>
        </p:nvSpPr>
        <p:spPr>
          <a:xfrm>
            <a:off x="9491241" y="5195904"/>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856" name="Google Shape;856;p55"/>
          <p:cNvSpPr txBox="1"/>
          <p:nvPr/>
        </p:nvSpPr>
        <p:spPr>
          <a:xfrm>
            <a:off x="177446" y="5806078"/>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ENGAGED WITH FINANCIAL SERVICES ADS (N=431)</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Q9: Have you done any of the following after recently seeing those out of home advertisements for financial services such as banking, credit cards, apps and other financing products?</a:t>
            </a:r>
            <a:endParaRPr dirty="0">
              <a:latin typeface="Libre Franklin" pitchFamily="2" charset="77"/>
            </a:endParaRPr>
          </a:p>
        </p:txBody>
      </p:sp>
      <p:graphicFrame>
        <p:nvGraphicFramePr>
          <p:cNvPr id="2" name="Chart 1">
            <a:extLst>
              <a:ext uri="{FF2B5EF4-FFF2-40B4-BE49-F238E27FC236}">
                <a16:creationId xmlns:a16="http://schemas.microsoft.com/office/drawing/2014/main" id="{78124AC9-BB03-11F9-9960-D74FAD27F18C}"/>
              </a:ext>
            </a:extLst>
          </p:cNvPr>
          <p:cNvGraphicFramePr/>
          <p:nvPr>
            <p:extLst>
              <p:ext uri="{D42A27DB-BD31-4B8C-83A1-F6EECF244321}">
                <p14:modId xmlns:p14="http://schemas.microsoft.com/office/powerpoint/2010/main" val="1293070423"/>
              </p:ext>
            </p:extLst>
          </p:nvPr>
        </p:nvGraphicFramePr>
        <p:xfrm>
          <a:off x="713778" y="1908963"/>
          <a:ext cx="10421318" cy="4015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6A34BB5-A54E-BEAB-BAAE-4B9CE2AEE220}"/>
              </a:ext>
            </a:extLst>
          </p:cNvPr>
          <p:cNvSpPr txBox="1"/>
          <p:nvPr/>
        </p:nvSpPr>
        <p:spPr>
          <a:xfrm>
            <a:off x="354534" y="1623054"/>
            <a:ext cx="1973062" cy="1107996"/>
          </a:xfrm>
          <a:prstGeom prst="rect">
            <a:avLst/>
          </a:prstGeom>
          <a:noFill/>
          <a:ln w="19050">
            <a:solidFill>
              <a:schemeClr val="accent4"/>
            </a:solidFill>
          </a:ln>
        </p:spPr>
        <p:txBody>
          <a:bodyPr wrap="square" rtlCol="0" anchor="ctr">
            <a:spAutoFit/>
          </a:bodyPr>
          <a:lstStyle/>
          <a:p>
            <a:pPr algn="ctr"/>
            <a:r>
              <a:rPr lang="en-US" sz="2400" dirty="0">
                <a:solidFill>
                  <a:schemeClr val="accent4"/>
                </a:solidFill>
                <a:latin typeface="Libre Franklin" pitchFamily="2" charset="77"/>
              </a:rPr>
              <a:t>73%</a:t>
            </a:r>
          </a:p>
          <a:p>
            <a:pPr algn="ctr"/>
            <a:r>
              <a:rPr lang="en-US" sz="1400" dirty="0">
                <a:latin typeface="Libre Franklin" pitchFamily="2" charset="77"/>
              </a:rPr>
              <a:t>of those who saw a financial services OOH ad engaged </a:t>
            </a:r>
          </a:p>
        </p:txBody>
      </p:sp>
      <p:grpSp>
        <p:nvGrpSpPr>
          <p:cNvPr id="4" name="Group 3">
            <a:extLst>
              <a:ext uri="{FF2B5EF4-FFF2-40B4-BE49-F238E27FC236}">
                <a16:creationId xmlns:a16="http://schemas.microsoft.com/office/drawing/2014/main" id="{AE37D57E-16A4-88CF-F1B0-A6E96F8A52EC}"/>
              </a:ext>
            </a:extLst>
          </p:cNvPr>
          <p:cNvGrpSpPr/>
          <p:nvPr/>
        </p:nvGrpSpPr>
        <p:grpSpPr>
          <a:xfrm>
            <a:off x="8161407" y="1960552"/>
            <a:ext cx="2258193" cy="261610"/>
            <a:chOff x="9738317" y="3111159"/>
            <a:chExt cx="2258193" cy="261610"/>
          </a:xfrm>
        </p:grpSpPr>
        <p:cxnSp>
          <p:nvCxnSpPr>
            <p:cNvPr id="5" name="Straight Arrow Connector 4">
              <a:extLst>
                <a:ext uri="{FF2B5EF4-FFF2-40B4-BE49-F238E27FC236}">
                  <a16:creationId xmlns:a16="http://schemas.microsoft.com/office/drawing/2014/main" id="{2FBBC49C-EB8B-35BF-3E44-0DF4F0FDDA9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65887EA-98F8-4DF0-FE22-FCE8AF2346EF}"/>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50% </a:t>
              </a:r>
              <a:r>
                <a:rPr lang="en-US" sz="1100" dirty="0">
                  <a:latin typeface="Libre Franklin" pitchFamily="2" charset="77"/>
                </a:rPr>
                <a:t>Gen Z</a:t>
              </a:r>
            </a:p>
          </p:txBody>
        </p:sp>
      </p:grpSp>
      <p:grpSp>
        <p:nvGrpSpPr>
          <p:cNvPr id="7" name="Group 6">
            <a:extLst>
              <a:ext uri="{FF2B5EF4-FFF2-40B4-BE49-F238E27FC236}">
                <a16:creationId xmlns:a16="http://schemas.microsoft.com/office/drawing/2014/main" id="{D74C77A3-4DD2-A4F8-4700-263A8E60059E}"/>
              </a:ext>
            </a:extLst>
          </p:cNvPr>
          <p:cNvGrpSpPr/>
          <p:nvPr/>
        </p:nvGrpSpPr>
        <p:grpSpPr>
          <a:xfrm>
            <a:off x="8063006" y="2340167"/>
            <a:ext cx="2258193" cy="261610"/>
            <a:chOff x="9738317" y="3111159"/>
            <a:chExt cx="2258193" cy="261610"/>
          </a:xfrm>
        </p:grpSpPr>
        <p:cxnSp>
          <p:nvCxnSpPr>
            <p:cNvPr id="8" name="Straight Arrow Connector 7">
              <a:extLst>
                <a:ext uri="{FF2B5EF4-FFF2-40B4-BE49-F238E27FC236}">
                  <a16:creationId xmlns:a16="http://schemas.microsoft.com/office/drawing/2014/main" id="{81C30588-AB83-A14C-E4DD-4E0A314E1CC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4551325-95C4-A932-2372-E45783FFEE6B}"/>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64% </a:t>
              </a:r>
              <a:r>
                <a:rPr lang="en-US" sz="1100" dirty="0">
                  <a:latin typeface="Libre Franklin" pitchFamily="2" charset="77"/>
                </a:rPr>
                <a:t>Boomer+</a:t>
              </a:r>
            </a:p>
          </p:txBody>
        </p:sp>
      </p:grpSp>
      <p:grpSp>
        <p:nvGrpSpPr>
          <p:cNvPr id="10" name="Group 9">
            <a:extLst>
              <a:ext uri="{FF2B5EF4-FFF2-40B4-BE49-F238E27FC236}">
                <a16:creationId xmlns:a16="http://schemas.microsoft.com/office/drawing/2014/main" id="{432D5440-BF76-3667-9D31-8C07C79B2762}"/>
              </a:ext>
            </a:extLst>
          </p:cNvPr>
          <p:cNvGrpSpPr/>
          <p:nvPr/>
        </p:nvGrpSpPr>
        <p:grpSpPr>
          <a:xfrm>
            <a:off x="7736011" y="3720558"/>
            <a:ext cx="2258193" cy="430887"/>
            <a:chOff x="9738317" y="3026520"/>
            <a:chExt cx="2258193" cy="430887"/>
          </a:xfrm>
        </p:grpSpPr>
        <p:cxnSp>
          <p:nvCxnSpPr>
            <p:cNvPr id="11" name="Straight Arrow Connector 10">
              <a:extLst>
                <a:ext uri="{FF2B5EF4-FFF2-40B4-BE49-F238E27FC236}">
                  <a16:creationId xmlns:a16="http://schemas.microsoft.com/office/drawing/2014/main" id="{E7D70C56-29F1-DB42-ABA7-4A95C52FD6E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0FB16C8-11B0-C3DE-48A2-20B96F50AB5F}"/>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36% </a:t>
              </a:r>
              <a:r>
                <a:rPr lang="en-US" sz="1100" dirty="0">
                  <a:latin typeface="Libre Franklin" pitchFamily="2" charset="77"/>
                </a:rPr>
                <a:t>Urban &lt;1M</a:t>
              </a:r>
            </a:p>
            <a:p>
              <a:r>
                <a:rPr lang="en-US" sz="1100" dirty="0">
                  <a:solidFill>
                    <a:schemeClr val="accent4"/>
                  </a:solidFill>
                  <a:latin typeface="Libre Franklin" pitchFamily="2" charset="77"/>
                </a:rPr>
                <a:t>34% </a:t>
              </a:r>
              <a:r>
                <a:rPr lang="en-US" sz="1100" dirty="0">
                  <a:latin typeface="Libre Franklin" pitchFamily="2" charset="77"/>
                </a:rPr>
                <a:t>Urban 1M+</a:t>
              </a:r>
            </a:p>
          </p:txBody>
        </p:sp>
      </p:grpSp>
      <p:grpSp>
        <p:nvGrpSpPr>
          <p:cNvPr id="13" name="Group 12">
            <a:extLst>
              <a:ext uri="{FF2B5EF4-FFF2-40B4-BE49-F238E27FC236}">
                <a16:creationId xmlns:a16="http://schemas.microsoft.com/office/drawing/2014/main" id="{C25603EA-2BD3-97E9-4589-DC4C02D5D0A3}"/>
              </a:ext>
            </a:extLst>
          </p:cNvPr>
          <p:cNvGrpSpPr/>
          <p:nvPr/>
        </p:nvGrpSpPr>
        <p:grpSpPr>
          <a:xfrm>
            <a:off x="7657591" y="5151355"/>
            <a:ext cx="2258193" cy="430887"/>
            <a:chOff x="9738317" y="3026520"/>
            <a:chExt cx="2258193" cy="430887"/>
          </a:xfrm>
        </p:grpSpPr>
        <p:cxnSp>
          <p:nvCxnSpPr>
            <p:cNvPr id="14" name="Straight Arrow Connector 13">
              <a:extLst>
                <a:ext uri="{FF2B5EF4-FFF2-40B4-BE49-F238E27FC236}">
                  <a16:creationId xmlns:a16="http://schemas.microsoft.com/office/drawing/2014/main" id="{BDAAC421-5057-560D-2230-6B13F8E2BFA1}"/>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58AB9B1-442A-7E5C-C374-B00D2C5F3DC5}"/>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37% </a:t>
              </a:r>
              <a:r>
                <a:rPr lang="en-US" sz="1100" dirty="0">
                  <a:latin typeface="Libre Franklin" pitchFamily="2" charset="77"/>
                </a:rPr>
                <a:t>Urban &lt;1M</a:t>
              </a:r>
            </a:p>
            <a:p>
              <a:r>
                <a:rPr lang="en-US" sz="1100" dirty="0">
                  <a:solidFill>
                    <a:schemeClr val="accent4"/>
                  </a:solidFill>
                  <a:latin typeface="Libre Franklin" pitchFamily="2" charset="77"/>
                </a:rPr>
                <a:t>27% </a:t>
              </a:r>
              <a:r>
                <a:rPr lang="en-US" sz="1100" dirty="0">
                  <a:latin typeface="Libre Franklin" pitchFamily="2" charset="77"/>
                </a:rPr>
                <a:t>Millennials</a:t>
              </a:r>
            </a:p>
          </p:txBody>
        </p:sp>
      </p:grpSp>
      <p:grpSp>
        <p:nvGrpSpPr>
          <p:cNvPr id="16" name="Group 15">
            <a:extLst>
              <a:ext uri="{FF2B5EF4-FFF2-40B4-BE49-F238E27FC236}">
                <a16:creationId xmlns:a16="http://schemas.microsoft.com/office/drawing/2014/main" id="{5335B9D3-2D59-2D87-D81F-5657E34139B4}"/>
              </a:ext>
            </a:extLst>
          </p:cNvPr>
          <p:cNvGrpSpPr/>
          <p:nvPr/>
        </p:nvGrpSpPr>
        <p:grpSpPr>
          <a:xfrm>
            <a:off x="7516932" y="5532155"/>
            <a:ext cx="2258193" cy="430887"/>
            <a:chOff x="9738317" y="3026520"/>
            <a:chExt cx="2258193" cy="430887"/>
          </a:xfrm>
        </p:grpSpPr>
        <p:cxnSp>
          <p:nvCxnSpPr>
            <p:cNvPr id="17" name="Straight Arrow Connector 16">
              <a:extLst>
                <a:ext uri="{FF2B5EF4-FFF2-40B4-BE49-F238E27FC236}">
                  <a16:creationId xmlns:a16="http://schemas.microsoft.com/office/drawing/2014/main" id="{F2167F8A-8FC9-87FC-B713-3D8F3419D59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C70D2CB-7F05-5248-49F9-6F9190639E9D}"/>
                </a:ext>
              </a:extLst>
            </p:cNvPr>
            <p:cNvSpPr txBox="1"/>
            <p:nvPr/>
          </p:nvSpPr>
          <p:spPr>
            <a:xfrm>
              <a:off x="10222939" y="3026520"/>
              <a:ext cx="1773571" cy="430887"/>
            </a:xfrm>
            <a:prstGeom prst="rect">
              <a:avLst/>
            </a:prstGeom>
            <a:noFill/>
          </p:spPr>
          <p:txBody>
            <a:bodyPr wrap="square" rtlCol="0">
              <a:spAutoFit/>
            </a:bodyPr>
            <a:lstStyle/>
            <a:p>
              <a:r>
                <a:rPr lang="en-US" sz="1100" dirty="0">
                  <a:solidFill>
                    <a:schemeClr val="accent4"/>
                  </a:solidFill>
                  <a:latin typeface="Libre Franklin" pitchFamily="2" charset="77"/>
                </a:rPr>
                <a:t>29% </a:t>
              </a:r>
              <a:r>
                <a:rPr lang="en-US" sz="1100" dirty="0">
                  <a:latin typeface="Libre Franklin" pitchFamily="2" charset="77"/>
                </a:rPr>
                <a:t>Urban 1M+</a:t>
              </a:r>
            </a:p>
            <a:p>
              <a:r>
                <a:rPr lang="en-US" sz="1100" dirty="0">
                  <a:solidFill>
                    <a:schemeClr val="accent4"/>
                  </a:solidFill>
                  <a:latin typeface="Libre Franklin" pitchFamily="2" charset="77"/>
                </a:rPr>
                <a:t>23% </a:t>
              </a:r>
              <a:r>
                <a:rPr lang="en-US" sz="1100" dirty="0">
                  <a:latin typeface="Libre Franklin" pitchFamily="2" charset="77"/>
                </a:rPr>
                <a:t>Gen Z</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p:nvPr/>
        </p:nvSpPr>
        <p:spPr>
          <a:xfrm>
            <a:off x="621847" y="375674"/>
            <a:ext cx="6107381" cy="4708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DC281E"/>
              </a:buClr>
              <a:buSzPts val="2600"/>
              <a:buFont typeface="Libre Franklin SemiBold"/>
              <a:buNone/>
              <a:tabLst/>
              <a:defRPr/>
            </a:pPr>
            <a:r>
              <a:rPr kumimoji="0" lang="en-US" sz="2600" b="1" i="0" u="none" strike="noStrike" kern="0" cap="none" spc="0" normalizeH="0" baseline="0" noProof="0" dirty="0">
                <a:ln>
                  <a:noFill/>
                </a:ln>
                <a:solidFill>
                  <a:srgbClr val="DC281E"/>
                </a:solidFill>
                <a:effectLst/>
                <a:uLnTx/>
                <a:uFillTx/>
                <a:latin typeface="Libre Franklin SemiBold"/>
                <a:ea typeface="Libre Franklin SemiBold"/>
                <a:cs typeface="Libre Franklin SemiBold"/>
                <a:sym typeface="Libre Franklin SemiBold"/>
              </a:rPr>
              <a:t>Key Takeaways</a:t>
            </a:r>
            <a:endParaRPr kumimoji="0" sz="1400" b="0" i="0" u="none" strike="noStrike" kern="0" cap="none" spc="0" normalizeH="0" baseline="0" noProof="0" dirty="0">
              <a:ln>
                <a:noFill/>
              </a:ln>
              <a:solidFill>
                <a:srgbClr val="000000"/>
              </a:solidFill>
              <a:effectLst/>
              <a:uLnTx/>
              <a:uFillTx/>
              <a:latin typeface="Libre Franklin" pitchFamily="2" charset="77"/>
              <a:cs typeface="Arial"/>
              <a:sym typeface="Arial"/>
            </a:endParaRPr>
          </a:p>
        </p:txBody>
      </p:sp>
      <p:pic>
        <p:nvPicPr>
          <p:cNvPr id="145" name="Google Shape;145;p20"/>
          <p:cNvPicPr preferRelativeResize="0">
            <a:picLocks noGrp="1"/>
          </p:cNvPicPr>
          <p:nvPr>
            <p:ph type="pic" idx="2"/>
          </p:nvPr>
        </p:nvPicPr>
        <p:blipFill rotWithShape="1">
          <a:blip r:embed="rId3">
            <a:alphaModFix/>
          </a:blip>
          <a:srcRect l="33023" t="8273" r="38382"/>
          <a:stretch/>
        </p:blipFill>
        <p:spPr>
          <a:xfrm>
            <a:off x="9220200" y="0"/>
            <a:ext cx="2971802" cy="6358269"/>
          </a:xfrm>
          <a:prstGeom prst="rect">
            <a:avLst/>
          </a:prstGeom>
          <a:solidFill>
            <a:schemeClr val="lt1"/>
          </a:solidFill>
          <a:ln>
            <a:noFill/>
          </a:ln>
        </p:spPr>
      </p:pic>
      <p:sp>
        <p:nvSpPr>
          <p:cNvPr id="146" name="Google Shape;146;p20"/>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Libre Franklin SemiBold"/>
                <a:sym typeface="Libre Franklin SemiBold"/>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4</a:t>
            </a:fld>
            <a:endParaRPr kumimoji="0" sz="900" b="1" i="0" u="none" strike="noStrike" kern="0" cap="none" spc="0" normalizeH="0" baseline="0" noProof="0" dirty="0">
              <a:ln>
                <a:noFill/>
              </a:ln>
              <a:solidFill>
                <a:srgbClr val="FFFFFF"/>
              </a:solidFill>
              <a:effectLst/>
              <a:uLnTx/>
              <a:uFillTx/>
              <a:latin typeface="Libre Franklin SemiBold"/>
              <a:sym typeface="Libre Franklin SemiBold"/>
            </a:endParaRPr>
          </a:p>
        </p:txBody>
      </p:sp>
      <p:graphicFrame>
        <p:nvGraphicFramePr>
          <p:cNvPr id="147" name="Google Shape;147;p20"/>
          <p:cNvGraphicFramePr/>
          <p:nvPr/>
        </p:nvGraphicFramePr>
        <p:xfrm>
          <a:off x="579820" y="1224162"/>
          <a:ext cx="8046725" cy="4343325"/>
        </p:xfrm>
        <a:graphic>
          <a:graphicData uri="http://schemas.openxmlformats.org/drawingml/2006/table">
            <a:tbl>
              <a:tblPr firstRow="1" bandRow="1">
                <a:noFill/>
                <a:tableStyleId>{A6319F6B-452F-43B3-BCFD-4999C39344A8}</a:tableStyleId>
              </a:tblPr>
              <a:tblGrid>
                <a:gridCol w="1097275">
                  <a:extLst>
                    <a:ext uri="{9D8B030D-6E8A-4147-A177-3AD203B41FA5}">
                      <a16:colId xmlns:a16="http://schemas.microsoft.com/office/drawing/2014/main" val="20000"/>
                    </a:ext>
                  </a:extLst>
                </a:gridCol>
                <a:gridCol w="6949450">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Majority Plan to Travel This Holiday Season:</a:t>
                      </a:r>
                      <a:r>
                        <a:rPr lang="en-US" sz="1100" b="1" i="0" u="none" strike="noStrike" cap="none" dirty="0">
                          <a:solidFill>
                            <a:schemeClr val="dk2"/>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Nearly 6 in 10 (59%) Americans say they will be traveling for the holidays this year, with a third (31%) planning to take more vacation days compared to last year.</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‘Tis the Season for Lengthy Travel:</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 third (33%) of all holiday travelers say they will be traveling a longer distance this year compared to last year. Additionally, while the majority of holiday travelers will be traveling up to 500 miles, over a quarter (27%) will be traveling nationally (500+ miles).</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On the Road Again Means Ample Opportunity for OOH:</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Overall, Americans are noticing OOH ads more now compared to one year ago, both during daily travel (more: 49%) and non-typical travel like work trips and vacations (45%). OOH will be important this season as the preferred modes of transportation for holiday travelers are personal vehicle (64%) and plane (48%).</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Consumers Are Adjusting Holidays Plans Amid Inflation:</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While just 38% of holiday travelers say inflation impacted the distance they are willing to travel this holiday season, nearly 9 in 10 (83%) holiday shoppers said they plan to adjust their holiday spending to account for the state of the </a:t>
                      </a:r>
                      <a:br>
                        <a:rPr lang="en-US" sz="1100" dirty="0">
                          <a:latin typeface="Libre Franklin"/>
                          <a:ea typeface="Libre Franklin"/>
                          <a:cs typeface="Libre Franklin"/>
                          <a:sym typeface="Libre Franklin"/>
                        </a:rPr>
                      </a:br>
                      <a:r>
                        <a:rPr lang="en-US" sz="1100" dirty="0">
                          <a:latin typeface="Libre Franklin"/>
                          <a:ea typeface="Libre Franklin"/>
                          <a:cs typeface="Libre Franklin"/>
                          <a:sym typeface="Libre Franklin"/>
                        </a:rPr>
                        <a:t>economy and inflation, with most (46%) setting a budget and sticking to it. </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But Shoppers Still Plan to Spend:</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 third (34%) of holiday shoppers plan to spend more on gifts this year compared to last, of which 33% will be spending a lot more. </a:t>
                      </a:r>
                    </a:p>
                    <a:p>
                      <a:pPr marL="0" marR="0" lvl="0" indent="0" algn="l" rtl="0">
                        <a:lnSpc>
                          <a:spcPct val="100000"/>
                        </a:lnSpc>
                        <a:spcBef>
                          <a:spcPts val="0"/>
                        </a:spcBef>
                        <a:spcAft>
                          <a:spcPts val="0"/>
                        </a:spcAft>
                        <a:buClr>
                          <a:schemeClr val="dk2"/>
                        </a:buClr>
                        <a:buSzPts val="1100"/>
                        <a:buFont typeface="Libre Franklin"/>
                        <a:buNone/>
                      </a:pPr>
                      <a:r>
                        <a:rPr lang="en-US" sz="1100" dirty="0">
                          <a:latin typeface="Libre Franklin"/>
                          <a:ea typeface="Libre Franklin"/>
                          <a:cs typeface="Libre Franklin"/>
                          <a:sym typeface="Libre Franklin"/>
                        </a:rPr>
                        <a:t>Overall, 61% of holiday shoppers will be spending up to $750 on gifts, with most (27%) spending between $250-$500.</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48" name="Google Shape;148;p20"/>
          <p:cNvSpPr/>
          <p:nvPr/>
        </p:nvSpPr>
        <p:spPr>
          <a:xfrm>
            <a:off x="649181" y="3976184"/>
            <a:ext cx="441388" cy="447228"/>
          </a:xfrm>
          <a:custGeom>
            <a:avLst/>
            <a:gdLst/>
            <a:ahLst/>
            <a:cxnLst/>
            <a:rect l="l" t="t" r="r" b="b"/>
            <a:pathLst>
              <a:path w="533400" h="540457" extrusionOk="0">
                <a:moveTo>
                  <a:pt x="4162" y="483308"/>
                </a:moveTo>
                <a:lnTo>
                  <a:pt x="0" y="483308"/>
                </a:lnTo>
                <a:lnTo>
                  <a:pt x="0" y="540458"/>
                </a:lnTo>
                <a:lnTo>
                  <a:pt x="4162" y="540458"/>
                </a:lnTo>
                <a:cubicBezTo>
                  <a:pt x="184185" y="540458"/>
                  <a:pt x="368275" y="505978"/>
                  <a:pt x="469992" y="97860"/>
                </a:cubicBezTo>
                <a:lnTo>
                  <a:pt x="533400" y="114614"/>
                </a:lnTo>
                <a:lnTo>
                  <a:pt x="466725" y="0"/>
                </a:lnTo>
                <a:lnTo>
                  <a:pt x="352082" y="66675"/>
                </a:lnTo>
                <a:lnTo>
                  <a:pt x="414738" y="83229"/>
                </a:lnTo>
                <a:cubicBezTo>
                  <a:pt x="315182" y="483232"/>
                  <a:pt x="135598" y="483308"/>
                  <a:pt x="4162" y="483308"/>
                </a:cubicBezTo>
                <a:close/>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60625E"/>
              </a:solidFill>
              <a:effectLst/>
              <a:uLnTx/>
              <a:uFillTx/>
              <a:latin typeface="Libre Franklin"/>
              <a:ea typeface="Libre Franklin"/>
              <a:cs typeface="Libre Franklin"/>
              <a:sym typeface="Libre Franklin"/>
            </a:endParaRPr>
          </a:p>
        </p:txBody>
      </p:sp>
      <p:pic>
        <p:nvPicPr>
          <p:cNvPr id="149" name="Google Shape;149;p20" descr="Shopping cart outline"/>
          <p:cNvPicPr preferRelativeResize="0"/>
          <p:nvPr/>
        </p:nvPicPr>
        <p:blipFill rotWithShape="1">
          <a:blip r:embed="rId4">
            <a:alphaModFix/>
          </a:blip>
          <a:srcRect/>
          <a:stretch/>
        </p:blipFill>
        <p:spPr>
          <a:xfrm>
            <a:off x="635259" y="4899890"/>
            <a:ext cx="469233" cy="469233"/>
          </a:xfrm>
          <a:prstGeom prst="rect">
            <a:avLst/>
          </a:prstGeom>
          <a:noFill/>
          <a:ln>
            <a:noFill/>
          </a:ln>
        </p:spPr>
      </p:pic>
      <p:pic>
        <p:nvPicPr>
          <p:cNvPr id="150" name="Google Shape;150;p20" descr="Signpost outline"/>
          <p:cNvPicPr preferRelativeResize="0"/>
          <p:nvPr/>
        </p:nvPicPr>
        <p:blipFill rotWithShape="1">
          <a:blip r:embed="rId5">
            <a:alphaModFix/>
          </a:blip>
          <a:srcRect/>
          <a:stretch/>
        </p:blipFill>
        <p:spPr>
          <a:xfrm>
            <a:off x="1139658" y="3891814"/>
            <a:ext cx="567771" cy="567771"/>
          </a:xfrm>
          <a:prstGeom prst="rect">
            <a:avLst/>
          </a:prstGeom>
          <a:noFill/>
          <a:ln>
            <a:noFill/>
          </a:ln>
        </p:spPr>
      </p:pic>
      <p:pic>
        <p:nvPicPr>
          <p:cNvPr id="151" name="Google Shape;151;p20" descr="Money outline"/>
          <p:cNvPicPr preferRelativeResize="0"/>
          <p:nvPr/>
        </p:nvPicPr>
        <p:blipFill rotWithShape="1">
          <a:blip r:embed="rId6">
            <a:alphaModFix/>
          </a:blip>
          <a:srcRect/>
          <a:stretch/>
        </p:blipFill>
        <p:spPr>
          <a:xfrm rot="-5400000">
            <a:off x="1165466" y="4893460"/>
            <a:ext cx="516155" cy="516155"/>
          </a:xfrm>
          <a:prstGeom prst="rect">
            <a:avLst/>
          </a:prstGeom>
          <a:noFill/>
          <a:ln>
            <a:noFill/>
          </a:ln>
        </p:spPr>
      </p:pic>
      <p:pic>
        <p:nvPicPr>
          <p:cNvPr id="152" name="Google Shape;152;p20" descr="Advertising outline"/>
          <p:cNvPicPr preferRelativeResize="0"/>
          <p:nvPr/>
        </p:nvPicPr>
        <p:blipFill rotWithShape="1">
          <a:blip r:embed="rId7">
            <a:alphaModFix/>
          </a:blip>
          <a:srcRect/>
          <a:stretch/>
        </p:blipFill>
        <p:spPr>
          <a:xfrm>
            <a:off x="1165456" y="2989974"/>
            <a:ext cx="516175" cy="516175"/>
          </a:xfrm>
          <a:prstGeom prst="rect">
            <a:avLst/>
          </a:prstGeom>
          <a:noFill/>
          <a:ln>
            <a:noFill/>
          </a:ln>
        </p:spPr>
      </p:pic>
      <p:grpSp>
        <p:nvGrpSpPr>
          <p:cNvPr id="153" name="Google Shape;153;p20"/>
          <p:cNvGrpSpPr/>
          <p:nvPr/>
        </p:nvGrpSpPr>
        <p:grpSpPr>
          <a:xfrm>
            <a:off x="10143460" y="0"/>
            <a:ext cx="2048538" cy="574158"/>
            <a:chOff x="10143460" y="0"/>
            <a:chExt cx="2048538" cy="574158"/>
          </a:xfrm>
        </p:grpSpPr>
        <p:sp>
          <p:nvSpPr>
            <p:cNvPr id="154" name="Google Shape;154;p20"/>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FFFFFF"/>
                </a:solidFill>
                <a:effectLst/>
                <a:uLnTx/>
                <a:uFillTx/>
                <a:latin typeface="Libre Franklin"/>
                <a:ea typeface="Libre Franklin"/>
                <a:cs typeface="Libre Franklin"/>
                <a:sym typeface="Libre Franklin"/>
              </a:endParaRPr>
            </a:p>
          </p:txBody>
        </p:sp>
        <p:pic>
          <p:nvPicPr>
            <p:cNvPr id="155" name="Google Shape;155;p20" descr="A picture containing text&#10;&#10;Description automatically generated"/>
            <p:cNvPicPr preferRelativeResize="0"/>
            <p:nvPr/>
          </p:nvPicPr>
          <p:blipFill rotWithShape="1">
            <a:blip r:embed="rId8">
              <a:alphaModFix/>
            </a:blip>
            <a:srcRect/>
            <a:stretch/>
          </p:blipFill>
          <p:spPr>
            <a:xfrm>
              <a:off x="10404391" y="130732"/>
              <a:ext cx="1526675" cy="312694"/>
            </a:xfrm>
            <a:prstGeom prst="rect">
              <a:avLst/>
            </a:prstGeom>
            <a:noFill/>
            <a:ln>
              <a:noFill/>
            </a:ln>
          </p:spPr>
        </p:pic>
      </p:grpSp>
      <p:pic>
        <p:nvPicPr>
          <p:cNvPr id="156" name="Google Shape;156;p20"/>
          <p:cNvPicPr preferRelativeResize="0"/>
          <p:nvPr/>
        </p:nvPicPr>
        <p:blipFill>
          <a:blip r:embed="rId9">
            <a:alphaModFix/>
          </a:blip>
          <a:stretch>
            <a:fillRect/>
          </a:stretch>
        </p:blipFill>
        <p:spPr>
          <a:xfrm rot="2699911">
            <a:off x="629642" y="1365990"/>
            <a:ext cx="480467" cy="480467"/>
          </a:xfrm>
          <a:prstGeom prst="rect">
            <a:avLst/>
          </a:prstGeom>
          <a:noFill/>
          <a:ln>
            <a:noFill/>
          </a:ln>
        </p:spPr>
      </p:pic>
      <p:pic>
        <p:nvPicPr>
          <p:cNvPr id="157" name="Google Shape;157;p20"/>
          <p:cNvPicPr preferRelativeResize="0"/>
          <p:nvPr/>
        </p:nvPicPr>
        <p:blipFill>
          <a:blip r:embed="rId10">
            <a:alphaModFix/>
          </a:blip>
          <a:stretch>
            <a:fillRect/>
          </a:stretch>
        </p:blipFill>
        <p:spPr>
          <a:xfrm>
            <a:off x="593796" y="2121629"/>
            <a:ext cx="552160" cy="552165"/>
          </a:xfrm>
          <a:prstGeom prst="rect">
            <a:avLst/>
          </a:prstGeom>
          <a:noFill/>
          <a:ln>
            <a:noFill/>
          </a:ln>
        </p:spPr>
      </p:pic>
      <p:pic>
        <p:nvPicPr>
          <p:cNvPr id="158" name="Google Shape;158;p20"/>
          <p:cNvPicPr preferRelativeResize="0"/>
          <p:nvPr/>
        </p:nvPicPr>
        <p:blipFill>
          <a:blip r:embed="rId11">
            <a:alphaModFix/>
          </a:blip>
          <a:stretch>
            <a:fillRect/>
          </a:stretch>
        </p:blipFill>
        <p:spPr>
          <a:xfrm>
            <a:off x="565675" y="2950250"/>
            <a:ext cx="608400" cy="608424"/>
          </a:xfrm>
          <a:prstGeom prst="rect">
            <a:avLst/>
          </a:prstGeom>
          <a:noFill/>
          <a:ln>
            <a:noFill/>
          </a:ln>
        </p:spPr>
      </p:pic>
      <p:pic>
        <p:nvPicPr>
          <p:cNvPr id="159" name="Google Shape;159;p20" descr="Marker outline"/>
          <p:cNvPicPr preferRelativeResize="0"/>
          <p:nvPr/>
        </p:nvPicPr>
        <p:blipFill rotWithShape="1">
          <a:blip r:embed="rId12">
            <a:alphaModFix/>
          </a:blip>
          <a:srcRect/>
          <a:stretch/>
        </p:blipFill>
        <p:spPr>
          <a:xfrm>
            <a:off x="1139658" y="2093750"/>
            <a:ext cx="567771" cy="567771"/>
          </a:xfrm>
          <a:prstGeom prst="rect">
            <a:avLst/>
          </a:prstGeom>
          <a:noFill/>
          <a:ln>
            <a:noFill/>
          </a:ln>
        </p:spPr>
      </p:pic>
      <p:pic>
        <p:nvPicPr>
          <p:cNvPr id="160" name="Google Shape;160;p20"/>
          <p:cNvPicPr preferRelativeResize="0"/>
          <p:nvPr/>
        </p:nvPicPr>
        <p:blipFill>
          <a:blip r:embed="rId13">
            <a:alphaModFix/>
          </a:blip>
          <a:stretch>
            <a:fillRect/>
          </a:stretch>
        </p:blipFill>
        <p:spPr>
          <a:xfrm>
            <a:off x="1117888" y="1282759"/>
            <a:ext cx="608400" cy="608400"/>
          </a:xfrm>
          <a:prstGeom prst="rect">
            <a:avLst/>
          </a:prstGeom>
          <a:noFill/>
          <a:ln>
            <a:noFill/>
          </a:ln>
        </p:spPr>
      </p:pic>
    </p:spTree>
    <p:extLst>
      <p:ext uri="{BB962C8B-B14F-4D97-AF65-F5344CB8AC3E}">
        <p14:creationId xmlns:p14="http://schemas.microsoft.com/office/powerpoint/2010/main" val="1757466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78" name="Google Shape;878;p56"/>
          <p:cNvGrpSpPr/>
          <p:nvPr/>
        </p:nvGrpSpPr>
        <p:grpSpPr>
          <a:xfrm>
            <a:off x="10155790" y="-42"/>
            <a:ext cx="2048400" cy="574200"/>
            <a:chOff x="10143598" y="-42"/>
            <a:chExt cx="2048400" cy="574200"/>
          </a:xfrm>
        </p:grpSpPr>
        <p:sp>
          <p:nvSpPr>
            <p:cNvPr id="879" name="Google Shape;879;p56"/>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880" name="Google Shape;880;p56"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881" name="Google Shape;881;p56"/>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Rewards &amp; Benefits Ads Are of Most Interest to Consumers</a:t>
            </a:r>
            <a:endParaRPr sz="2200" dirty="0"/>
          </a:p>
        </p:txBody>
      </p:sp>
      <p:sp>
        <p:nvSpPr>
          <p:cNvPr id="882" name="Google Shape;882;p56"/>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883" name="Google Shape;883;p56"/>
          <p:cNvSpPr txBox="1"/>
          <p:nvPr/>
        </p:nvSpPr>
        <p:spPr>
          <a:xfrm>
            <a:off x="1664571" y="1188399"/>
            <a:ext cx="886285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Which type of out of home advertising messages for financial services are most likely to interest you?</a:t>
            </a:r>
            <a:endParaRPr dirty="0">
              <a:latin typeface="Libre Franklin" pitchFamily="2" charset="77"/>
            </a:endParaRPr>
          </a:p>
          <a:p>
            <a:pPr marL="0" marR="0" lvl="0" indent="0" algn="ctr" rtl="0">
              <a:spcBef>
                <a:spcPts val="0"/>
              </a:spcBef>
              <a:spcAft>
                <a:spcPts val="0"/>
              </a:spcAft>
              <a:buNone/>
            </a:pPr>
            <a:r>
              <a:rPr lang="en-US" sz="1400" dirty="0">
                <a:solidFill>
                  <a:srgbClr val="000000"/>
                </a:solidFill>
                <a:latin typeface="Libre Franklin" pitchFamily="2" charset="77"/>
                <a:sym typeface="Arial"/>
              </a:rPr>
              <a:t> </a:t>
            </a:r>
            <a:r>
              <a:rPr lang="en-US" sz="1200" dirty="0">
                <a:solidFill>
                  <a:srgbClr val="000000"/>
                </a:solidFill>
                <a:latin typeface="Libre Franklin" pitchFamily="2" charset="77"/>
                <a:sym typeface="Arial"/>
              </a:rPr>
              <a:t>Among those interested in OOH financial services ads</a:t>
            </a:r>
            <a:endParaRPr dirty="0">
              <a:latin typeface="Libre Franklin" pitchFamily="2" charset="77"/>
            </a:endParaRPr>
          </a:p>
        </p:txBody>
      </p:sp>
      <p:sp>
        <p:nvSpPr>
          <p:cNvPr id="884" name="Google Shape;884;p56"/>
          <p:cNvSpPr txBox="1"/>
          <p:nvPr/>
        </p:nvSpPr>
        <p:spPr>
          <a:xfrm>
            <a:off x="9518278" y="4691561"/>
            <a:ext cx="16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885" name="Google Shape;885;p56"/>
          <p:cNvSpPr txBox="1"/>
          <p:nvPr/>
        </p:nvSpPr>
        <p:spPr>
          <a:xfrm>
            <a:off x="177447" y="5806078"/>
            <a:ext cx="10655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INTERESTED IN FINANCIAL SERVICES ADS (N=807)</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Q8: Which type of out of home advertising messages for financial services such as banking, credit cards, apps and other financing products are most likely to interest you?</a:t>
            </a:r>
            <a:endParaRPr dirty="0">
              <a:latin typeface="Libre Franklin" pitchFamily="2" charset="77"/>
            </a:endParaRPr>
          </a:p>
        </p:txBody>
      </p:sp>
      <p:graphicFrame>
        <p:nvGraphicFramePr>
          <p:cNvPr id="2" name="Chart 1">
            <a:extLst>
              <a:ext uri="{FF2B5EF4-FFF2-40B4-BE49-F238E27FC236}">
                <a16:creationId xmlns:a16="http://schemas.microsoft.com/office/drawing/2014/main" id="{AB6AFA9C-1B31-E8C3-1FD1-FF074D7B0E02}"/>
              </a:ext>
            </a:extLst>
          </p:cNvPr>
          <p:cNvGraphicFramePr/>
          <p:nvPr>
            <p:extLst>
              <p:ext uri="{D42A27DB-BD31-4B8C-83A1-F6EECF244321}">
                <p14:modId xmlns:p14="http://schemas.microsoft.com/office/powerpoint/2010/main" val="3777458898"/>
              </p:ext>
            </p:extLst>
          </p:nvPr>
        </p:nvGraphicFramePr>
        <p:xfrm>
          <a:off x="177447" y="1881045"/>
          <a:ext cx="10654964" cy="393918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2C6CEFEA-FAA6-03FE-4BCC-74875582B8FB}"/>
              </a:ext>
            </a:extLst>
          </p:cNvPr>
          <p:cNvGrpSpPr/>
          <p:nvPr/>
        </p:nvGrpSpPr>
        <p:grpSpPr>
          <a:xfrm>
            <a:off x="8017039" y="1930575"/>
            <a:ext cx="2258193" cy="261610"/>
            <a:chOff x="9738317" y="3111159"/>
            <a:chExt cx="2258193" cy="261610"/>
          </a:xfrm>
        </p:grpSpPr>
        <p:cxnSp>
          <p:nvCxnSpPr>
            <p:cNvPr id="4" name="Straight Arrow Connector 3">
              <a:extLst>
                <a:ext uri="{FF2B5EF4-FFF2-40B4-BE49-F238E27FC236}">
                  <a16:creationId xmlns:a16="http://schemas.microsoft.com/office/drawing/2014/main" id="{7D992F68-083E-4342-1C98-4E35310E75B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7AAB9C7-D932-9783-4D57-2B67BDEC77F9}"/>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46% </a:t>
              </a:r>
              <a:r>
                <a:rPr lang="en-US" sz="1100" dirty="0">
                  <a:latin typeface="Libre Franklin" pitchFamily="2" charset="77"/>
                </a:rPr>
                <a:t>Boomer+</a:t>
              </a:r>
              <a:endParaRPr lang="en-US" sz="1100" dirty="0">
                <a:solidFill>
                  <a:schemeClr val="accent2"/>
                </a:solidFill>
                <a:latin typeface="Libre Franklin" pitchFamily="2" charset="77"/>
              </a:endParaRPr>
            </a:p>
          </p:txBody>
        </p:sp>
      </p:grpSp>
      <p:grpSp>
        <p:nvGrpSpPr>
          <p:cNvPr id="6" name="Group 5">
            <a:extLst>
              <a:ext uri="{FF2B5EF4-FFF2-40B4-BE49-F238E27FC236}">
                <a16:creationId xmlns:a16="http://schemas.microsoft.com/office/drawing/2014/main" id="{05719240-F47E-8672-7CF6-1E376C0766CF}"/>
              </a:ext>
            </a:extLst>
          </p:cNvPr>
          <p:cNvGrpSpPr/>
          <p:nvPr/>
        </p:nvGrpSpPr>
        <p:grpSpPr>
          <a:xfrm>
            <a:off x="7655072" y="2651977"/>
            <a:ext cx="2258193" cy="261610"/>
            <a:chOff x="9738317" y="3111159"/>
            <a:chExt cx="2258193" cy="261610"/>
          </a:xfrm>
        </p:grpSpPr>
        <p:cxnSp>
          <p:nvCxnSpPr>
            <p:cNvPr id="7" name="Straight Arrow Connector 6">
              <a:extLst>
                <a:ext uri="{FF2B5EF4-FFF2-40B4-BE49-F238E27FC236}">
                  <a16:creationId xmlns:a16="http://schemas.microsoft.com/office/drawing/2014/main" id="{31B35F5D-B3D7-E8B3-7AB9-94A11BF4BAA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3B9FEF4-790D-5C55-B4E0-68343A324263}"/>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37% </a:t>
              </a:r>
              <a:r>
                <a:rPr lang="en-US" sz="1100" dirty="0">
                  <a:latin typeface="Libre Franklin" pitchFamily="2" charset="77"/>
                </a:rPr>
                <a:t>Boomer+</a:t>
              </a:r>
              <a:endParaRPr lang="en-US" sz="1100" dirty="0">
                <a:solidFill>
                  <a:schemeClr val="accent2"/>
                </a:solidFill>
                <a:latin typeface="Libre Franklin" pitchFamily="2" charset="77"/>
              </a:endParaRPr>
            </a:p>
          </p:txBody>
        </p:sp>
      </p:grpSp>
      <p:grpSp>
        <p:nvGrpSpPr>
          <p:cNvPr id="9" name="Group 8">
            <a:extLst>
              <a:ext uri="{FF2B5EF4-FFF2-40B4-BE49-F238E27FC236}">
                <a16:creationId xmlns:a16="http://schemas.microsoft.com/office/drawing/2014/main" id="{047C90E5-70CB-9B77-F0E5-A55E1211138C}"/>
              </a:ext>
            </a:extLst>
          </p:cNvPr>
          <p:cNvGrpSpPr/>
          <p:nvPr/>
        </p:nvGrpSpPr>
        <p:grpSpPr>
          <a:xfrm>
            <a:off x="7584051" y="3325929"/>
            <a:ext cx="2258193" cy="261610"/>
            <a:chOff x="9738317" y="3111159"/>
            <a:chExt cx="2258193" cy="261610"/>
          </a:xfrm>
        </p:grpSpPr>
        <p:cxnSp>
          <p:nvCxnSpPr>
            <p:cNvPr id="10" name="Straight Arrow Connector 9">
              <a:extLst>
                <a:ext uri="{FF2B5EF4-FFF2-40B4-BE49-F238E27FC236}">
                  <a16:creationId xmlns:a16="http://schemas.microsoft.com/office/drawing/2014/main" id="{18EED281-8D98-96CA-6742-AA60217DCAB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2E1ACD5-0C1F-4BA9-2E2C-5AFB710A69BB}"/>
                </a:ext>
              </a:extLst>
            </p:cNvPr>
            <p:cNvSpPr txBox="1"/>
            <p:nvPr/>
          </p:nvSpPr>
          <p:spPr>
            <a:xfrm>
              <a:off x="10222939" y="3111159"/>
              <a:ext cx="1773571" cy="261610"/>
            </a:xfrm>
            <a:prstGeom prst="rect">
              <a:avLst/>
            </a:prstGeom>
            <a:noFill/>
          </p:spPr>
          <p:txBody>
            <a:bodyPr wrap="square" rtlCol="0">
              <a:spAutoFit/>
            </a:bodyPr>
            <a:lstStyle/>
            <a:p>
              <a:r>
                <a:rPr lang="en-US" sz="1100" dirty="0">
                  <a:solidFill>
                    <a:schemeClr val="accent2"/>
                  </a:solidFill>
                  <a:latin typeface="Libre Franklin" pitchFamily="2" charset="77"/>
                </a:rPr>
                <a:t>43% </a:t>
              </a:r>
              <a:r>
                <a:rPr lang="en-US" sz="1100" dirty="0">
                  <a:latin typeface="Libre Franklin" pitchFamily="2" charset="77"/>
                </a:rPr>
                <a:t>Gen Z</a:t>
              </a:r>
              <a:endParaRPr lang="en-US" sz="1100" dirty="0">
                <a:solidFill>
                  <a:schemeClr val="accent2"/>
                </a:solidFill>
                <a:latin typeface="Libre Franklin" pitchFamily="2" charset="77"/>
              </a:endParaRPr>
            </a:p>
          </p:txBody>
        </p:sp>
      </p:grpSp>
      <p:grpSp>
        <p:nvGrpSpPr>
          <p:cNvPr id="12" name="Group 11">
            <a:extLst>
              <a:ext uri="{FF2B5EF4-FFF2-40B4-BE49-F238E27FC236}">
                <a16:creationId xmlns:a16="http://schemas.microsoft.com/office/drawing/2014/main" id="{2B1B0466-00B0-996C-215D-C52FF066E6E6}"/>
              </a:ext>
            </a:extLst>
          </p:cNvPr>
          <p:cNvGrpSpPr/>
          <p:nvPr/>
        </p:nvGrpSpPr>
        <p:grpSpPr>
          <a:xfrm>
            <a:off x="6939576" y="4361936"/>
            <a:ext cx="2258193" cy="430887"/>
            <a:chOff x="9738317" y="3030820"/>
            <a:chExt cx="2258193" cy="430887"/>
          </a:xfrm>
        </p:grpSpPr>
        <p:cxnSp>
          <p:nvCxnSpPr>
            <p:cNvPr id="13" name="Straight Arrow Connector 12">
              <a:extLst>
                <a:ext uri="{FF2B5EF4-FFF2-40B4-BE49-F238E27FC236}">
                  <a16:creationId xmlns:a16="http://schemas.microsoft.com/office/drawing/2014/main" id="{45301035-D42E-F446-7D74-770152722677}"/>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0B13856-8BC6-D313-6D5C-2C1FB7C2DC96}"/>
                </a:ext>
              </a:extLst>
            </p:cNvPr>
            <p:cNvSpPr txBox="1"/>
            <p:nvPr/>
          </p:nvSpPr>
          <p:spPr>
            <a:xfrm>
              <a:off x="10222939" y="3030820"/>
              <a:ext cx="1773571" cy="430887"/>
            </a:xfrm>
            <a:prstGeom prst="rect">
              <a:avLst/>
            </a:prstGeom>
            <a:noFill/>
          </p:spPr>
          <p:txBody>
            <a:bodyPr wrap="square" rtlCol="0">
              <a:spAutoFit/>
            </a:bodyPr>
            <a:lstStyle/>
            <a:p>
              <a:r>
                <a:rPr lang="en-US" sz="1100" dirty="0">
                  <a:solidFill>
                    <a:schemeClr val="accent2"/>
                  </a:solidFill>
                  <a:latin typeface="Libre Franklin" pitchFamily="2" charset="77"/>
                </a:rPr>
                <a:t>26% </a:t>
              </a:r>
              <a:r>
                <a:rPr lang="en-US" sz="1100" dirty="0">
                  <a:latin typeface="Libre Franklin" pitchFamily="2" charset="77"/>
                </a:rPr>
                <a:t>Gen Z</a:t>
              </a:r>
            </a:p>
            <a:p>
              <a:r>
                <a:rPr lang="en-US" sz="1100" dirty="0">
                  <a:solidFill>
                    <a:schemeClr val="accent2"/>
                  </a:solidFill>
                  <a:latin typeface="Libre Franklin" pitchFamily="2" charset="77"/>
                </a:rPr>
                <a:t>21% </a:t>
              </a:r>
              <a:r>
                <a:rPr lang="en-US" sz="1100" dirty="0">
                  <a:latin typeface="Libre Franklin" pitchFamily="2" charset="77"/>
                </a:rPr>
                <a:t>Urban &lt;1M</a:t>
              </a:r>
              <a:endParaRPr lang="en-US" sz="1100" dirty="0">
                <a:solidFill>
                  <a:schemeClr val="accent2"/>
                </a:solidFill>
                <a:latin typeface="Libre Franklin" pitchFamily="2" charset="77"/>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pic>
        <p:nvPicPr>
          <p:cNvPr id="904" name="Google Shape;904;p57"/>
          <p:cNvPicPr preferRelativeResize="0"/>
          <p:nvPr/>
        </p:nvPicPr>
        <p:blipFill rotWithShape="1">
          <a:blip r:embed="rId3">
            <a:alphaModFix/>
          </a:blip>
          <a:srcRect t="1960" b="1950"/>
          <a:stretch/>
        </p:blipFill>
        <p:spPr>
          <a:xfrm>
            <a:off x="3892607" y="-1"/>
            <a:ext cx="8974961" cy="5751887"/>
          </a:xfrm>
          <a:custGeom>
            <a:avLst/>
            <a:gdLst/>
            <a:ahLst/>
            <a:cxnLst/>
            <a:rect l="l" t="t" r="r" b="b"/>
            <a:pathLst>
              <a:path w="8629770" h="5751887" extrusionOk="0">
                <a:moveTo>
                  <a:pt x="0" y="0"/>
                </a:moveTo>
                <a:lnTo>
                  <a:pt x="8629770" y="0"/>
                </a:lnTo>
                <a:lnTo>
                  <a:pt x="8629770" y="5751887"/>
                </a:lnTo>
                <a:lnTo>
                  <a:pt x="958667" y="5751887"/>
                </a:lnTo>
                <a:cubicBezTo>
                  <a:pt x="429210" y="5751887"/>
                  <a:pt x="0" y="5322677"/>
                  <a:pt x="0" y="4793220"/>
                </a:cubicBezTo>
                <a:close/>
              </a:path>
            </a:pathLst>
          </a:custGeom>
          <a:solidFill>
            <a:srgbClr val="D8D8D8"/>
          </a:solidFill>
          <a:ln>
            <a:noFill/>
          </a:ln>
        </p:spPr>
      </p:pic>
      <p:sp>
        <p:nvSpPr>
          <p:cNvPr id="905" name="Google Shape;905;p57"/>
          <p:cNvSpPr txBox="1">
            <a:spLocks noGrp="1"/>
          </p:cNvSpPr>
          <p:nvPr>
            <p:ph type="title"/>
          </p:nvPr>
        </p:nvSpPr>
        <p:spPr>
          <a:xfrm>
            <a:off x="400100" y="2264226"/>
            <a:ext cx="3932700" cy="203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3200" dirty="0"/>
              <a:t>OOH </a:t>
            </a:r>
            <a:br>
              <a:rPr lang="en-US" sz="3200" dirty="0"/>
            </a:br>
            <a:r>
              <a:rPr lang="en-US" sz="3200" dirty="0"/>
              <a:t>Social Media Engagement</a:t>
            </a:r>
            <a:endParaRPr sz="3200" dirty="0"/>
          </a:p>
        </p:txBody>
      </p:sp>
      <p:sp>
        <p:nvSpPr>
          <p:cNvPr id="906" name="Google Shape;906;p57"/>
          <p:cNvSpPr txBox="1">
            <a:spLocks noGrp="1"/>
          </p:cNvSpPr>
          <p:nvPr>
            <p:ph type="sldNum" idx="12"/>
          </p:nvPr>
        </p:nvSpPr>
        <p:spPr>
          <a:xfrm>
            <a:off x="11591115" y="6488903"/>
            <a:ext cx="417900" cy="25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41</a:t>
            </a:fld>
            <a:endParaRPr dirty="0"/>
          </a:p>
        </p:txBody>
      </p:sp>
      <p:grpSp>
        <p:nvGrpSpPr>
          <p:cNvPr id="907" name="Google Shape;907;p57"/>
          <p:cNvGrpSpPr/>
          <p:nvPr/>
        </p:nvGrpSpPr>
        <p:grpSpPr>
          <a:xfrm>
            <a:off x="10143598" y="-42"/>
            <a:ext cx="2048400" cy="574200"/>
            <a:chOff x="10143598" y="-42"/>
            <a:chExt cx="2048400" cy="574200"/>
          </a:xfrm>
        </p:grpSpPr>
        <p:sp>
          <p:nvSpPr>
            <p:cNvPr id="908" name="Google Shape;908;p57"/>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909" name="Google Shape;909;p57"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4" name="Google Shape;914;p58"/>
          <p:cNvGrpSpPr/>
          <p:nvPr/>
        </p:nvGrpSpPr>
        <p:grpSpPr>
          <a:xfrm>
            <a:off x="10155790" y="-42"/>
            <a:ext cx="2048400" cy="574200"/>
            <a:chOff x="10143598" y="-42"/>
            <a:chExt cx="2048400" cy="574200"/>
          </a:xfrm>
        </p:grpSpPr>
        <p:sp>
          <p:nvSpPr>
            <p:cNvPr id="915" name="Google Shape;915;p58"/>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916" name="Google Shape;916;p58"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917" name="Google Shape;917;p58"/>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Social Media Users Frequently Notice OOH Ads Being Posted on Platforms</a:t>
            </a:r>
            <a:endParaRPr sz="2200" dirty="0"/>
          </a:p>
        </p:txBody>
      </p:sp>
      <p:sp>
        <p:nvSpPr>
          <p:cNvPr id="918" name="Google Shape;918;p58"/>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Q3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919" name="Google Shape;919;p58"/>
          <p:cNvSpPr txBox="1"/>
          <p:nvPr/>
        </p:nvSpPr>
        <p:spPr>
          <a:xfrm>
            <a:off x="232006" y="5625221"/>
            <a:ext cx="9250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SOCIAL MEDIA USERS (N=BASES VARY)</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Q29: How often do you see out-of-home advertisements reposted on the following social media platforms?   </a:t>
            </a:r>
            <a:br>
              <a:rPr lang="en-US" sz="800" dirty="0">
                <a:solidFill>
                  <a:srgbClr val="939598"/>
                </a:solidFill>
                <a:latin typeface="Libre Franklin" pitchFamily="2" charset="77"/>
                <a:sym typeface="Arial"/>
              </a:rPr>
            </a:br>
            <a:r>
              <a:rPr lang="en-US" sz="800" dirty="0">
                <a:solidFill>
                  <a:srgbClr val="939598"/>
                </a:solidFill>
                <a:latin typeface="Libre Franklin" pitchFamily="2" charset="77"/>
                <a:sym typeface="Arial"/>
              </a:rPr>
              <a:t>By out-of-home, we mean messages on or in billboards, buses, bus stops, subways, airports, outdoor video screens, posters, and other signage.</a:t>
            </a:r>
            <a:endParaRPr dirty="0">
              <a:latin typeface="Libre Franklin" pitchFamily="2" charset="77"/>
            </a:endParaRPr>
          </a:p>
        </p:txBody>
      </p:sp>
      <p:sp>
        <p:nvSpPr>
          <p:cNvPr id="920" name="Google Shape;920;p58"/>
          <p:cNvSpPr txBox="1"/>
          <p:nvPr/>
        </p:nvSpPr>
        <p:spPr>
          <a:xfrm>
            <a:off x="9491241" y="49751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922" name="Google Shape;922;p58"/>
          <p:cNvSpPr txBox="1"/>
          <p:nvPr/>
        </p:nvSpPr>
        <p:spPr>
          <a:xfrm>
            <a:off x="1150675" y="1130850"/>
            <a:ext cx="951294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often do you see out of home advertisements reposted on the following social media platforms?  </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users of each social media platform</a:t>
            </a:r>
            <a:endParaRPr dirty="0">
              <a:latin typeface="Libre Franklin" pitchFamily="2" charset="77"/>
            </a:endParaRPr>
          </a:p>
        </p:txBody>
      </p:sp>
      <p:graphicFrame>
        <p:nvGraphicFramePr>
          <p:cNvPr id="3" name="Chart 2">
            <a:extLst>
              <a:ext uri="{FF2B5EF4-FFF2-40B4-BE49-F238E27FC236}">
                <a16:creationId xmlns:a16="http://schemas.microsoft.com/office/drawing/2014/main" id="{62733128-AB0F-5162-1B19-2DF3A4C8DF36}"/>
              </a:ext>
            </a:extLst>
          </p:cNvPr>
          <p:cNvGraphicFramePr/>
          <p:nvPr/>
        </p:nvGraphicFramePr>
        <p:xfrm>
          <a:off x="464474" y="1787307"/>
          <a:ext cx="11305495" cy="35959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grpSp>
        <p:nvGrpSpPr>
          <p:cNvPr id="927" name="Google Shape;927;p59"/>
          <p:cNvGrpSpPr/>
          <p:nvPr/>
        </p:nvGrpSpPr>
        <p:grpSpPr>
          <a:xfrm>
            <a:off x="10155790" y="-42"/>
            <a:ext cx="2048400" cy="574200"/>
            <a:chOff x="10143598" y="-42"/>
            <a:chExt cx="2048400" cy="574200"/>
          </a:xfrm>
        </p:grpSpPr>
        <p:sp>
          <p:nvSpPr>
            <p:cNvPr id="928" name="Google Shape;928;p59"/>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929" name="Google Shape;929;p59"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930" name="Google Shape;930;p59"/>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Half of Users Engaged With Ads by Visiting the Company’s Website</a:t>
            </a:r>
            <a:endParaRPr sz="2200" dirty="0"/>
          </a:p>
        </p:txBody>
      </p:sp>
      <p:sp>
        <p:nvSpPr>
          <p:cNvPr id="931" name="Google Shape;931;p59"/>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932" name="Google Shape;932;p59"/>
          <p:cNvSpPr txBox="1"/>
          <p:nvPr/>
        </p:nvSpPr>
        <p:spPr>
          <a:xfrm>
            <a:off x="9491241" y="49751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933" name="Google Shape;933;p59"/>
          <p:cNvSpPr txBox="1"/>
          <p:nvPr/>
        </p:nvSpPr>
        <p:spPr>
          <a:xfrm>
            <a:off x="545460" y="1177841"/>
            <a:ext cx="11205415"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Have you done any of the following after recently seeing those out of home advertisements posted on social media?</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Among users who have engaged with OOH ads</a:t>
            </a:r>
            <a:endParaRPr dirty="0">
              <a:latin typeface="Libre Franklin" pitchFamily="2" charset="77"/>
            </a:endParaRPr>
          </a:p>
        </p:txBody>
      </p:sp>
      <p:sp>
        <p:nvSpPr>
          <p:cNvPr id="934" name="Google Shape;934;p59"/>
          <p:cNvSpPr txBox="1"/>
          <p:nvPr/>
        </p:nvSpPr>
        <p:spPr>
          <a:xfrm>
            <a:off x="9491241" y="5127585"/>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Libre Franklin" pitchFamily="2" charset="77"/>
              <a:sym typeface="Arial"/>
            </a:endParaRPr>
          </a:p>
        </p:txBody>
      </p:sp>
      <p:sp>
        <p:nvSpPr>
          <p:cNvPr id="935" name="Google Shape;935;p59"/>
          <p:cNvSpPr txBox="1"/>
          <p:nvPr/>
        </p:nvSpPr>
        <p:spPr>
          <a:xfrm>
            <a:off x="177446" y="5729128"/>
            <a:ext cx="12014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u="sng"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SOCIAL MEDIA USERS WHO ENGAGED WITH OOH ADS (N=562)</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Q30. Have you done any of the following after recently seeing those out of home advertisements posted on social media?</a:t>
            </a:r>
            <a:endParaRPr dirty="0">
              <a:latin typeface="Libre Franklin" pitchFamily="2" charset="77"/>
            </a:endParaRPr>
          </a:p>
        </p:txBody>
      </p:sp>
      <p:graphicFrame>
        <p:nvGraphicFramePr>
          <p:cNvPr id="2" name="Chart 1">
            <a:extLst>
              <a:ext uri="{FF2B5EF4-FFF2-40B4-BE49-F238E27FC236}">
                <a16:creationId xmlns:a16="http://schemas.microsoft.com/office/drawing/2014/main" id="{F27FFEB6-9D18-D4EF-BB5D-F8D042C6EF97}"/>
              </a:ext>
            </a:extLst>
          </p:cNvPr>
          <p:cNvGraphicFramePr/>
          <p:nvPr>
            <p:extLst>
              <p:ext uri="{D42A27DB-BD31-4B8C-83A1-F6EECF244321}">
                <p14:modId xmlns:p14="http://schemas.microsoft.com/office/powerpoint/2010/main" val="2771114551"/>
              </p:ext>
            </p:extLst>
          </p:nvPr>
        </p:nvGraphicFramePr>
        <p:xfrm>
          <a:off x="420456" y="1892044"/>
          <a:ext cx="10774017" cy="4015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0304D41-ACBF-6922-5042-BC1F04C280EF}"/>
              </a:ext>
            </a:extLst>
          </p:cNvPr>
          <p:cNvSpPr txBox="1"/>
          <p:nvPr/>
        </p:nvSpPr>
        <p:spPr>
          <a:xfrm>
            <a:off x="9321352" y="2378281"/>
            <a:ext cx="2280303" cy="954107"/>
          </a:xfrm>
          <a:prstGeom prst="rect">
            <a:avLst/>
          </a:prstGeom>
          <a:noFill/>
          <a:ln w="19050">
            <a:solidFill>
              <a:schemeClr val="accent4"/>
            </a:solidFill>
          </a:ln>
        </p:spPr>
        <p:txBody>
          <a:bodyPr wrap="square" rtlCol="0" anchor="ctr">
            <a:spAutoFit/>
          </a:bodyPr>
          <a:lstStyle/>
          <a:p>
            <a:pPr algn="ctr"/>
            <a:r>
              <a:rPr lang="en-US" sz="2000" dirty="0">
                <a:solidFill>
                  <a:schemeClr val="accent4"/>
                </a:solidFill>
                <a:latin typeface="Libre Franklin" pitchFamily="2" charset="77"/>
              </a:rPr>
              <a:t>75%</a:t>
            </a:r>
          </a:p>
          <a:p>
            <a:pPr algn="ctr"/>
            <a:r>
              <a:rPr lang="en-US" sz="1200" dirty="0">
                <a:latin typeface="Libre Franklin" pitchFamily="2" charset="77"/>
              </a:rPr>
              <a:t>of social media users that recall seeing an OOH ad engaged </a:t>
            </a:r>
          </a:p>
        </p:txBody>
      </p:sp>
      <p:grpSp>
        <p:nvGrpSpPr>
          <p:cNvPr id="4" name="Group 3">
            <a:extLst>
              <a:ext uri="{FF2B5EF4-FFF2-40B4-BE49-F238E27FC236}">
                <a16:creationId xmlns:a16="http://schemas.microsoft.com/office/drawing/2014/main" id="{96E090BE-5ADE-94E5-06B3-79A4831EB951}"/>
              </a:ext>
            </a:extLst>
          </p:cNvPr>
          <p:cNvGrpSpPr/>
          <p:nvPr/>
        </p:nvGrpSpPr>
        <p:grpSpPr>
          <a:xfrm>
            <a:off x="7721950" y="3706507"/>
            <a:ext cx="2187172" cy="261610"/>
            <a:chOff x="9738317" y="3081860"/>
            <a:chExt cx="2187172" cy="261610"/>
          </a:xfrm>
        </p:grpSpPr>
        <p:cxnSp>
          <p:nvCxnSpPr>
            <p:cNvPr id="5" name="Straight Arrow Connector 4">
              <a:extLst>
                <a:ext uri="{FF2B5EF4-FFF2-40B4-BE49-F238E27FC236}">
                  <a16:creationId xmlns:a16="http://schemas.microsoft.com/office/drawing/2014/main" id="{AF225D19-D24E-107B-DE25-2AA495CC1A3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5A8814C-6345-E7D1-CD32-6B590121ECD8}"/>
                </a:ext>
              </a:extLst>
            </p:cNvPr>
            <p:cNvSpPr txBox="1"/>
            <p:nvPr/>
          </p:nvSpPr>
          <p:spPr>
            <a:xfrm>
              <a:off x="10151918" y="3081860"/>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33% </a:t>
              </a:r>
              <a:r>
                <a:rPr lang="en-US" sz="1100" dirty="0">
                  <a:latin typeface="Libre Franklin" pitchFamily="2" charset="77"/>
                </a:rPr>
                <a:t>Gen Z</a:t>
              </a:r>
            </a:p>
          </p:txBody>
        </p:sp>
      </p:grpSp>
      <p:grpSp>
        <p:nvGrpSpPr>
          <p:cNvPr id="7" name="Group 6">
            <a:extLst>
              <a:ext uri="{FF2B5EF4-FFF2-40B4-BE49-F238E27FC236}">
                <a16:creationId xmlns:a16="http://schemas.microsoft.com/office/drawing/2014/main" id="{69B5BC47-4FD3-2612-4FCF-0CE2B7490EFA}"/>
              </a:ext>
            </a:extLst>
          </p:cNvPr>
          <p:cNvGrpSpPr/>
          <p:nvPr/>
        </p:nvGrpSpPr>
        <p:grpSpPr>
          <a:xfrm>
            <a:off x="7592996" y="4608472"/>
            <a:ext cx="2187172" cy="261610"/>
            <a:chOff x="9738317" y="3081860"/>
            <a:chExt cx="2187172" cy="261610"/>
          </a:xfrm>
        </p:grpSpPr>
        <p:cxnSp>
          <p:nvCxnSpPr>
            <p:cNvPr id="8" name="Straight Arrow Connector 7">
              <a:extLst>
                <a:ext uri="{FF2B5EF4-FFF2-40B4-BE49-F238E27FC236}">
                  <a16:creationId xmlns:a16="http://schemas.microsoft.com/office/drawing/2014/main" id="{756D4346-2E13-E7F0-C515-C6A8E23986E6}"/>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675B4A3-E773-C396-7A64-F090A81707B9}"/>
                </a:ext>
              </a:extLst>
            </p:cNvPr>
            <p:cNvSpPr txBox="1"/>
            <p:nvPr/>
          </p:nvSpPr>
          <p:spPr>
            <a:xfrm>
              <a:off x="10151918" y="3081860"/>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33% </a:t>
              </a:r>
              <a:r>
                <a:rPr lang="en-US" sz="1100" dirty="0">
                  <a:latin typeface="Libre Franklin" pitchFamily="2" charset="77"/>
                </a:rPr>
                <a:t>Millennial</a:t>
              </a:r>
            </a:p>
          </p:txBody>
        </p:sp>
      </p:grpSp>
      <p:grpSp>
        <p:nvGrpSpPr>
          <p:cNvPr id="10" name="Group 9">
            <a:extLst>
              <a:ext uri="{FF2B5EF4-FFF2-40B4-BE49-F238E27FC236}">
                <a16:creationId xmlns:a16="http://schemas.microsoft.com/office/drawing/2014/main" id="{435DAA77-179E-4217-17EA-2DF9CC6F528E}"/>
              </a:ext>
            </a:extLst>
          </p:cNvPr>
          <p:cNvGrpSpPr/>
          <p:nvPr/>
        </p:nvGrpSpPr>
        <p:grpSpPr>
          <a:xfrm>
            <a:off x="7335680" y="5482198"/>
            <a:ext cx="2187172" cy="261610"/>
            <a:chOff x="9738317" y="3081860"/>
            <a:chExt cx="2187172" cy="261610"/>
          </a:xfrm>
        </p:grpSpPr>
        <p:cxnSp>
          <p:nvCxnSpPr>
            <p:cNvPr id="11" name="Straight Arrow Connector 10">
              <a:extLst>
                <a:ext uri="{FF2B5EF4-FFF2-40B4-BE49-F238E27FC236}">
                  <a16:creationId xmlns:a16="http://schemas.microsoft.com/office/drawing/2014/main" id="{C58CBF3A-E7F1-F680-7DC1-CE727424987A}"/>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2C5DF63-A5CF-49A7-47F1-6EFCFA584263}"/>
                </a:ext>
              </a:extLst>
            </p:cNvPr>
            <p:cNvSpPr txBox="1"/>
            <p:nvPr/>
          </p:nvSpPr>
          <p:spPr>
            <a:xfrm>
              <a:off x="10151918" y="3081860"/>
              <a:ext cx="1773571" cy="261610"/>
            </a:xfrm>
            <a:prstGeom prst="rect">
              <a:avLst/>
            </a:prstGeom>
            <a:noFill/>
          </p:spPr>
          <p:txBody>
            <a:bodyPr wrap="square" rtlCol="0">
              <a:spAutoFit/>
            </a:bodyPr>
            <a:lstStyle/>
            <a:p>
              <a:r>
                <a:rPr lang="en-US" sz="1100" dirty="0">
                  <a:solidFill>
                    <a:schemeClr val="accent4"/>
                  </a:solidFill>
                  <a:latin typeface="Libre Franklin" pitchFamily="2" charset="77"/>
                </a:rPr>
                <a:t>24% </a:t>
              </a:r>
              <a:r>
                <a:rPr lang="en-US" sz="1100" dirty="0">
                  <a:latin typeface="Libre Franklin" pitchFamily="2" charset="77"/>
                </a:rPr>
                <a:t>Millennial</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grpSp>
        <p:nvGrpSpPr>
          <p:cNvPr id="951" name="Google Shape;951;p60"/>
          <p:cNvGrpSpPr/>
          <p:nvPr/>
        </p:nvGrpSpPr>
        <p:grpSpPr>
          <a:xfrm>
            <a:off x="10155790" y="-42"/>
            <a:ext cx="2048400" cy="574200"/>
            <a:chOff x="10143598" y="-42"/>
            <a:chExt cx="2048400" cy="574200"/>
          </a:xfrm>
        </p:grpSpPr>
        <p:sp>
          <p:nvSpPr>
            <p:cNvPr id="952" name="Google Shape;952;p60"/>
            <p:cNvSpPr/>
            <p:nvPr/>
          </p:nvSpPr>
          <p:spPr>
            <a:xfrm rot="10800000">
              <a:off x="10143598" y="-42"/>
              <a:ext cx="2048400" cy="574200"/>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953" name="Google Shape;953;p60"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954" name="Google Shape;954;p60"/>
          <p:cNvSpPr txBox="1">
            <a:spLocks noGrp="1"/>
          </p:cNvSpPr>
          <p:nvPr>
            <p:ph type="title"/>
          </p:nvPr>
        </p:nvSpPr>
        <p:spPr>
          <a:xfrm>
            <a:off x="441125" y="581125"/>
            <a:ext cx="10600200" cy="82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Millennials on All Platforms are Highly Likely to Repost OOH Ads</a:t>
            </a:r>
            <a:endParaRPr sz="2200" dirty="0"/>
          </a:p>
        </p:txBody>
      </p:sp>
      <p:sp>
        <p:nvSpPr>
          <p:cNvPr id="955" name="Google Shape;955;p60"/>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OAAA Q4 CONSUMER TRENDS FOR OOH</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956" name="Google Shape;956;p60"/>
          <p:cNvSpPr txBox="1"/>
          <p:nvPr/>
        </p:nvSpPr>
        <p:spPr>
          <a:xfrm>
            <a:off x="232006" y="5695471"/>
            <a:ext cx="925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solidFill>
                <a:srgbClr val="939598"/>
              </a:solidFill>
              <a:latin typeface="Libre Franklin" pitchFamily="2" charset="77"/>
              <a:sym typeface="Arial"/>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SOCIAL MEDIA USERS (N=BASES VARY)</a:t>
            </a:r>
            <a:endParaRPr dirty="0">
              <a:latin typeface="Libre Franklin" pitchFamily="2" charset="77"/>
            </a:endParaRPr>
          </a:p>
          <a:p>
            <a:pPr marL="0" marR="0" lvl="0" indent="0" algn="l" rtl="0">
              <a:spcBef>
                <a:spcPts val="0"/>
              </a:spcBef>
              <a:spcAft>
                <a:spcPts val="0"/>
              </a:spcAft>
              <a:buNone/>
            </a:pPr>
            <a:r>
              <a:rPr lang="en-US" sz="800" dirty="0">
                <a:solidFill>
                  <a:srgbClr val="939598"/>
                </a:solidFill>
                <a:latin typeface="Libre Franklin" pitchFamily="2" charset="77"/>
                <a:sym typeface="Arial"/>
              </a:rPr>
              <a:t>Q31: How likely are you to post or re-share out of home advertisements on the following social media platforms?</a:t>
            </a:r>
            <a:endParaRPr dirty="0">
              <a:latin typeface="Libre Franklin" pitchFamily="2" charset="77"/>
            </a:endParaRPr>
          </a:p>
        </p:txBody>
      </p:sp>
      <p:sp>
        <p:nvSpPr>
          <p:cNvPr id="957" name="Google Shape;957;p60"/>
          <p:cNvSpPr txBox="1"/>
          <p:nvPr/>
        </p:nvSpPr>
        <p:spPr>
          <a:xfrm>
            <a:off x="1150675" y="1145157"/>
            <a:ext cx="940059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rgbClr val="000000"/>
                </a:solidFill>
                <a:latin typeface="Libre Franklin" pitchFamily="2" charset="77"/>
                <a:sym typeface="Arial"/>
              </a:rPr>
              <a:t>How likely are you to post or re-share out of home advertisements on the following social media platforms?</a:t>
            </a:r>
            <a:endParaRPr dirty="0">
              <a:latin typeface="Libre Franklin" pitchFamily="2" charset="77"/>
            </a:endParaRPr>
          </a:p>
          <a:p>
            <a:pPr marL="0" marR="0" lvl="0" indent="0" algn="ctr" rtl="0">
              <a:spcBef>
                <a:spcPts val="0"/>
              </a:spcBef>
              <a:spcAft>
                <a:spcPts val="0"/>
              </a:spcAft>
              <a:buNone/>
            </a:pPr>
            <a:r>
              <a:rPr lang="en-US" sz="1200" dirty="0">
                <a:solidFill>
                  <a:srgbClr val="000000"/>
                </a:solidFill>
                <a:latin typeface="Libre Franklin" pitchFamily="2" charset="77"/>
                <a:sym typeface="Arial"/>
              </a:rPr>
              <a:t>% Likely, among users of each social media platform</a:t>
            </a:r>
            <a:endParaRPr dirty="0">
              <a:latin typeface="Libre Franklin" pitchFamily="2" charset="77"/>
            </a:endParaRPr>
          </a:p>
        </p:txBody>
      </p:sp>
      <p:sp>
        <p:nvSpPr>
          <p:cNvPr id="959" name="Google Shape;959;p60"/>
          <p:cNvSpPr txBox="1"/>
          <p:nvPr/>
        </p:nvSpPr>
        <p:spPr>
          <a:xfrm>
            <a:off x="6989064" y="5910915"/>
            <a:ext cx="46332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000000"/>
                </a:solidFill>
                <a:latin typeface="Libre Franklin" pitchFamily="2" charset="77"/>
                <a:sym typeface="Arial"/>
              </a:rPr>
              <a:t>*Note: Base sizes for Boomers+ is n= &lt;100 for all platforms except Facebook</a:t>
            </a:r>
            <a:endParaRPr dirty="0">
              <a:latin typeface="Libre Franklin" pitchFamily="2" charset="77"/>
            </a:endParaRPr>
          </a:p>
        </p:txBody>
      </p:sp>
      <p:graphicFrame>
        <p:nvGraphicFramePr>
          <p:cNvPr id="2" name="Chart 1">
            <a:extLst>
              <a:ext uri="{FF2B5EF4-FFF2-40B4-BE49-F238E27FC236}">
                <a16:creationId xmlns:a16="http://schemas.microsoft.com/office/drawing/2014/main" id="{799680B6-54CB-2044-10E3-6CDFE49C22D8}"/>
              </a:ext>
            </a:extLst>
          </p:cNvPr>
          <p:cNvGraphicFramePr/>
          <p:nvPr>
            <p:extLst>
              <p:ext uri="{D42A27DB-BD31-4B8C-83A1-F6EECF244321}">
                <p14:modId xmlns:p14="http://schemas.microsoft.com/office/powerpoint/2010/main" val="2851566191"/>
              </p:ext>
            </p:extLst>
          </p:nvPr>
        </p:nvGraphicFramePr>
        <p:xfrm>
          <a:off x="443252" y="1406036"/>
          <a:ext cx="11305495" cy="43511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61"/>
          <p:cNvSpPr txBox="1"/>
          <p:nvPr/>
        </p:nvSpPr>
        <p:spPr>
          <a:xfrm>
            <a:off x="797668" y="6057796"/>
            <a:ext cx="9354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dirty="0">
                <a:solidFill>
                  <a:schemeClr val="lt1"/>
                </a:solidFill>
                <a:latin typeface="Libre Franklin"/>
                <a:ea typeface="Libre Franklin"/>
                <a:cs typeface="Libre Franklin"/>
                <a:sym typeface="Libre Franklin"/>
              </a:rPr>
              <a:t>“OOH Consumer Insights and Opportunities Q4 2022” was sponsored by The Foundation for Outdoor Advertising Research and Education (FOARE),</a:t>
            </a:r>
            <a:br>
              <a:rPr lang="en-US" sz="1000" dirty="0">
                <a:solidFill>
                  <a:schemeClr val="lt1"/>
                </a:solidFill>
                <a:latin typeface="Libre Franklin"/>
                <a:ea typeface="Libre Franklin"/>
                <a:cs typeface="Libre Franklin"/>
                <a:sym typeface="Libre Franklin"/>
              </a:rPr>
            </a:br>
            <a:r>
              <a:rPr lang="en-US" sz="1000" dirty="0">
                <a:solidFill>
                  <a:schemeClr val="lt1"/>
                </a:solidFill>
                <a:latin typeface="Libre Franklin"/>
                <a:ea typeface="Libre Franklin"/>
                <a:cs typeface="Libre Franklin"/>
                <a:sym typeface="Libre Franklin"/>
              </a:rPr>
              <a:t> a 501 (c) (3) not for profit, charitable organization. </a:t>
            </a:r>
            <a:endParaRPr sz="1000" dirty="0">
              <a:solidFill>
                <a:schemeClr val="lt1"/>
              </a:solidFill>
              <a:latin typeface="Libre Franklin"/>
              <a:ea typeface="Libre Franklin"/>
              <a:cs typeface="Libre Franklin"/>
              <a:sym typeface="Libre Franklin"/>
            </a:endParaRPr>
          </a:p>
        </p:txBody>
      </p:sp>
      <p:sp>
        <p:nvSpPr>
          <p:cNvPr id="966" name="Google Shape;966;p61"/>
          <p:cNvSpPr/>
          <p:nvPr/>
        </p:nvSpPr>
        <p:spPr>
          <a:xfrm>
            <a:off x="8848165" y="4788925"/>
            <a:ext cx="3343835" cy="12084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pic>
        <p:nvPicPr>
          <p:cNvPr id="967" name="Google Shape;967;p61"/>
          <p:cNvPicPr preferRelativeResize="0"/>
          <p:nvPr/>
        </p:nvPicPr>
        <p:blipFill rotWithShape="1">
          <a:blip r:embed="rId3">
            <a:alphaModFix/>
          </a:blip>
          <a:srcRect/>
          <a:stretch/>
        </p:blipFill>
        <p:spPr>
          <a:xfrm>
            <a:off x="7425314" y="3151661"/>
            <a:ext cx="3969018" cy="3106190"/>
          </a:xfrm>
          <a:prstGeom prst="rect">
            <a:avLst/>
          </a:prstGeom>
          <a:noFill/>
          <a:ln>
            <a:noFill/>
          </a:ln>
        </p:spPr>
      </p:pic>
      <p:sp>
        <p:nvSpPr>
          <p:cNvPr id="968" name="Google Shape;968;p61"/>
          <p:cNvSpPr/>
          <p:nvPr/>
        </p:nvSpPr>
        <p:spPr>
          <a:xfrm rot="10800000" flipH="1">
            <a:off x="0" y="0"/>
            <a:ext cx="4610986" cy="1747156"/>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2"/>
              </a:solidFill>
              <a:latin typeface="Libre Franklin"/>
              <a:ea typeface="Libre Franklin"/>
              <a:cs typeface="Libre Franklin"/>
              <a:sym typeface="Libre Franklin"/>
            </a:endParaRPr>
          </a:p>
        </p:txBody>
      </p:sp>
      <p:pic>
        <p:nvPicPr>
          <p:cNvPr id="969" name="Google Shape;969;p61" descr="A picture containing text&#10;&#10;Description automatically generated"/>
          <p:cNvPicPr preferRelativeResize="0"/>
          <p:nvPr/>
        </p:nvPicPr>
        <p:blipFill rotWithShape="1">
          <a:blip r:embed="rId4">
            <a:alphaModFix/>
          </a:blip>
          <a:srcRect/>
          <a:stretch/>
        </p:blipFill>
        <p:spPr>
          <a:xfrm>
            <a:off x="505581" y="504921"/>
            <a:ext cx="3599823" cy="73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p:nvPr/>
        </p:nvSpPr>
        <p:spPr>
          <a:xfrm>
            <a:off x="621847" y="375674"/>
            <a:ext cx="6107381" cy="47087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DC281E"/>
              </a:buClr>
              <a:buSzPts val="2600"/>
              <a:buFont typeface="Libre Franklin SemiBold"/>
              <a:buNone/>
              <a:tabLst/>
              <a:defRPr/>
            </a:pPr>
            <a:r>
              <a:rPr kumimoji="0" lang="en-US" sz="2600" b="1" i="0" u="none" strike="noStrike" kern="0" cap="none" spc="0" normalizeH="0" baseline="0" noProof="0" dirty="0">
                <a:ln>
                  <a:noFill/>
                </a:ln>
                <a:solidFill>
                  <a:srgbClr val="DC281E"/>
                </a:solidFill>
                <a:effectLst/>
                <a:uLnTx/>
                <a:uFillTx/>
                <a:latin typeface="Libre Franklin SemiBold"/>
                <a:ea typeface="Libre Franklin SemiBold"/>
                <a:cs typeface="Libre Franklin SemiBold"/>
                <a:sym typeface="Libre Franklin SemiBold"/>
              </a:rPr>
              <a:t>Key Takeaways</a:t>
            </a:r>
            <a:endParaRPr kumimoji="0" sz="1400" b="0" i="0" u="none" strike="noStrike" kern="0" cap="none" spc="0" normalizeH="0" baseline="0" noProof="0" dirty="0">
              <a:ln>
                <a:noFill/>
              </a:ln>
              <a:solidFill>
                <a:srgbClr val="000000"/>
              </a:solidFill>
              <a:effectLst/>
              <a:uLnTx/>
              <a:uFillTx/>
              <a:latin typeface="Libre Franklin" pitchFamily="2" charset="77"/>
              <a:cs typeface="Arial"/>
              <a:sym typeface="Arial"/>
            </a:endParaRPr>
          </a:p>
        </p:txBody>
      </p:sp>
      <p:pic>
        <p:nvPicPr>
          <p:cNvPr id="167" name="Google Shape;167;p21"/>
          <p:cNvPicPr preferRelativeResize="0">
            <a:picLocks noGrp="1"/>
          </p:cNvPicPr>
          <p:nvPr>
            <p:ph type="pic" idx="2"/>
          </p:nvPr>
        </p:nvPicPr>
        <p:blipFill rotWithShape="1">
          <a:blip r:embed="rId3">
            <a:alphaModFix/>
          </a:blip>
          <a:srcRect l="24098" r="44801"/>
          <a:stretch/>
        </p:blipFill>
        <p:spPr>
          <a:xfrm>
            <a:off x="9220200" y="0"/>
            <a:ext cx="2971802" cy="6368902"/>
          </a:xfrm>
          <a:prstGeom prst="rect">
            <a:avLst/>
          </a:prstGeom>
          <a:solidFill>
            <a:schemeClr val="lt1"/>
          </a:solidFill>
          <a:ln>
            <a:noFill/>
          </a:ln>
        </p:spPr>
      </p:pic>
      <p:sp>
        <p:nvSpPr>
          <p:cNvPr id="168" name="Google Shape;168;p21"/>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Libre Franklin SemiBold"/>
                <a:sym typeface="Libre Franklin SemiBold"/>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5</a:t>
            </a:fld>
            <a:endParaRPr kumimoji="0" sz="900" b="1" i="0" u="none" strike="noStrike" kern="0" cap="none" spc="0" normalizeH="0" baseline="0" noProof="0" dirty="0">
              <a:ln>
                <a:noFill/>
              </a:ln>
              <a:solidFill>
                <a:srgbClr val="FFFFFF"/>
              </a:solidFill>
              <a:effectLst/>
              <a:uLnTx/>
              <a:uFillTx/>
              <a:latin typeface="Libre Franklin SemiBold"/>
              <a:sym typeface="Libre Franklin SemiBold"/>
            </a:endParaRPr>
          </a:p>
        </p:txBody>
      </p:sp>
      <p:graphicFrame>
        <p:nvGraphicFramePr>
          <p:cNvPr id="169" name="Google Shape;169;p21"/>
          <p:cNvGraphicFramePr/>
          <p:nvPr/>
        </p:nvGraphicFramePr>
        <p:xfrm>
          <a:off x="579820" y="1224162"/>
          <a:ext cx="8046725" cy="4907245"/>
        </p:xfrm>
        <a:graphic>
          <a:graphicData uri="http://schemas.openxmlformats.org/drawingml/2006/table">
            <a:tbl>
              <a:tblPr firstRow="1" bandRow="1">
                <a:noFill/>
                <a:tableStyleId>{A6319F6B-452F-43B3-BCFD-4999C39344A8}</a:tableStyleId>
              </a:tblPr>
              <a:tblGrid>
                <a:gridCol w="1097275">
                  <a:extLst>
                    <a:ext uri="{9D8B030D-6E8A-4147-A177-3AD203B41FA5}">
                      <a16:colId xmlns:a16="http://schemas.microsoft.com/office/drawing/2014/main" val="20000"/>
                    </a:ext>
                  </a:extLst>
                </a:gridCol>
                <a:gridCol w="6949450">
                  <a:extLst>
                    <a:ext uri="{9D8B030D-6E8A-4147-A177-3AD203B41FA5}">
                      <a16:colId xmlns:a16="http://schemas.microsoft.com/office/drawing/2014/main" val="20001"/>
                    </a:ext>
                  </a:extLst>
                </a:gridCol>
              </a:tblGrid>
              <a:tr h="1005850">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Shoppers Want Savings Ads:</a:t>
                      </a:r>
                      <a:r>
                        <a:rPr lang="en-US" sz="1100" b="1" i="0" u="none" strike="noStrike" cap="none" dirty="0">
                          <a:solidFill>
                            <a:schemeClr val="dk2"/>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Three quarters (75%) of holiday shoppers say ads oriented towards value/savings are relevant to their holiday shopping compared to (66%) saying ads for convenience/location are relevant and just (56%) for ads oriented to a business supporting </a:t>
                      </a:r>
                    </a:p>
                    <a:p>
                      <a:pPr marL="0" marR="0" lvl="0" indent="0" algn="l" rtl="0">
                        <a:lnSpc>
                          <a:spcPct val="100000"/>
                        </a:lnSpc>
                        <a:spcBef>
                          <a:spcPts val="0"/>
                        </a:spcBef>
                        <a:spcAft>
                          <a:spcPts val="0"/>
                        </a:spcAft>
                        <a:buClr>
                          <a:schemeClr val="dk2"/>
                        </a:buClr>
                        <a:buSzPts val="1100"/>
                        <a:buFont typeface="Libre Franklin"/>
                        <a:buNone/>
                      </a:pPr>
                      <a:r>
                        <a:rPr lang="en-US" sz="1100" dirty="0">
                          <a:latin typeface="Libre Franklin"/>
                          <a:ea typeface="Libre Franklin"/>
                          <a:cs typeface="Libre Franklin"/>
                          <a:sym typeface="Libre Franklin"/>
                        </a:rPr>
                        <a:t>the community.</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22950">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Early Shoppers Get the Gifts:</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Among those planning to holiday shop, a quarter (24%) say they will start shopping earlier this year compared to last year, with (16%) saying they already started. Overall, most holiday shoppers plan to make most of their purchases in November (30%).</a:t>
                      </a:r>
                      <a:r>
                        <a:rPr lang="en-US" sz="1100" b="0" i="0" u="none" strike="noStrike" cap="none" dirty="0">
                          <a:solidFill>
                            <a:schemeClr val="dk1"/>
                          </a:solidFill>
                          <a:latin typeface="Libre Franklin"/>
                          <a:ea typeface="Libre Franklin"/>
                          <a:cs typeface="Libre Franklin"/>
                          <a:sym typeface="Libre Franklin"/>
                        </a:rPr>
                        <a:t> </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22950">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OOH Engagement is Strong Across Insurance, Health Services, &amp; Financial Services:</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Around three-quarters of consumers who saw OOH ads for insurance, health services, and financial services engaged with the ad in some way (77%, 76%, 73%, respectively). Specifically, among those who had recently seen relevant OOH ads, Millennials were the most likely to take a photo of the ad to share on social media (insurance: 25%, healthcare services: 26%, financial services: 27%).</a:t>
                      </a:r>
                      <a:r>
                        <a:rPr lang="en-US" sz="1100" b="0" i="0" u="none" strike="noStrike" cap="none" dirty="0">
                          <a:solidFill>
                            <a:schemeClr val="dk1"/>
                          </a:solidFill>
                          <a:latin typeface="Libre Franklin"/>
                          <a:ea typeface="Libre Franklin"/>
                          <a:cs typeface="Libre Franklin"/>
                          <a:sym typeface="Libre Franklin"/>
                        </a:rPr>
                        <a:t> </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887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OOH is a Social Media Hit:</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Among social media users, three quarters or more report seeing OOH ads reposted on their respective platforms (82% TikTok, 81% Instagram, 80% Facebook, 78% Snapchat, 76% Twitter). Additionally, (75%) of users that recall seeing an OOH ad on their feeds report engaging </a:t>
                      </a:r>
                      <a:br>
                        <a:rPr lang="en-US" sz="1100" dirty="0">
                          <a:latin typeface="Libre Franklin"/>
                          <a:ea typeface="Libre Franklin"/>
                          <a:cs typeface="Libre Franklin"/>
                          <a:sym typeface="Libre Franklin"/>
                        </a:rPr>
                      </a:br>
                      <a:r>
                        <a:rPr lang="en-US" sz="1100" dirty="0">
                          <a:latin typeface="Libre Franklin"/>
                          <a:ea typeface="Libre Franklin"/>
                          <a:cs typeface="Libre Franklin"/>
                          <a:sym typeface="Libre Franklin"/>
                        </a:rPr>
                        <a:t>in some way, with most (48%) saying they visited the advertised company’s websites.</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chemeClr val="dk1"/>
                        </a:buClr>
                        <a:buSzPts val="1200"/>
                        <a:buFont typeface="Libre Franklin"/>
                        <a:buNone/>
                      </a:pPr>
                      <a:endParaRPr sz="1200" b="0" i="0" u="none" strike="noStrike" cap="none" dirty="0">
                        <a:solidFill>
                          <a:schemeClr val="dk1"/>
                        </a:solidFill>
                        <a:latin typeface="Libre Franklin"/>
                        <a:ea typeface="Libre Franklin"/>
                        <a:cs typeface="Libre Franklin"/>
                        <a:sym typeface="Libre Franklin"/>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Libre Franklin"/>
                        <a:buNone/>
                      </a:pPr>
                      <a:r>
                        <a:rPr lang="en-US" sz="1100" b="1" dirty="0">
                          <a:solidFill>
                            <a:schemeClr val="dk2"/>
                          </a:solidFill>
                          <a:latin typeface="Libre Franklin"/>
                          <a:ea typeface="Libre Franklin"/>
                          <a:cs typeface="Libre Franklin"/>
                          <a:sym typeface="Libre Franklin"/>
                        </a:rPr>
                        <a:t>Young Americans Hit That Share Button:</a:t>
                      </a:r>
                      <a:r>
                        <a:rPr lang="en-US" sz="1100" b="0" i="0" u="none" strike="noStrike" cap="none" dirty="0">
                          <a:solidFill>
                            <a:schemeClr val="dk1"/>
                          </a:solidFill>
                          <a:latin typeface="Libre Franklin"/>
                          <a:ea typeface="Libre Franklin"/>
                          <a:cs typeface="Libre Franklin"/>
                          <a:sym typeface="Libre Franklin"/>
                        </a:rPr>
                        <a:t> </a:t>
                      </a:r>
                      <a:r>
                        <a:rPr lang="en-US" sz="1100" dirty="0">
                          <a:latin typeface="Libre Franklin"/>
                          <a:ea typeface="Libre Franklin"/>
                          <a:cs typeface="Libre Franklin"/>
                          <a:sym typeface="Libre Franklin"/>
                        </a:rPr>
                        <a:t>Among social medial users, Millennials are the most likely to share or repost OOH ads on their feeds on any platform (74% Twitter, 71% Facebook, 70% Snapchat, 69% TikTok, 68% Instagram).</a:t>
                      </a:r>
                      <a:endParaRPr sz="1400" u="none" strike="noStrike" cap="none" dirty="0"/>
                    </a:p>
                  </a:txBody>
                  <a:tcPr marL="137150" marR="137150" marT="137150" marB="1371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170" name="Google Shape;170;p21"/>
          <p:cNvGrpSpPr/>
          <p:nvPr/>
        </p:nvGrpSpPr>
        <p:grpSpPr>
          <a:xfrm>
            <a:off x="10143460" y="0"/>
            <a:ext cx="2048538" cy="574158"/>
            <a:chOff x="10143460" y="0"/>
            <a:chExt cx="2048538" cy="574158"/>
          </a:xfrm>
        </p:grpSpPr>
        <p:sp>
          <p:nvSpPr>
            <p:cNvPr id="171" name="Google Shape;171;p21"/>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FFFFFF"/>
                </a:solidFill>
                <a:effectLst/>
                <a:uLnTx/>
                <a:uFillTx/>
                <a:latin typeface="Libre Franklin"/>
                <a:ea typeface="Libre Franklin"/>
                <a:cs typeface="Libre Franklin"/>
                <a:sym typeface="Libre Franklin"/>
              </a:endParaRPr>
            </a:p>
          </p:txBody>
        </p:sp>
        <p:pic>
          <p:nvPicPr>
            <p:cNvPr id="172" name="Google Shape;172;p21"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pic>
        <p:nvPicPr>
          <p:cNvPr id="173" name="Google Shape;173;p21"/>
          <p:cNvPicPr preferRelativeResize="0"/>
          <p:nvPr/>
        </p:nvPicPr>
        <p:blipFill>
          <a:blip r:embed="rId5">
            <a:alphaModFix/>
          </a:blip>
          <a:stretch>
            <a:fillRect/>
          </a:stretch>
        </p:blipFill>
        <p:spPr>
          <a:xfrm>
            <a:off x="1071701" y="2328937"/>
            <a:ext cx="624550" cy="624550"/>
          </a:xfrm>
          <a:prstGeom prst="rect">
            <a:avLst/>
          </a:prstGeom>
          <a:noFill/>
          <a:ln>
            <a:noFill/>
          </a:ln>
        </p:spPr>
      </p:pic>
      <p:pic>
        <p:nvPicPr>
          <p:cNvPr id="174" name="Google Shape;174;p21"/>
          <p:cNvPicPr preferRelativeResize="0"/>
          <p:nvPr/>
        </p:nvPicPr>
        <p:blipFill>
          <a:blip r:embed="rId6">
            <a:alphaModFix/>
          </a:blip>
          <a:stretch>
            <a:fillRect/>
          </a:stretch>
        </p:blipFill>
        <p:spPr>
          <a:xfrm>
            <a:off x="539024" y="2367576"/>
            <a:ext cx="577550" cy="577550"/>
          </a:xfrm>
          <a:prstGeom prst="rect">
            <a:avLst/>
          </a:prstGeom>
          <a:noFill/>
          <a:ln>
            <a:noFill/>
          </a:ln>
        </p:spPr>
      </p:pic>
      <p:pic>
        <p:nvPicPr>
          <p:cNvPr id="175" name="Google Shape;175;p21" descr="Advertising outline"/>
          <p:cNvPicPr preferRelativeResize="0"/>
          <p:nvPr/>
        </p:nvPicPr>
        <p:blipFill rotWithShape="1">
          <a:blip r:embed="rId7">
            <a:alphaModFix/>
          </a:blip>
          <a:srcRect/>
          <a:stretch/>
        </p:blipFill>
        <p:spPr>
          <a:xfrm>
            <a:off x="520324" y="3350843"/>
            <a:ext cx="567775" cy="567775"/>
          </a:xfrm>
          <a:prstGeom prst="rect">
            <a:avLst/>
          </a:prstGeom>
          <a:noFill/>
          <a:ln>
            <a:noFill/>
          </a:ln>
        </p:spPr>
      </p:pic>
      <p:pic>
        <p:nvPicPr>
          <p:cNvPr id="176" name="Google Shape;176;p21"/>
          <p:cNvPicPr preferRelativeResize="0"/>
          <p:nvPr/>
        </p:nvPicPr>
        <p:blipFill>
          <a:blip r:embed="rId8">
            <a:alphaModFix/>
          </a:blip>
          <a:stretch>
            <a:fillRect/>
          </a:stretch>
        </p:blipFill>
        <p:spPr>
          <a:xfrm>
            <a:off x="1067961" y="3280266"/>
            <a:ext cx="675375" cy="675375"/>
          </a:xfrm>
          <a:prstGeom prst="rect">
            <a:avLst/>
          </a:prstGeom>
          <a:noFill/>
          <a:ln>
            <a:noFill/>
          </a:ln>
        </p:spPr>
      </p:pic>
      <p:pic>
        <p:nvPicPr>
          <p:cNvPr id="177" name="Google Shape;177;p21"/>
          <p:cNvPicPr preferRelativeResize="0"/>
          <p:nvPr/>
        </p:nvPicPr>
        <p:blipFill>
          <a:blip r:embed="rId9">
            <a:alphaModFix/>
          </a:blip>
          <a:stretch>
            <a:fillRect/>
          </a:stretch>
        </p:blipFill>
        <p:spPr>
          <a:xfrm>
            <a:off x="1067961" y="4430700"/>
            <a:ext cx="675375" cy="675375"/>
          </a:xfrm>
          <a:prstGeom prst="rect">
            <a:avLst/>
          </a:prstGeom>
          <a:noFill/>
          <a:ln>
            <a:noFill/>
          </a:ln>
        </p:spPr>
      </p:pic>
      <p:pic>
        <p:nvPicPr>
          <p:cNvPr id="178" name="Google Shape;178;p21"/>
          <p:cNvPicPr preferRelativeResize="0"/>
          <p:nvPr/>
        </p:nvPicPr>
        <p:blipFill>
          <a:blip r:embed="rId10">
            <a:alphaModFix/>
          </a:blip>
          <a:stretch>
            <a:fillRect/>
          </a:stretch>
        </p:blipFill>
        <p:spPr>
          <a:xfrm>
            <a:off x="426361" y="4350048"/>
            <a:ext cx="755700" cy="755700"/>
          </a:xfrm>
          <a:prstGeom prst="rect">
            <a:avLst/>
          </a:prstGeom>
          <a:noFill/>
          <a:ln>
            <a:noFill/>
          </a:ln>
        </p:spPr>
      </p:pic>
      <p:pic>
        <p:nvPicPr>
          <p:cNvPr id="179" name="Google Shape;179;p21"/>
          <p:cNvPicPr preferRelativeResize="0"/>
          <p:nvPr/>
        </p:nvPicPr>
        <p:blipFill>
          <a:blip r:embed="rId11">
            <a:alphaModFix/>
          </a:blip>
          <a:stretch>
            <a:fillRect/>
          </a:stretch>
        </p:blipFill>
        <p:spPr>
          <a:xfrm>
            <a:off x="491936" y="5407788"/>
            <a:ext cx="624550" cy="624550"/>
          </a:xfrm>
          <a:prstGeom prst="rect">
            <a:avLst/>
          </a:prstGeom>
          <a:noFill/>
          <a:ln>
            <a:noFill/>
          </a:ln>
        </p:spPr>
      </p:pic>
      <p:pic>
        <p:nvPicPr>
          <p:cNvPr id="180" name="Google Shape;180;p21"/>
          <p:cNvPicPr preferRelativeResize="0"/>
          <p:nvPr/>
        </p:nvPicPr>
        <p:blipFill>
          <a:blip r:embed="rId12">
            <a:alphaModFix/>
          </a:blip>
          <a:stretch>
            <a:fillRect/>
          </a:stretch>
        </p:blipFill>
        <p:spPr>
          <a:xfrm>
            <a:off x="1075668" y="5423797"/>
            <a:ext cx="624550" cy="624550"/>
          </a:xfrm>
          <a:prstGeom prst="rect">
            <a:avLst/>
          </a:prstGeom>
          <a:noFill/>
          <a:ln>
            <a:noFill/>
          </a:ln>
        </p:spPr>
      </p:pic>
      <p:pic>
        <p:nvPicPr>
          <p:cNvPr id="181" name="Google Shape;181;p21"/>
          <p:cNvPicPr preferRelativeResize="0"/>
          <p:nvPr/>
        </p:nvPicPr>
        <p:blipFill rotWithShape="1">
          <a:blip r:embed="rId13">
            <a:alphaModFix/>
          </a:blip>
          <a:srcRect/>
          <a:stretch/>
        </p:blipFill>
        <p:spPr>
          <a:xfrm>
            <a:off x="1042536" y="1338116"/>
            <a:ext cx="726225" cy="726225"/>
          </a:xfrm>
          <a:prstGeom prst="rect">
            <a:avLst/>
          </a:prstGeom>
          <a:noFill/>
          <a:ln>
            <a:noFill/>
          </a:ln>
        </p:spPr>
      </p:pic>
      <p:pic>
        <p:nvPicPr>
          <p:cNvPr id="182" name="Google Shape;182;p21" descr="Shopping cart outline"/>
          <p:cNvPicPr preferRelativeResize="0"/>
          <p:nvPr/>
        </p:nvPicPr>
        <p:blipFill rotWithShape="1">
          <a:blip r:embed="rId14">
            <a:alphaModFix/>
          </a:blip>
          <a:srcRect/>
          <a:stretch/>
        </p:blipFill>
        <p:spPr>
          <a:xfrm>
            <a:off x="569595" y="1531177"/>
            <a:ext cx="469233" cy="469233"/>
          </a:xfrm>
          <a:prstGeom prst="rect">
            <a:avLst/>
          </a:prstGeom>
          <a:noFill/>
          <a:ln>
            <a:noFill/>
          </a:ln>
        </p:spPr>
      </p:pic>
    </p:spTree>
    <p:extLst>
      <p:ext uri="{BB962C8B-B14F-4D97-AF65-F5344CB8AC3E}">
        <p14:creationId xmlns:p14="http://schemas.microsoft.com/office/powerpoint/2010/main" val="272945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2"/>
          <p:cNvPicPr preferRelativeResize="0"/>
          <p:nvPr/>
        </p:nvPicPr>
        <p:blipFill rotWithShape="1">
          <a:blip r:embed="rId3">
            <a:alphaModFix/>
          </a:blip>
          <a:srcRect t="1922" b="1932"/>
          <a:stretch/>
        </p:blipFill>
        <p:spPr>
          <a:xfrm>
            <a:off x="3222732" y="-1"/>
            <a:ext cx="8974961" cy="5751887"/>
          </a:xfrm>
          <a:custGeom>
            <a:avLst/>
            <a:gdLst/>
            <a:ahLst/>
            <a:cxnLst/>
            <a:rect l="l" t="t" r="r" b="b"/>
            <a:pathLst>
              <a:path w="8629770" h="5751887" extrusionOk="0">
                <a:moveTo>
                  <a:pt x="0" y="0"/>
                </a:moveTo>
                <a:lnTo>
                  <a:pt x="8629770" y="0"/>
                </a:lnTo>
                <a:lnTo>
                  <a:pt x="8629770" y="5751887"/>
                </a:lnTo>
                <a:lnTo>
                  <a:pt x="958667" y="5751887"/>
                </a:lnTo>
                <a:cubicBezTo>
                  <a:pt x="429210" y="5751887"/>
                  <a:pt x="0" y="5322677"/>
                  <a:pt x="0" y="4793220"/>
                </a:cubicBezTo>
                <a:close/>
              </a:path>
            </a:pathLst>
          </a:custGeom>
          <a:solidFill>
            <a:srgbClr val="D8D8D8"/>
          </a:solidFill>
          <a:ln>
            <a:noFill/>
          </a:ln>
        </p:spPr>
      </p:pic>
      <p:sp>
        <p:nvSpPr>
          <p:cNvPr id="189" name="Google Shape;189;p22"/>
          <p:cNvSpPr txBox="1">
            <a:spLocks noGrp="1"/>
          </p:cNvSpPr>
          <p:nvPr>
            <p:ph type="title"/>
          </p:nvPr>
        </p:nvSpPr>
        <p:spPr>
          <a:xfrm>
            <a:off x="535569" y="1879941"/>
            <a:ext cx="2426100" cy="155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3600"/>
              <a:buFont typeface="Libre Franklin SemiBold"/>
              <a:buNone/>
            </a:pPr>
            <a:r>
              <a:rPr lang="en-US" sz="3200" dirty="0"/>
              <a:t>Macro Consumer Outlook </a:t>
            </a:r>
            <a:endParaRPr dirty="0"/>
          </a:p>
        </p:txBody>
      </p:sp>
      <p:sp>
        <p:nvSpPr>
          <p:cNvPr id="190" name="Google Shape;190;p22"/>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6</a:t>
            </a:fld>
            <a:endParaRPr dirty="0"/>
          </a:p>
        </p:txBody>
      </p:sp>
      <p:grpSp>
        <p:nvGrpSpPr>
          <p:cNvPr id="191" name="Google Shape;191;p22"/>
          <p:cNvGrpSpPr/>
          <p:nvPr/>
        </p:nvGrpSpPr>
        <p:grpSpPr>
          <a:xfrm>
            <a:off x="10143460" y="0"/>
            <a:ext cx="2048538" cy="574158"/>
            <a:chOff x="10143460" y="0"/>
            <a:chExt cx="2048538" cy="574158"/>
          </a:xfrm>
        </p:grpSpPr>
        <p:sp>
          <p:nvSpPr>
            <p:cNvPr id="192" name="Google Shape;192;p22"/>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193" name="Google Shape;193;p22"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3"/>
          <p:cNvSpPr txBox="1">
            <a:spLocks noGrp="1"/>
          </p:cNvSpPr>
          <p:nvPr>
            <p:ph type="title"/>
          </p:nvPr>
        </p:nvSpPr>
        <p:spPr>
          <a:xfrm>
            <a:off x="441113" y="588701"/>
            <a:ext cx="11216640" cy="400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Optimism Holding Strong That The Worst of COVID Is Behind Us</a:t>
            </a:r>
            <a:endParaRPr sz="2200" dirty="0"/>
          </a:p>
        </p:txBody>
      </p:sp>
      <p:sp>
        <p:nvSpPr>
          <p:cNvPr id="200" name="Google Shape;200;p23"/>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US"/>
              <a:t>7</a:t>
            </a:fld>
            <a:endParaRPr dirty="0"/>
          </a:p>
        </p:txBody>
      </p:sp>
      <p:grpSp>
        <p:nvGrpSpPr>
          <p:cNvPr id="201" name="Google Shape;201;p23"/>
          <p:cNvGrpSpPr/>
          <p:nvPr/>
        </p:nvGrpSpPr>
        <p:grpSpPr>
          <a:xfrm>
            <a:off x="10155652" y="0"/>
            <a:ext cx="2048538" cy="574158"/>
            <a:chOff x="10143460" y="0"/>
            <a:chExt cx="2048538" cy="574158"/>
          </a:xfrm>
        </p:grpSpPr>
        <p:sp>
          <p:nvSpPr>
            <p:cNvPr id="202" name="Google Shape;202;p23"/>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203" name="Google Shape;203;p23"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205" name="Google Shape;205;p23"/>
          <p:cNvSpPr txBox="1"/>
          <p:nvPr/>
        </p:nvSpPr>
        <p:spPr>
          <a:xfrm>
            <a:off x="477689" y="5779787"/>
            <a:ext cx="106551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939598"/>
              </a:buClr>
              <a:buSzPts val="800"/>
              <a:buFont typeface="Arial"/>
              <a:buNone/>
            </a:pPr>
            <a:r>
              <a:rPr lang="en-US" sz="800" dirty="0">
                <a:solidFill>
                  <a:srgbClr val="939598"/>
                </a:solidFill>
                <a:latin typeface="Libre Franklin" pitchFamily="2" charset="77"/>
              </a:rPr>
              <a:t>Source: Harris Poll COVID19 Tracker Wave 134 (9/16-9/18/22)</a:t>
            </a:r>
            <a:r>
              <a:rPr lang="en-US" sz="800" u="sng" dirty="0">
                <a:solidFill>
                  <a:srgbClr val="939598"/>
                </a:solidFill>
                <a:latin typeface="Libre Franklin" pitchFamily="2" charset="77"/>
              </a:rPr>
              <a:t> </a:t>
            </a:r>
            <a:endParaRPr dirty="0">
              <a:latin typeface="Libre Franklin" pitchFamily="2" charset="77"/>
            </a:endParaRPr>
          </a:p>
          <a:p>
            <a:pPr marL="0" lvl="0" indent="0" algn="l" rtl="0">
              <a:spcBef>
                <a:spcPts val="0"/>
              </a:spcBef>
              <a:spcAft>
                <a:spcPts val="0"/>
              </a:spcAft>
              <a:buClr>
                <a:srgbClr val="939598"/>
              </a:buClr>
              <a:buSzPts val="800"/>
              <a:buFont typeface="Arial"/>
              <a:buNone/>
            </a:pPr>
            <a:r>
              <a:rPr lang="en-US" sz="800" u="sng" dirty="0">
                <a:solidFill>
                  <a:srgbClr val="939598"/>
                </a:solidFill>
                <a:latin typeface="Libre Franklin" pitchFamily="2" charset="77"/>
              </a:rPr>
              <a:t>BASE: GENERAL PUBLIC W132 (n=2011)</a:t>
            </a:r>
            <a:endParaRPr dirty="0">
              <a:latin typeface="Libre Franklin" pitchFamily="2" charset="77"/>
            </a:endParaRPr>
          </a:p>
          <a:p>
            <a:pPr marL="0" lvl="0" indent="0" algn="l" rtl="0">
              <a:spcBef>
                <a:spcPts val="0"/>
              </a:spcBef>
              <a:spcAft>
                <a:spcPts val="0"/>
              </a:spcAft>
              <a:buClr>
                <a:srgbClr val="000000"/>
              </a:buClr>
              <a:buFont typeface="Arial"/>
              <a:buNone/>
            </a:pPr>
            <a:r>
              <a:rPr lang="en-US" sz="800" dirty="0">
                <a:solidFill>
                  <a:srgbClr val="939598"/>
                </a:solidFill>
                <a:latin typeface="Libre Franklin" pitchFamily="2" charset="77"/>
              </a:rPr>
              <a:t>TND03. Regarding inflation and COVID-19, do you think the worst is behind us or still ahead of us?</a:t>
            </a:r>
            <a:endParaRPr dirty="0">
              <a:latin typeface="Libre Franklin" pitchFamily="2" charset="77"/>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BFBFBF"/>
              </a:solidFill>
              <a:latin typeface="Libre Franklin"/>
              <a:ea typeface="Libre Franklin"/>
              <a:cs typeface="Libre Franklin"/>
              <a:sym typeface="Libre Franklin"/>
            </a:endParaRPr>
          </a:p>
        </p:txBody>
      </p:sp>
      <p:sp>
        <p:nvSpPr>
          <p:cNvPr id="206" name="Google Shape;206;p23"/>
          <p:cNvSpPr txBox="1"/>
          <p:nvPr/>
        </p:nvSpPr>
        <p:spPr>
          <a:xfrm>
            <a:off x="453299" y="265500"/>
            <a:ext cx="4034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Libre Franklin SemiBold"/>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400" u="none" strike="noStrike" cap="none" dirty="0">
              <a:solidFill>
                <a:srgbClr val="000000"/>
              </a:solidFill>
              <a:latin typeface="Libre Franklin" pitchFamily="2" charset="77"/>
              <a:sym typeface="Arial"/>
            </a:endParaRPr>
          </a:p>
        </p:txBody>
      </p:sp>
      <p:graphicFrame>
        <p:nvGraphicFramePr>
          <p:cNvPr id="2" name="Chart 1">
            <a:extLst>
              <a:ext uri="{FF2B5EF4-FFF2-40B4-BE49-F238E27FC236}">
                <a16:creationId xmlns:a16="http://schemas.microsoft.com/office/drawing/2014/main" id="{2B2E7E30-B069-B4BB-804B-3D0993AA2230}"/>
              </a:ext>
            </a:extLst>
          </p:cNvPr>
          <p:cNvGraphicFramePr/>
          <p:nvPr>
            <p:extLst>
              <p:ext uri="{D42A27DB-BD31-4B8C-83A1-F6EECF244321}">
                <p14:modId xmlns:p14="http://schemas.microsoft.com/office/powerpoint/2010/main" val="2847601495"/>
              </p:ext>
            </p:extLst>
          </p:nvPr>
        </p:nvGraphicFramePr>
        <p:xfrm>
          <a:off x="1" y="1132665"/>
          <a:ext cx="12192000" cy="464362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815B6B14-25F4-7F44-09C4-6C890CC27A4F}"/>
              </a:ext>
            </a:extLst>
          </p:cNvPr>
          <p:cNvSpPr/>
          <p:nvPr/>
        </p:nvSpPr>
        <p:spPr>
          <a:xfrm>
            <a:off x="7612937" y="4491146"/>
            <a:ext cx="252249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rgbClr val="00456F"/>
                </a:solidFill>
                <a:effectLst/>
                <a:uLnTx/>
                <a:uFillTx/>
                <a:latin typeface="Libre Franklin" pitchFamily="2" charset="77"/>
                <a:ea typeface="+mn-ea"/>
                <a:cs typeface="+mn-cs"/>
              </a:rPr>
              <a:t>Worst is ahead of us</a:t>
            </a:r>
          </a:p>
        </p:txBody>
      </p:sp>
      <p:sp>
        <p:nvSpPr>
          <p:cNvPr id="4" name="Rectangle 3">
            <a:extLst>
              <a:ext uri="{FF2B5EF4-FFF2-40B4-BE49-F238E27FC236}">
                <a16:creationId xmlns:a16="http://schemas.microsoft.com/office/drawing/2014/main" id="{026E0B4C-281E-D977-AFAA-11745513C9A8}"/>
              </a:ext>
            </a:extLst>
          </p:cNvPr>
          <p:cNvSpPr/>
          <p:nvPr/>
        </p:nvSpPr>
        <p:spPr>
          <a:xfrm>
            <a:off x="7612937" y="2350240"/>
            <a:ext cx="252249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rgbClr val="BAC7C3"/>
                </a:solidFill>
                <a:effectLst/>
                <a:uLnTx/>
                <a:uFillTx/>
                <a:latin typeface="Libre Franklin" pitchFamily="2" charset="77"/>
                <a:ea typeface="+mn-ea"/>
                <a:cs typeface="+mn-cs"/>
              </a:rPr>
              <a:t>Worst is behind us</a:t>
            </a:r>
          </a:p>
        </p:txBody>
      </p:sp>
      <p:sp>
        <p:nvSpPr>
          <p:cNvPr id="5" name="TextBox 4">
            <a:extLst>
              <a:ext uri="{FF2B5EF4-FFF2-40B4-BE49-F238E27FC236}">
                <a16:creationId xmlns:a16="http://schemas.microsoft.com/office/drawing/2014/main" id="{F1B6EDB0-95B1-8387-A59D-7D350751899A}"/>
              </a:ext>
            </a:extLst>
          </p:cNvPr>
          <p:cNvSpPr txBox="1"/>
          <p:nvPr/>
        </p:nvSpPr>
        <p:spPr>
          <a:xfrm>
            <a:off x="566859" y="4591477"/>
            <a:ext cx="1013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Delta outbreak</a:t>
            </a:r>
          </a:p>
        </p:txBody>
      </p:sp>
      <p:cxnSp>
        <p:nvCxnSpPr>
          <p:cNvPr id="6" name="Straight Connector 5">
            <a:extLst>
              <a:ext uri="{FF2B5EF4-FFF2-40B4-BE49-F238E27FC236}">
                <a16:creationId xmlns:a16="http://schemas.microsoft.com/office/drawing/2014/main" id="{C999BD73-6BF0-BB43-3470-093C946CB43E}"/>
              </a:ext>
            </a:extLst>
          </p:cNvPr>
          <p:cNvCxnSpPr>
            <a:cxnSpLocks/>
          </p:cNvCxnSpPr>
          <p:nvPr/>
        </p:nvCxnSpPr>
        <p:spPr>
          <a:xfrm>
            <a:off x="425859" y="3232298"/>
            <a:ext cx="0" cy="20658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F8ED2191-C16C-7C82-3987-AB933C7264A6}"/>
              </a:ext>
            </a:extLst>
          </p:cNvPr>
          <p:cNvSpPr txBox="1"/>
          <p:nvPr/>
        </p:nvSpPr>
        <p:spPr>
          <a:xfrm>
            <a:off x="1577158" y="1224691"/>
            <a:ext cx="13718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CDC reports COVID cases stabilizing</a:t>
            </a:r>
          </a:p>
        </p:txBody>
      </p:sp>
      <p:sp>
        <p:nvSpPr>
          <p:cNvPr id="8" name="TextBox 7">
            <a:extLst>
              <a:ext uri="{FF2B5EF4-FFF2-40B4-BE49-F238E27FC236}">
                <a16:creationId xmlns:a16="http://schemas.microsoft.com/office/drawing/2014/main" id="{AD13CAD7-9096-008C-9538-22C07A61D379}"/>
              </a:ext>
            </a:extLst>
          </p:cNvPr>
          <p:cNvSpPr txBox="1"/>
          <p:nvPr/>
        </p:nvSpPr>
        <p:spPr>
          <a:xfrm>
            <a:off x="3541985" y="4591476"/>
            <a:ext cx="1243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Omicron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Libre Franklin" pitchFamily="2" charset="77"/>
                <a:ea typeface="+mn-ea"/>
                <a:cs typeface="+mn-cs"/>
              </a:rPr>
              <a:t>outbreak</a:t>
            </a:r>
          </a:p>
        </p:txBody>
      </p:sp>
      <p:cxnSp>
        <p:nvCxnSpPr>
          <p:cNvPr id="9" name="Straight Connector 8">
            <a:extLst>
              <a:ext uri="{FF2B5EF4-FFF2-40B4-BE49-F238E27FC236}">
                <a16:creationId xmlns:a16="http://schemas.microsoft.com/office/drawing/2014/main" id="{7A04EB00-8DAD-B176-67DE-A2ADD9F4F693}"/>
              </a:ext>
            </a:extLst>
          </p:cNvPr>
          <p:cNvCxnSpPr>
            <a:cxnSpLocks/>
          </p:cNvCxnSpPr>
          <p:nvPr/>
        </p:nvCxnSpPr>
        <p:spPr>
          <a:xfrm>
            <a:off x="3541985" y="2902947"/>
            <a:ext cx="0" cy="239519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F2EB3A4C-928C-6F11-9862-60DB5F85C4ED}"/>
              </a:ext>
            </a:extLst>
          </p:cNvPr>
          <p:cNvCxnSpPr>
            <a:cxnSpLocks/>
          </p:cNvCxnSpPr>
          <p:nvPr/>
        </p:nvCxnSpPr>
        <p:spPr>
          <a:xfrm flipH="1">
            <a:off x="1359709" y="1907923"/>
            <a:ext cx="217449" cy="5298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441113" y="588701"/>
            <a:ext cx="11216640" cy="400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latin typeface="Libre Franklin" pitchFamily="2" charset="77"/>
              </a:rPr>
              <a:t>As COVID Fears Continue to Fall, Inflation and Recession Concerns Climb</a:t>
            </a:r>
            <a:endParaRPr sz="2200" dirty="0">
              <a:latin typeface="Libre Franklin" pitchFamily="2" charset="77"/>
            </a:endParaRPr>
          </a:p>
          <a:p>
            <a:pPr marL="0" lvl="0" indent="0" algn="l" rtl="0">
              <a:lnSpc>
                <a:spcPct val="100000"/>
              </a:lnSpc>
              <a:spcBef>
                <a:spcPts val="0"/>
              </a:spcBef>
              <a:spcAft>
                <a:spcPts val="0"/>
              </a:spcAft>
              <a:buNone/>
            </a:pPr>
            <a:endParaRPr sz="2200" dirty="0">
              <a:latin typeface="Libre Franklin" pitchFamily="2" charset="77"/>
            </a:endParaRPr>
          </a:p>
          <a:p>
            <a:pPr marL="0" lvl="0" indent="0" algn="l" rtl="0">
              <a:lnSpc>
                <a:spcPct val="100000"/>
              </a:lnSpc>
              <a:spcBef>
                <a:spcPts val="0"/>
              </a:spcBef>
              <a:spcAft>
                <a:spcPts val="0"/>
              </a:spcAft>
              <a:buClr>
                <a:schemeClr val="dk2"/>
              </a:buClr>
              <a:buSzPts val="2200"/>
              <a:buFont typeface="Libre Franklin SemiBold"/>
              <a:buNone/>
            </a:pPr>
            <a:endParaRPr sz="2200" dirty="0">
              <a:latin typeface="Libre Franklin" pitchFamily="2" charset="77"/>
            </a:endParaRPr>
          </a:p>
        </p:txBody>
      </p:sp>
      <p:sp>
        <p:nvSpPr>
          <p:cNvPr id="220" name="Google Shape;220;p24"/>
          <p:cNvSpPr txBox="1">
            <a:spLocks noGrp="1"/>
          </p:cNvSpPr>
          <p:nvPr>
            <p:ph type="sldNum" idx="12"/>
          </p:nvPr>
        </p:nvSpPr>
        <p:spPr>
          <a:xfrm>
            <a:off x="11591115" y="6488903"/>
            <a:ext cx="418012" cy="2588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1" i="0" u="none" strike="noStrike" kern="0" cap="none" spc="0" normalizeH="0" baseline="0" noProof="0">
                <a:ln>
                  <a:noFill/>
                </a:ln>
                <a:solidFill>
                  <a:srgbClr val="FFFFFF"/>
                </a:solidFill>
                <a:effectLst/>
                <a:uLnTx/>
                <a:uFillTx/>
                <a:latin typeface="Libre Franklin SemiBold"/>
                <a:sym typeface="Libre Franklin SemiBold"/>
              </a:rPr>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t>8</a:t>
            </a:fld>
            <a:endParaRPr kumimoji="0" sz="900" b="1" i="0" u="none" strike="noStrike" kern="0" cap="none" spc="0" normalizeH="0" baseline="0" noProof="0" dirty="0">
              <a:ln>
                <a:noFill/>
              </a:ln>
              <a:solidFill>
                <a:srgbClr val="FFFFFF"/>
              </a:solidFill>
              <a:effectLst/>
              <a:uLnTx/>
              <a:uFillTx/>
              <a:latin typeface="Libre Franklin SemiBold"/>
              <a:sym typeface="Libre Franklin SemiBold"/>
            </a:endParaRPr>
          </a:p>
        </p:txBody>
      </p:sp>
      <p:grpSp>
        <p:nvGrpSpPr>
          <p:cNvPr id="221" name="Google Shape;221;p24"/>
          <p:cNvGrpSpPr/>
          <p:nvPr/>
        </p:nvGrpSpPr>
        <p:grpSpPr>
          <a:xfrm>
            <a:off x="10155652" y="0"/>
            <a:ext cx="2048538" cy="574158"/>
            <a:chOff x="10143460" y="0"/>
            <a:chExt cx="2048538" cy="574158"/>
          </a:xfrm>
        </p:grpSpPr>
        <p:sp>
          <p:nvSpPr>
            <p:cNvPr id="222" name="Google Shape;222;p24"/>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dirty="0">
                <a:ln>
                  <a:noFill/>
                </a:ln>
                <a:solidFill>
                  <a:srgbClr val="FFFFFF"/>
                </a:solidFill>
                <a:effectLst/>
                <a:uLnTx/>
                <a:uFillTx/>
                <a:latin typeface="Libre Franklin"/>
                <a:ea typeface="Libre Franklin"/>
                <a:cs typeface="Libre Franklin"/>
                <a:sym typeface="Libre Franklin"/>
              </a:endParaRPr>
            </a:p>
          </p:txBody>
        </p:sp>
        <p:pic>
          <p:nvPicPr>
            <p:cNvPr id="223" name="Google Shape;223;p24" descr="A picture containing text&#10;&#10;Description automatically generated"/>
            <p:cNvPicPr preferRelativeResize="0"/>
            <p:nvPr/>
          </p:nvPicPr>
          <p:blipFill rotWithShape="1">
            <a:blip r:embed="rId3">
              <a:alphaModFix/>
            </a:blip>
            <a:srcRect/>
            <a:stretch/>
          </p:blipFill>
          <p:spPr>
            <a:xfrm>
              <a:off x="10404391" y="130732"/>
              <a:ext cx="1526675" cy="312694"/>
            </a:xfrm>
            <a:prstGeom prst="rect">
              <a:avLst/>
            </a:prstGeom>
            <a:noFill/>
            <a:ln>
              <a:noFill/>
            </a:ln>
          </p:spPr>
        </p:pic>
      </p:grpSp>
      <p:sp>
        <p:nvSpPr>
          <p:cNvPr id="224" name="Google Shape;224;p24"/>
          <p:cNvSpPr txBox="1"/>
          <p:nvPr/>
        </p:nvSpPr>
        <p:spPr>
          <a:xfrm>
            <a:off x="453299" y="265499"/>
            <a:ext cx="3933644" cy="2743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0625E"/>
                </a:solidFill>
                <a:effectLst/>
                <a:uLnTx/>
                <a:uFillTx/>
                <a:latin typeface="Libre Franklin" pitchFamily="2" charset="77"/>
                <a:ea typeface="Libre Franklin SemiBold"/>
                <a:cs typeface="Libre Franklin SemiBold"/>
                <a:sym typeface="Libre Franklin SemiBold"/>
              </a:rPr>
              <a:t>AMERICA THIS WEEK: FROM THE HARRIS POLL</a:t>
            </a:r>
            <a:endParaRPr kumimoji="0" sz="1200" b="1" i="0" u="none" strike="noStrike" kern="0" cap="none" spc="0" normalizeH="0" baseline="0" noProof="0" dirty="0">
              <a:ln>
                <a:noFill/>
              </a:ln>
              <a:solidFill>
                <a:srgbClr val="60625E"/>
              </a:solidFill>
              <a:effectLst/>
              <a:uLnTx/>
              <a:uFillTx/>
              <a:latin typeface="Libre Franklin" pitchFamily="2" charset="77"/>
              <a:ea typeface="Libre Franklin SemiBold"/>
              <a:cs typeface="Libre Franklin SemiBold"/>
              <a:sym typeface="Libre Franklin SemiBold"/>
            </a:endParaRPr>
          </a:p>
        </p:txBody>
      </p:sp>
      <p:graphicFrame>
        <p:nvGraphicFramePr>
          <p:cNvPr id="2" name="Chart 1">
            <a:extLst>
              <a:ext uri="{FF2B5EF4-FFF2-40B4-BE49-F238E27FC236}">
                <a16:creationId xmlns:a16="http://schemas.microsoft.com/office/drawing/2014/main" id="{70F69BBF-3EC2-272A-6054-D2C8DE092112}"/>
              </a:ext>
            </a:extLst>
          </p:cNvPr>
          <p:cNvGraphicFramePr/>
          <p:nvPr/>
        </p:nvGraphicFramePr>
        <p:xfrm>
          <a:off x="-86276" y="875168"/>
          <a:ext cx="11755341" cy="53879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CDEDE2B-A7A0-4088-0C44-88539BB6111C}"/>
              </a:ext>
            </a:extLst>
          </p:cNvPr>
          <p:cNvSpPr txBox="1"/>
          <p:nvPr/>
        </p:nvSpPr>
        <p:spPr>
          <a:xfrm>
            <a:off x="177447" y="3474343"/>
            <a:ext cx="12220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08BC2"/>
                </a:solidFill>
                <a:effectLst/>
                <a:uLnTx/>
                <a:uFillTx/>
                <a:latin typeface="Libre Franklin" pitchFamily="2" charset="77"/>
                <a:ea typeface="+mn-ea"/>
                <a:cs typeface="Arial"/>
                <a:sym typeface="Arial"/>
              </a:rPr>
              <a:t>Fear of new variant</a:t>
            </a:r>
          </a:p>
        </p:txBody>
      </p:sp>
      <p:sp>
        <p:nvSpPr>
          <p:cNvPr id="4" name="TextBox 3">
            <a:extLst>
              <a:ext uri="{FF2B5EF4-FFF2-40B4-BE49-F238E27FC236}">
                <a16:creationId xmlns:a16="http://schemas.microsoft.com/office/drawing/2014/main" id="{D4F8330D-CC4C-230B-A6F9-B2694308B6DE}"/>
              </a:ext>
            </a:extLst>
          </p:cNvPr>
          <p:cNvSpPr txBox="1"/>
          <p:nvPr/>
        </p:nvSpPr>
        <p:spPr>
          <a:xfrm>
            <a:off x="177447" y="2654531"/>
            <a:ext cx="135568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4D70"/>
                </a:solidFill>
                <a:effectLst/>
                <a:uLnTx/>
                <a:uFillTx/>
                <a:latin typeface="Libre Franklin" pitchFamily="2" charset="77"/>
                <a:ea typeface="+mn-ea"/>
                <a:cs typeface="Arial"/>
                <a:sym typeface="Arial"/>
              </a:rPr>
              <a:t>Crime rates</a:t>
            </a:r>
          </a:p>
        </p:txBody>
      </p:sp>
      <p:sp>
        <p:nvSpPr>
          <p:cNvPr id="5" name="TextBox 4">
            <a:extLst>
              <a:ext uri="{FF2B5EF4-FFF2-40B4-BE49-F238E27FC236}">
                <a16:creationId xmlns:a16="http://schemas.microsoft.com/office/drawing/2014/main" id="{06DC1813-84E1-9B90-48C7-0480120C73D4}"/>
              </a:ext>
            </a:extLst>
          </p:cNvPr>
          <p:cNvSpPr txBox="1"/>
          <p:nvPr/>
        </p:nvSpPr>
        <p:spPr>
          <a:xfrm>
            <a:off x="177447" y="2520408"/>
            <a:ext cx="132517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47D76"/>
                </a:solidFill>
                <a:effectLst/>
                <a:uLnTx/>
                <a:uFillTx/>
                <a:latin typeface="Libre Franklin" pitchFamily="2" charset="77"/>
                <a:ea typeface="+mn-ea"/>
                <a:cs typeface="Arial"/>
                <a:sym typeface="Arial"/>
              </a:rPr>
              <a:t>War on Ukraine</a:t>
            </a:r>
          </a:p>
        </p:txBody>
      </p:sp>
      <p:sp>
        <p:nvSpPr>
          <p:cNvPr id="6" name="TextBox 5">
            <a:extLst>
              <a:ext uri="{FF2B5EF4-FFF2-40B4-BE49-F238E27FC236}">
                <a16:creationId xmlns:a16="http://schemas.microsoft.com/office/drawing/2014/main" id="{29E67715-9297-0F1A-EAF2-D312FDA7E714}"/>
              </a:ext>
            </a:extLst>
          </p:cNvPr>
          <p:cNvSpPr txBox="1"/>
          <p:nvPr/>
        </p:nvSpPr>
        <p:spPr>
          <a:xfrm>
            <a:off x="177448" y="2395882"/>
            <a:ext cx="12220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B5C3BF"/>
                </a:solidFill>
                <a:effectLst/>
                <a:uLnTx/>
                <a:uFillTx/>
                <a:latin typeface="Libre Franklin" pitchFamily="2" charset="77"/>
                <a:ea typeface="+mn-ea"/>
                <a:cs typeface="Arial"/>
                <a:sym typeface="Arial"/>
              </a:rPr>
              <a:t>Economy, inflation</a:t>
            </a:r>
          </a:p>
        </p:txBody>
      </p:sp>
      <p:sp>
        <p:nvSpPr>
          <p:cNvPr id="7" name="TextBox 6">
            <a:extLst>
              <a:ext uri="{FF2B5EF4-FFF2-40B4-BE49-F238E27FC236}">
                <a16:creationId xmlns:a16="http://schemas.microsoft.com/office/drawing/2014/main" id="{EA9E6465-0E5E-8950-01A0-1B1ACBA7B0FC}"/>
              </a:ext>
            </a:extLst>
          </p:cNvPr>
          <p:cNvSpPr txBox="1"/>
          <p:nvPr/>
        </p:nvSpPr>
        <p:spPr>
          <a:xfrm>
            <a:off x="177447" y="4633152"/>
            <a:ext cx="122206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80BA"/>
                </a:solidFill>
                <a:effectLst/>
                <a:uLnTx/>
                <a:uFillTx/>
                <a:latin typeface="Libre Franklin" pitchFamily="2" charset="77"/>
                <a:ea typeface="+mn-ea"/>
                <a:cs typeface="Arial"/>
                <a:sym typeface="Arial"/>
              </a:rPr>
              <a:t>Fear losing job</a:t>
            </a:r>
          </a:p>
        </p:txBody>
      </p:sp>
      <p:sp>
        <p:nvSpPr>
          <p:cNvPr id="8" name="Rectangle 7">
            <a:extLst>
              <a:ext uri="{FF2B5EF4-FFF2-40B4-BE49-F238E27FC236}">
                <a16:creationId xmlns:a16="http://schemas.microsoft.com/office/drawing/2014/main" id="{08B4AACB-C05B-59AD-4A2A-BE35EA2B52C5}"/>
              </a:ext>
            </a:extLst>
          </p:cNvPr>
          <p:cNvSpPr/>
          <p:nvPr/>
        </p:nvSpPr>
        <p:spPr>
          <a:xfrm>
            <a:off x="1865243" y="1061034"/>
            <a:ext cx="846151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Libre Franklin" pitchFamily="2" charset="77"/>
                <a:ea typeface="+mn-ea"/>
                <a:cs typeface="Arial"/>
                <a:sym typeface="Arial"/>
              </a:rPr>
              <a:t>Trended Fear Curves During COVID-19</a:t>
            </a:r>
          </a:p>
        </p:txBody>
      </p:sp>
      <p:sp>
        <p:nvSpPr>
          <p:cNvPr id="9" name="TextBox 8">
            <a:extLst>
              <a:ext uri="{FF2B5EF4-FFF2-40B4-BE49-F238E27FC236}">
                <a16:creationId xmlns:a16="http://schemas.microsoft.com/office/drawing/2014/main" id="{C8D25055-0C53-AE78-BDDB-1E9CF8A9344B}"/>
              </a:ext>
            </a:extLst>
          </p:cNvPr>
          <p:cNvSpPr txBox="1"/>
          <p:nvPr/>
        </p:nvSpPr>
        <p:spPr>
          <a:xfrm>
            <a:off x="11463729" y="2081777"/>
            <a:ext cx="4102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5C3BF"/>
                </a:solidFill>
                <a:effectLst/>
                <a:uLnTx/>
                <a:uFillTx/>
                <a:latin typeface="Libre Franklin" pitchFamily="2" charset="77"/>
                <a:ea typeface="+mn-ea"/>
                <a:cs typeface="Arial"/>
                <a:sym typeface="Arial"/>
              </a:rPr>
              <a:t>+4</a:t>
            </a:r>
          </a:p>
        </p:txBody>
      </p:sp>
      <p:sp>
        <p:nvSpPr>
          <p:cNvPr id="10" name="TextBox 9">
            <a:extLst>
              <a:ext uri="{FF2B5EF4-FFF2-40B4-BE49-F238E27FC236}">
                <a16:creationId xmlns:a16="http://schemas.microsoft.com/office/drawing/2014/main" id="{2106D54D-3018-4C97-27F9-38E7935C4D8B}"/>
              </a:ext>
            </a:extLst>
          </p:cNvPr>
          <p:cNvSpPr txBox="1"/>
          <p:nvPr/>
        </p:nvSpPr>
        <p:spPr>
          <a:xfrm>
            <a:off x="11394454" y="4748568"/>
            <a:ext cx="54879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80BA"/>
                </a:solidFill>
                <a:effectLst/>
                <a:uLnTx/>
                <a:uFillTx/>
                <a:latin typeface="Libre Franklin" pitchFamily="2" charset="77"/>
                <a:ea typeface="+mn-ea"/>
                <a:cs typeface="Arial"/>
                <a:sym typeface="Arial"/>
              </a:rPr>
              <a:t>+3</a:t>
            </a:r>
          </a:p>
        </p:txBody>
      </p:sp>
      <p:sp>
        <p:nvSpPr>
          <p:cNvPr id="11" name="TextBox 10">
            <a:extLst>
              <a:ext uri="{FF2B5EF4-FFF2-40B4-BE49-F238E27FC236}">
                <a16:creationId xmlns:a16="http://schemas.microsoft.com/office/drawing/2014/main" id="{2E06DDFF-C1CC-8A54-1934-25BBD400DCD0}"/>
              </a:ext>
            </a:extLst>
          </p:cNvPr>
          <p:cNvSpPr txBox="1"/>
          <p:nvPr/>
        </p:nvSpPr>
        <p:spPr>
          <a:xfrm>
            <a:off x="11493345" y="2523577"/>
            <a:ext cx="3915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D70"/>
                </a:solidFill>
                <a:effectLst/>
                <a:uLnTx/>
                <a:uFillTx/>
                <a:latin typeface="Libre Franklin" pitchFamily="2" charset="77"/>
                <a:ea typeface="+mn-ea"/>
                <a:cs typeface="Arial"/>
                <a:sym typeface="Arial"/>
              </a:rPr>
              <a:t>0</a:t>
            </a:r>
          </a:p>
        </p:txBody>
      </p:sp>
      <p:sp>
        <p:nvSpPr>
          <p:cNvPr id="12" name="TextBox 11">
            <a:extLst>
              <a:ext uri="{FF2B5EF4-FFF2-40B4-BE49-F238E27FC236}">
                <a16:creationId xmlns:a16="http://schemas.microsoft.com/office/drawing/2014/main" id="{494DDEFA-727A-B423-A406-B3A5E44FB510}"/>
              </a:ext>
            </a:extLst>
          </p:cNvPr>
          <p:cNvSpPr txBox="1"/>
          <p:nvPr/>
        </p:nvSpPr>
        <p:spPr>
          <a:xfrm>
            <a:off x="11403818" y="3128986"/>
            <a:ext cx="54879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7D76"/>
                </a:solidFill>
                <a:effectLst/>
                <a:uLnTx/>
                <a:uFillTx/>
                <a:latin typeface="Libre Franklin" pitchFamily="2" charset="77"/>
                <a:ea typeface="+mn-ea"/>
                <a:cs typeface="Arial"/>
                <a:sym typeface="Arial"/>
              </a:rPr>
              <a:t>+2</a:t>
            </a:r>
          </a:p>
        </p:txBody>
      </p:sp>
      <p:sp>
        <p:nvSpPr>
          <p:cNvPr id="13" name="TextBox 12">
            <a:extLst>
              <a:ext uri="{FF2B5EF4-FFF2-40B4-BE49-F238E27FC236}">
                <a16:creationId xmlns:a16="http://schemas.microsoft.com/office/drawing/2014/main" id="{A39A92EF-06A0-4326-6FA5-448AE8DA7F05}"/>
              </a:ext>
            </a:extLst>
          </p:cNvPr>
          <p:cNvSpPr txBox="1"/>
          <p:nvPr/>
        </p:nvSpPr>
        <p:spPr>
          <a:xfrm>
            <a:off x="11164865" y="1620740"/>
            <a:ext cx="10079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Libre Franklin" pitchFamily="2" charset="77"/>
                <a:ea typeface="+mn-ea"/>
                <a:cs typeface="Arial"/>
                <a:sym typeface="Arial"/>
              </a:rPr>
              <a:t>Wave Change</a:t>
            </a:r>
          </a:p>
        </p:txBody>
      </p:sp>
      <p:sp>
        <p:nvSpPr>
          <p:cNvPr id="14" name="TextBox 13">
            <a:extLst>
              <a:ext uri="{FF2B5EF4-FFF2-40B4-BE49-F238E27FC236}">
                <a16:creationId xmlns:a16="http://schemas.microsoft.com/office/drawing/2014/main" id="{BB10E274-33EF-E05D-50D2-AF9B68251133}"/>
              </a:ext>
            </a:extLst>
          </p:cNvPr>
          <p:cNvSpPr txBox="1"/>
          <p:nvPr/>
        </p:nvSpPr>
        <p:spPr>
          <a:xfrm>
            <a:off x="11416332" y="2297783"/>
            <a:ext cx="5050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26FB4"/>
                </a:solidFill>
                <a:effectLst/>
                <a:uLnTx/>
                <a:uFillTx/>
                <a:latin typeface="Libre Franklin" pitchFamily="2" charset="77"/>
                <a:ea typeface="+mn-ea"/>
                <a:cs typeface="Arial"/>
                <a:sym typeface="Arial"/>
              </a:rPr>
              <a:t>+5</a:t>
            </a:r>
          </a:p>
        </p:txBody>
      </p:sp>
      <p:sp>
        <p:nvSpPr>
          <p:cNvPr id="15" name="TextBox 14">
            <a:extLst>
              <a:ext uri="{FF2B5EF4-FFF2-40B4-BE49-F238E27FC236}">
                <a16:creationId xmlns:a16="http://schemas.microsoft.com/office/drawing/2014/main" id="{42B502B8-8E3B-20A0-FB66-49568127A399}"/>
              </a:ext>
            </a:extLst>
          </p:cNvPr>
          <p:cNvSpPr txBox="1"/>
          <p:nvPr/>
        </p:nvSpPr>
        <p:spPr>
          <a:xfrm>
            <a:off x="11473091" y="2995592"/>
            <a:ext cx="4102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456F"/>
                </a:solidFill>
                <a:effectLst/>
                <a:uLnTx/>
                <a:uFillTx/>
                <a:latin typeface="Libre Franklin" pitchFamily="2" charset="77"/>
                <a:ea typeface="+mn-ea"/>
                <a:cs typeface="Arial"/>
                <a:sym typeface="Arial"/>
              </a:rPr>
              <a:t>+2</a:t>
            </a:r>
          </a:p>
        </p:txBody>
      </p:sp>
      <p:sp>
        <p:nvSpPr>
          <p:cNvPr id="16" name="TextBox 15">
            <a:extLst>
              <a:ext uri="{FF2B5EF4-FFF2-40B4-BE49-F238E27FC236}">
                <a16:creationId xmlns:a16="http://schemas.microsoft.com/office/drawing/2014/main" id="{544DE7FB-E222-FAA7-6D7E-9422D37DE000}"/>
              </a:ext>
            </a:extLst>
          </p:cNvPr>
          <p:cNvSpPr txBox="1"/>
          <p:nvPr/>
        </p:nvSpPr>
        <p:spPr>
          <a:xfrm>
            <a:off x="177447" y="2800120"/>
            <a:ext cx="152553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456F"/>
                </a:solidFill>
                <a:effectLst/>
                <a:uLnTx/>
                <a:uFillTx/>
                <a:latin typeface="Libre Franklin" pitchFamily="2" charset="77"/>
                <a:ea typeface="+mn-ea"/>
                <a:cs typeface="Arial"/>
                <a:sym typeface="Arial"/>
              </a:rPr>
              <a:t>Political divisiveness</a:t>
            </a:r>
          </a:p>
        </p:txBody>
      </p:sp>
      <p:sp>
        <p:nvSpPr>
          <p:cNvPr id="17" name="TextBox 16">
            <a:extLst>
              <a:ext uri="{FF2B5EF4-FFF2-40B4-BE49-F238E27FC236}">
                <a16:creationId xmlns:a16="http://schemas.microsoft.com/office/drawing/2014/main" id="{B4B23CCA-EE91-9A67-9C8D-BCC8F4AA820D}"/>
              </a:ext>
            </a:extLst>
          </p:cNvPr>
          <p:cNvSpPr txBox="1"/>
          <p:nvPr/>
        </p:nvSpPr>
        <p:spPr>
          <a:xfrm>
            <a:off x="11452629" y="3897618"/>
            <a:ext cx="4102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BC2"/>
                </a:solidFill>
                <a:effectLst/>
                <a:uLnTx/>
                <a:uFillTx/>
                <a:latin typeface="Libre Franklin" pitchFamily="2" charset="77"/>
                <a:ea typeface="+mn-ea"/>
                <a:cs typeface="Arial"/>
                <a:sym typeface="Arial"/>
              </a:rPr>
              <a:t>-2</a:t>
            </a:r>
          </a:p>
        </p:txBody>
      </p:sp>
      <p:sp>
        <p:nvSpPr>
          <p:cNvPr id="18" name="Rectangle 17">
            <a:extLst>
              <a:ext uri="{FF2B5EF4-FFF2-40B4-BE49-F238E27FC236}">
                <a16:creationId xmlns:a16="http://schemas.microsoft.com/office/drawing/2014/main" id="{15D14A4C-3231-2A51-E5E2-63D8F3760042}"/>
              </a:ext>
            </a:extLst>
          </p:cNvPr>
          <p:cNvSpPr/>
          <p:nvPr/>
        </p:nvSpPr>
        <p:spPr>
          <a:xfrm>
            <a:off x="7628921" y="2702012"/>
            <a:ext cx="97174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26FB4"/>
                </a:solidFill>
                <a:effectLst/>
                <a:uLnTx/>
                <a:uFillTx/>
                <a:latin typeface="Libre Franklin" pitchFamily="2" charset="77"/>
                <a:ea typeface="+mn-ea"/>
                <a:cs typeface="Arial"/>
                <a:sym typeface="Arial"/>
              </a:rPr>
              <a:t>U.S. Recession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67F9915-B1E0-4FA2-0E51-C571B2FF6687}"/>
              </a:ext>
            </a:extLst>
          </p:cNvPr>
          <p:cNvGraphicFramePr/>
          <p:nvPr>
            <p:extLst>
              <p:ext uri="{D42A27DB-BD31-4B8C-83A1-F6EECF244321}">
                <p14:modId xmlns:p14="http://schemas.microsoft.com/office/powerpoint/2010/main" val="641796176"/>
              </p:ext>
            </p:extLst>
          </p:nvPr>
        </p:nvGraphicFramePr>
        <p:xfrm>
          <a:off x="1" y="908550"/>
          <a:ext cx="12192000" cy="464362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88EC226-C7D4-AC60-15DD-8F3F423D0C74}"/>
              </a:ext>
            </a:extLst>
          </p:cNvPr>
          <p:cNvSpPr/>
          <p:nvPr/>
        </p:nvSpPr>
        <p:spPr>
          <a:xfrm>
            <a:off x="1263296" y="2084670"/>
            <a:ext cx="281340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31034"/>
                </a:solidFill>
                <a:effectLst/>
                <a:uLnTx/>
                <a:uFillTx/>
                <a:latin typeface="Libre Franklin" pitchFamily="2" charset="77"/>
                <a:ea typeface="+mn-ea"/>
                <a:cs typeface="+mn-cs"/>
              </a:rPr>
              <a:t>Worst of inflation is still ahead</a:t>
            </a:r>
          </a:p>
        </p:txBody>
      </p:sp>
      <p:sp>
        <p:nvSpPr>
          <p:cNvPr id="4" name="Rectangle 3">
            <a:extLst>
              <a:ext uri="{FF2B5EF4-FFF2-40B4-BE49-F238E27FC236}">
                <a16:creationId xmlns:a16="http://schemas.microsoft.com/office/drawing/2014/main" id="{8C54A3E0-7364-3DD5-3F81-CB75EE912062}"/>
              </a:ext>
            </a:extLst>
          </p:cNvPr>
          <p:cNvSpPr/>
          <p:nvPr/>
        </p:nvSpPr>
        <p:spPr>
          <a:xfrm>
            <a:off x="1263297" y="4398062"/>
            <a:ext cx="281340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80BA"/>
                </a:solidFill>
                <a:effectLst/>
                <a:uLnTx/>
                <a:uFillTx/>
                <a:latin typeface="Libre Franklin" pitchFamily="2" charset="77"/>
                <a:ea typeface="+mn-ea"/>
                <a:cs typeface="+mn-cs"/>
              </a:rPr>
              <a:t>Worst of inflation is behind us</a:t>
            </a:r>
          </a:p>
        </p:txBody>
      </p:sp>
      <p:sp>
        <p:nvSpPr>
          <p:cNvPr id="246" name="Google Shape;246;p25"/>
          <p:cNvSpPr txBox="1">
            <a:spLocks noGrp="1"/>
          </p:cNvSpPr>
          <p:nvPr>
            <p:ph type="title"/>
          </p:nvPr>
        </p:nvSpPr>
        <p:spPr>
          <a:xfrm>
            <a:off x="453304" y="561936"/>
            <a:ext cx="11216640" cy="400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dirty="0"/>
              <a:t>Americans Are Bracing for the Worst of Inflation to Hit</a:t>
            </a:r>
            <a:endParaRPr sz="2200" dirty="0"/>
          </a:p>
        </p:txBody>
      </p:sp>
      <p:grpSp>
        <p:nvGrpSpPr>
          <p:cNvPr id="247" name="Google Shape;247;p25"/>
          <p:cNvGrpSpPr/>
          <p:nvPr/>
        </p:nvGrpSpPr>
        <p:grpSpPr>
          <a:xfrm>
            <a:off x="10155652" y="0"/>
            <a:ext cx="2048538" cy="574158"/>
            <a:chOff x="10143460" y="0"/>
            <a:chExt cx="2048538" cy="574158"/>
          </a:xfrm>
        </p:grpSpPr>
        <p:sp>
          <p:nvSpPr>
            <p:cNvPr id="248" name="Google Shape;248;p25"/>
            <p:cNvSpPr/>
            <p:nvPr/>
          </p:nvSpPr>
          <p:spPr>
            <a:xfrm rot="10800000">
              <a:off x="10143460" y="0"/>
              <a:ext cx="2048538" cy="574158"/>
            </a:xfrm>
            <a:prstGeom prst="round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2"/>
                </a:solidFill>
                <a:latin typeface="Libre Franklin"/>
                <a:ea typeface="Libre Franklin"/>
                <a:cs typeface="Libre Franklin"/>
                <a:sym typeface="Libre Franklin"/>
              </a:endParaRPr>
            </a:p>
          </p:txBody>
        </p:sp>
        <p:pic>
          <p:nvPicPr>
            <p:cNvPr id="249" name="Google Shape;249;p25" descr="A picture containing text&#10;&#10;Description automatically generated"/>
            <p:cNvPicPr preferRelativeResize="0"/>
            <p:nvPr/>
          </p:nvPicPr>
          <p:blipFill rotWithShape="1">
            <a:blip r:embed="rId4">
              <a:alphaModFix/>
            </a:blip>
            <a:srcRect/>
            <a:stretch/>
          </p:blipFill>
          <p:spPr>
            <a:xfrm>
              <a:off x="10404391" y="130732"/>
              <a:ext cx="1526675" cy="312694"/>
            </a:xfrm>
            <a:prstGeom prst="rect">
              <a:avLst/>
            </a:prstGeom>
            <a:noFill/>
            <a:ln>
              <a:noFill/>
            </a:ln>
          </p:spPr>
        </p:pic>
      </p:grpSp>
      <p:sp>
        <p:nvSpPr>
          <p:cNvPr id="250" name="Google Shape;250;p25"/>
          <p:cNvSpPr txBox="1"/>
          <p:nvPr/>
        </p:nvSpPr>
        <p:spPr>
          <a:xfrm>
            <a:off x="453299" y="265500"/>
            <a:ext cx="38094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dirty="0">
                <a:solidFill>
                  <a:schemeClr val="dk1"/>
                </a:solidFill>
                <a:latin typeface="Libre Franklin SemiBold"/>
                <a:ea typeface="Libre Franklin SemiBold"/>
                <a:cs typeface="Libre Franklin SemiBold"/>
                <a:sym typeface="Libre Franklin SemiBold"/>
              </a:rPr>
              <a:t>AMERICA THIS WEEK: FROM THE HARRIS POLL</a:t>
            </a: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None/>
            </a:pPr>
            <a:endParaRPr sz="1200" b="1" dirty="0">
              <a:solidFill>
                <a:schemeClr val="dk1"/>
              </a:solidFill>
              <a:latin typeface="Libre Franklin SemiBold"/>
              <a:ea typeface="Libre Franklin SemiBold"/>
              <a:cs typeface="Libre Franklin SemiBold"/>
              <a:sym typeface="Libre Franklin SemiBold"/>
            </a:endParaRPr>
          </a:p>
          <a:p>
            <a:pPr marL="0" marR="0" lvl="0" indent="0" algn="l" rtl="0">
              <a:lnSpc>
                <a:spcPct val="100000"/>
              </a:lnSpc>
              <a:spcBef>
                <a:spcPts val="0"/>
              </a:spcBef>
              <a:spcAft>
                <a:spcPts val="0"/>
              </a:spcAft>
              <a:buClr>
                <a:schemeClr val="dk1"/>
              </a:buClr>
              <a:buSzPts val="1200"/>
              <a:buFont typeface="Libre Franklin SemiBold"/>
              <a:buNone/>
            </a:pPr>
            <a:endParaRPr sz="1200" b="1" dirty="0">
              <a:solidFill>
                <a:schemeClr val="dk1"/>
              </a:solidFill>
              <a:latin typeface="Libre Franklin SemiBold"/>
              <a:ea typeface="Libre Franklin SemiBold"/>
              <a:cs typeface="Libre Franklin SemiBold"/>
              <a:sym typeface="Libre Franklin SemiBold"/>
            </a:endParaRPr>
          </a:p>
        </p:txBody>
      </p:sp>
      <p:sp>
        <p:nvSpPr>
          <p:cNvPr id="254" name="Google Shape;254;p25"/>
          <p:cNvSpPr txBox="1"/>
          <p:nvPr/>
        </p:nvSpPr>
        <p:spPr>
          <a:xfrm>
            <a:off x="177447" y="5809781"/>
            <a:ext cx="11403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939598"/>
                </a:solidFill>
                <a:latin typeface="Libre Franklin" pitchFamily="2" charset="77"/>
                <a:sym typeface="Arial"/>
              </a:rPr>
              <a:t>Source: Harris Poll COVID19 Tracker Wave 134 (9/16-9/18/22)</a:t>
            </a:r>
            <a:r>
              <a:rPr lang="en-US" sz="800" u="sng" dirty="0">
                <a:solidFill>
                  <a:srgbClr val="939598"/>
                </a:solidFill>
                <a:latin typeface="Libre Franklin" pitchFamily="2" charset="77"/>
                <a:sym typeface="Arial"/>
              </a:rPr>
              <a:t> </a:t>
            </a:r>
            <a:endParaRPr dirty="0">
              <a:latin typeface="Libre Franklin" pitchFamily="2" charset="77"/>
            </a:endParaRPr>
          </a:p>
          <a:p>
            <a:pPr marL="0" marR="0" lvl="0" indent="0" algn="l" rtl="0">
              <a:spcBef>
                <a:spcPts val="0"/>
              </a:spcBef>
              <a:spcAft>
                <a:spcPts val="0"/>
              </a:spcAft>
              <a:buNone/>
            </a:pPr>
            <a:r>
              <a:rPr lang="en-US" sz="800" u="sng" dirty="0">
                <a:solidFill>
                  <a:srgbClr val="939598"/>
                </a:solidFill>
                <a:latin typeface="Libre Franklin" pitchFamily="2" charset="77"/>
                <a:sym typeface="Arial"/>
              </a:rPr>
              <a:t>BASE: GENERAL PUBLIC W132 (n=2011)</a:t>
            </a:r>
            <a:endParaRPr dirty="0">
              <a:latin typeface="Libre Franklin" pitchFamily="2" charset="77"/>
            </a:endParaRPr>
          </a:p>
          <a:p>
            <a:pPr marL="0" marR="0" lvl="0" indent="0" algn="l" rtl="0">
              <a:lnSpc>
                <a:spcPct val="100000"/>
              </a:lnSpc>
              <a:spcBef>
                <a:spcPts val="0"/>
              </a:spcBef>
              <a:spcAft>
                <a:spcPts val="0"/>
              </a:spcAft>
              <a:buClr>
                <a:srgbClr val="939598"/>
              </a:buClr>
              <a:buSzPts val="800"/>
              <a:buFont typeface="Arial"/>
              <a:buNone/>
            </a:pPr>
            <a:r>
              <a:rPr lang="en-US" sz="800" u="none" strike="noStrike" cap="none" dirty="0">
                <a:solidFill>
                  <a:srgbClr val="939598"/>
                </a:solidFill>
                <a:latin typeface="Libre Franklin" pitchFamily="2" charset="77"/>
                <a:sym typeface="Arial"/>
              </a:rPr>
              <a:t>TND03. Regarding inflation and COVID-19, do you think the worst is behind us or still ahead of us?</a:t>
            </a:r>
            <a:endParaRPr dirty="0">
              <a:latin typeface="Libre Franklin" pitchFamily="2" charset="77"/>
            </a:endParaRPr>
          </a:p>
        </p:txBody>
      </p:sp>
    </p:spTree>
  </p:cSld>
  <p:clrMapOvr>
    <a:masterClrMapping/>
  </p:clrMapOvr>
</p:sld>
</file>

<file path=ppt/theme/theme1.xml><?xml version="1.0" encoding="utf-8"?>
<a:theme xmlns:a="http://schemas.openxmlformats.org/drawingml/2006/main" name="1_Blank">
  <a:themeElements>
    <a:clrScheme name="OAAA-22">
      <a:dk1>
        <a:srgbClr val="60625E"/>
      </a:dk1>
      <a:lt1>
        <a:srgbClr val="FFFFFF"/>
      </a:lt1>
      <a:dk2>
        <a:srgbClr val="DC281E"/>
      </a:dk2>
      <a:lt2>
        <a:srgbClr val="FFFFFF"/>
      </a:lt2>
      <a:accent1>
        <a:srgbClr val="BAC7C3"/>
      </a:accent1>
      <a:accent2>
        <a:srgbClr val="00476F"/>
      </a:accent2>
      <a:accent3>
        <a:srgbClr val="0081BA"/>
      </a:accent3>
      <a:accent4>
        <a:srgbClr val="00A0DE"/>
      </a:accent4>
      <a:accent5>
        <a:srgbClr val="6673B6"/>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AAA-22">
      <a:dk1>
        <a:srgbClr val="60625E"/>
      </a:dk1>
      <a:lt1>
        <a:srgbClr val="FFFFFF"/>
      </a:lt1>
      <a:dk2>
        <a:srgbClr val="DC281E"/>
      </a:dk2>
      <a:lt2>
        <a:srgbClr val="FFFFFF"/>
      </a:lt2>
      <a:accent1>
        <a:srgbClr val="BAC7C3"/>
      </a:accent1>
      <a:accent2>
        <a:srgbClr val="00476F"/>
      </a:accent2>
      <a:accent3>
        <a:srgbClr val="0081BA"/>
      </a:accent3>
      <a:accent4>
        <a:srgbClr val="00A0DE"/>
      </a:accent4>
      <a:accent5>
        <a:srgbClr val="6673B6"/>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OAAA-22">
      <a:dk1>
        <a:srgbClr val="60625E"/>
      </a:dk1>
      <a:lt1>
        <a:srgbClr val="FFFFFF"/>
      </a:lt1>
      <a:dk2>
        <a:srgbClr val="DC281E"/>
      </a:dk2>
      <a:lt2>
        <a:srgbClr val="FFFFFF"/>
      </a:lt2>
      <a:accent1>
        <a:srgbClr val="BAC7C3"/>
      </a:accent1>
      <a:accent2>
        <a:srgbClr val="00476F"/>
      </a:accent2>
      <a:accent3>
        <a:srgbClr val="0081BA"/>
      </a:accent3>
      <a:accent4>
        <a:srgbClr val="00A0DE"/>
      </a:accent4>
      <a:accent5>
        <a:srgbClr val="6673B6"/>
      </a:accent5>
      <a:accent6>
        <a:srgbClr val="FFFFFF"/>
      </a:accent6>
      <a:hlink>
        <a:srgbClr val="FFFFFF"/>
      </a:hlink>
      <a:folHlink>
        <a:srgbClr val="FF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AAA_TemplateOOH16.9" id="{1E60D8D7-E366-4B78-9809-3B6595FECC5D}" vid="{154220BF-E469-41DA-B324-C96DCA2778F7}"/>
    </a:ext>
  </a:extLst>
</a:theme>
</file>

<file path=ppt/theme/theme4.xml><?xml version="1.0" encoding="utf-8"?>
<a:theme xmlns:a="http://schemas.openxmlformats.org/drawingml/2006/main" name="3_Blank">
  <a:themeElements>
    <a:clrScheme name="OAAA-22">
      <a:dk1>
        <a:srgbClr val="60625E"/>
      </a:dk1>
      <a:lt1>
        <a:srgbClr val="FFFFFF"/>
      </a:lt1>
      <a:dk2>
        <a:srgbClr val="DC281E"/>
      </a:dk2>
      <a:lt2>
        <a:srgbClr val="FFFFFF"/>
      </a:lt2>
      <a:accent1>
        <a:srgbClr val="BAC7C3"/>
      </a:accent1>
      <a:accent2>
        <a:srgbClr val="00476F"/>
      </a:accent2>
      <a:accent3>
        <a:srgbClr val="0081BA"/>
      </a:accent3>
      <a:accent4>
        <a:srgbClr val="00A0DE"/>
      </a:accent4>
      <a:accent5>
        <a:srgbClr val="6673B6"/>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Image xmlns="c94d9d0f-1ff1-496f-93e5-b32e9300b69d">
      <Url xsi:nil="true"/>
      <Description xsi:nil="true"/>
    </Image>
    <TaxCatchAll xmlns="438da93e-a129-4990-b033-0d5dbf715427" xsi:nil="true"/>
    <Hyperlink xmlns="c94d9d0f-1ff1-496f-93e5-b32e9300b69d">
      <Url xsi:nil="true"/>
      <Description xsi:nil="true"/>
    </Hyperlink>
    <lcf76f155ced4ddcb4097134ff3c332f xmlns="c94d9d0f-1ff1-496f-93e5-b32e9300b69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A892A49C94418E2AC9992590727D" ma:contentTypeVersion="21" ma:contentTypeDescription="Create a new document." ma:contentTypeScope="" ma:versionID="74fd0069dd75da0140b82d4dc72fe99a">
  <xsd:schema xmlns:xsd="http://www.w3.org/2001/XMLSchema" xmlns:xs="http://www.w3.org/2001/XMLSchema" xmlns:p="http://schemas.microsoft.com/office/2006/metadata/properties" xmlns:ns1="http://schemas.microsoft.com/sharepoint/v3" xmlns:ns2="c94d9d0f-1ff1-496f-93e5-b32e9300b69d" xmlns:ns3="5f2a0e91-33b1-4c8e-90f7-306db27ce992" xmlns:ns4="438da93e-a129-4990-b033-0d5dbf715427" targetNamespace="http://schemas.microsoft.com/office/2006/metadata/properties" ma:root="true" ma:fieldsID="e0c9a3869e10b059cee4063b7f20e6ba" ns1:_="" ns2:_="" ns3:_="" ns4:_="">
    <xsd:import namespace="http://schemas.microsoft.com/sharepoint/v3"/>
    <xsd:import namespace="c94d9d0f-1ff1-496f-93e5-b32e9300b69d"/>
    <xsd:import namespace="5f2a0e91-33b1-4c8e-90f7-306db27ce992"/>
    <xsd:import namespace="438da93e-a129-4990-b033-0d5dbf7154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Image" minOccurs="0"/>
                <xsd:element ref="ns2:Hyperlink"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d9d0f-1ff1-496f-93e5-b32e9300b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Image" ma:index="16" nillable="true" ma:displayName="Image" ma:format="Hyperlink"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7"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503f176-2c99-41b2-a359-cfbd3cb539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2a0e91-33b1-4c8e-90f7-306db27ce9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8da93e-a129-4990-b033-0d5dbf71542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280EC27-5B6C-4871-A8BF-2B313BB43380}" ma:internalName="TaxCatchAll" ma:showField="CatchAllData" ma:web="{5f2a0e91-33b1-4c8e-90f7-306db27ce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62661-BE6E-46E4-8DD2-F6ED40AB301E}">
  <ds:schemaRefs>
    <ds:schemaRef ds:uri="http://schemas.microsoft.com/office/2006/metadata/properties"/>
    <ds:schemaRef ds:uri="http://schemas.openxmlformats.org/package/2006/metadata/core-properties"/>
    <ds:schemaRef ds:uri="http://www.w3.org/XML/1998/namespace"/>
    <ds:schemaRef ds:uri="http://purl.org/dc/terms/"/>
    <ds:schemaRef ds:uri="c94d9d0f-1ff1-496f-93e5-b32e9300b69d"/>
    <ds:schemaRef ds:uri="http://purl.org/dc/dcmitype/"/>
    <ds:schemaRef ds:uri="http://schemas.microsoft.com/office/infopath/2007/PartnerControls"/>
    <ds:schemaRef ds:uri="http://schemas.microsoft.com/office/2006/documentManagement/types"/>
    <ds:schemaRef ds:uri="http://purl.org/dc/elements/1.1/"/>
    <ds:schemaRef ds:uri="438da93e-a129-4990-b033-0d5dbf715427"/>
    <ds:schemaRef ds:uri="5f2a0e91-33b1-4c8e-90f7-306db27ce992"/>
    <ds:schemaRef ds:uri="http://schemas.microsoft.com/sharepoint/v3"/>
  </ds:schemaRefs>
</ds:datastoreItem>
</file>

<file path=customXml/itemProps2.xml><?xml version="1.0" encoding="utf-8"?>
<ds:datastoreItem xmlns:ds="http://schemas.openxmlformats.org/officeDocument/2006/customXml" ds:itemID="{59596CC9-4AC3-438B-B3C0-6F6C91410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4d9d0f-1ff1-496f-93e5-b32e9300b69d"/>
    <ds:schemaRef ds:uri="5f2a0e91-33b1-4c8e-90f7-306db27ce992"/>
    <ds:schemaRef ds:uri="438da93e-a129-4990-b033-0d5dbf715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2BF5C9-A7FB-4B1A-AA3B-58FF02D04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1477</TotalTime>
  <Words>4892</Words>
  <Application>Microsoft Office PowerPoint</Application>
  <PresentationFormat>Widescreen</PresentationFormat>
  <Paragraphs>708</Paragraphs>
  <Slides>45</Slides>
  <Notes>44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45</vt:i4>
      </vt:variant>
    </vt:vector>
  </HeadingPairs>
  <TitlesOfParts>
    <vt:vector size="58" baseType="lpstr">
      <vt:lpstr>Arial</vt:lpstr>
      <vt:lpstr>Libre Franklin SemiBold</vt:lpstr>
      <vt:lpstr>Libre Franklin</vt:lpstr>
      <vt:lpstr>Franklin Gothic Book</vt:lpstr>
      <vt:lpstr>Helvetica</vt:lpstr>
      <vt:lpstr>Libre Franklin Light</vt:lpstr>
      <vt:lpstr>Libre Franklin Medium</vt:lpstr>
      <vt:lpstr>Calibri</vt:lpstr>
      <vt:lpstr>Helvetica Light</vt:lpstr>
      <vt:lpstr>1_Blank</vt:lpstr>
      <vt:lpstr>Blank</vt:lpstr>
      <vt:lpstr>2_Blank</vt:lpstr>
      <vt:lpstr>3_Blank</vt:lpstr>
      <vt:lpstr>PowerPoint Presentation</vt:lpstr>
      <vt:lpstr>PowerPoint Presentation</vt:lpstr>
      <vt:lpstr>Key Takeaways</vt:lpstr>
      <vt:lpstr>PowerPoint Presentation</vt:lpstr>
      <vt:lpstr>PowerPoint Presentation</vt:lpstr>
      <vt:lpstr>Macro Consumer Outlook </vt:lpstr>
      <vt:lpstr>Optimism Holding Strong That The Worst of COVID Is Behind Us</vt:lpstr>
      <vt:lpstr>As COVID Fears Continue to Fall, Inflation and Recession Concerns Climb  </vt:lpstr>
      <vt:lpstr>Americans Are Bracing for the Worst of Inflation to Hit</vt:lpstr>
      <vt:lpstr>A Nation with Mixed Emotions on the Economy; Half Are Angry, Half Are Calm </vt:lpstr>
      <vt:lpstr>Since April, Gas &amp; Groceries Continue To Financially Burden Americans</vt:lpstr>
      <vt:lpstr>All Generations Are Most Concerned About the Health of U.S. Economy</vt:lpstr>
      <vt:lpstr>Less Than A Fifth Of Americans  Rate Their Finances As “Very Good”</vt:lpstr>
      <vt:lpstr>Americans Are Focused on Saving and Budgeting Because of Inflation</vt:lpstr>
      <vt:lpstr>Impulse Shopping is First on the “Cutting Back” Chopping Block</vt:lpstr>
      <vt:lpstr>Holiday  Travel</vt:lpstr>
      <vt:lpstr>3 in 5 Plan to Travel this Holiday Season, with a Third Traveling More vs. Last Year</vt:lpstr>
      <vt:lpstr>Most will Travel by Car &amp; a Third will Travel Farther than Last Holiday Season</vt:lpstr>
      <vt:lpstr>Inflation is Impacting Holiday Plans; Distance Traveled &amp; Food Served at Gatherings  </vt:lpstr>
      <vt:lpstr>Most Want to Celebrate Holidays with Extended Stays  while Gen Z Prefer a Beach Vacation  </vt:lpstr>
      <vt:lpstr>Holiday  Shopping</vt:lpstr>
      <vt:lpstr>A Third Will Spend More on Holiday Travel This Year Despite Inflation While A Third Will Cut Back on Dining Out</vt:lpstr>
      <vt:lpstr>November will be Holiday Shopping Primetime with Clothing as the Hot Ticket Item </vt:lpstr>
      <vt:lpstr>A Third of Holiday Shoppers Plan to Spend A Lot More This Year vs. Last</vt:lpstr>
      <vt:lpstr>Four in Ten Holiday Shoppers Plan to Spend Up to $500 on Holiday Gifts</vt:lpstr>
      <vt:lpstr>Holiday Shoppers Say Ads About Savings Are Most Relevant to Them</vt:lpstr>
      <vt:lpstr>Nearly Nine in Ten Will Adjust Their Shopping to Account for Inflation</vt:lpstr>
      <vt:lpstr>Holiday Shoppers Will Utilize Online Retailers More This Year but Pop-Ups Less</vt:lpstr>
      <vt:lpstr>Three Quarters of Shoppers Are Now Focusing More on Budget vs. Previously</vt:lpstr>
      <vt:lpstr>OOH Product Engagement:  Healthcare Services Insurance Financial Services</vt:lpstr>
      <vt:lpstr>Nearly Half of Consumers Notice OOH Ads More Now vs. One Year Ago</vt:lpstr>
      <vt:lpstr>Nearly Six in Ten Recall Seeing  OOH Healthcare Services Ads Recently </vt:lpstr>
      <vt:lpstr>Three Quarters of Consumers Who Saw OOH Healthcare Services Ads Engaged  </vt:lpstr>
      <vt:lpstr>Consumers Want to See Local Care Facilities and Price-Related OOH Healthcare Ads Most  </vt:lpstr>
      <vt:lpstr>Four in Ten Recall OOH Insurance Ads  Within the Last Month</vt:lpstr>
      <vt:lpstr>Searching for Insurance Company/Agent is Top Engagement Among Consumers  </vt:lpstr>
      <vt:lpstr>Consumers Are Most Interested in Benefits-Related Information from Insurance</vt:lpstr>
      <vt:lpstr>More Than Half Have Seen an OOH Ad  for Financial Services Recently</vt:lpstr>
      <vt:lpstr>Reading Reviews of Financial Services Online is Top Engagement for Consumers</vt:lpstr>
      <vt:lpstr>Rewards &amp; Benefits Ads Are of Most Interest to Consumers</vt:lpstr>
      <vt:lpstr>OOH  Social Media Engagement</vt:lpstr>
      <vt:lpstr>Social Media Users Frequently Notice OOH Ads Being Posted on Platforms</vt:lpstr>
      <vt:lpstr>Half of Users Engaged With Ads by Visiting the Company’s Website</vt:lpstr>
      <vt:lpstr>Millennials on All Platforms are Highly Likely to Repost OOH Ads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OAI-SN-209</dc:creator>
  <cp:lastModifiedBy>Steve Nicklin</cp:lastModifiedBy>
  <cp:revision>21</cp:revision>
  <dcterms:modified xsi:type="dcterms:W3CDTF">2022-10-03T18:49:56Z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0x0101003CD0A892A49C94418E2AC9992590727D</vt:lpwstr>
  </property>
  <property fmtid="{D5CDD505-2E9C-101B-9397-08002B2CF9AE}" pid="3" name="MediaServiceImageTags">
    <vt:lpwstr/>
  </property>
</Properties>
</file>