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3.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4.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theme/theme6.xml" ContentType="application/vnd.openxmlformats-officedocument.theme+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7.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8.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9.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10.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theme/theme11.xml" ContentType="application/vnd.openxmlformats-officedocument.theme+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5" r:id="rId4"/>
    <p:sldMasterId id="2147484242" r:id="rId5"/>
    <p:sldMasterId id="2147484353" r:id="rId6"/>
    <p:sldMasterId id="2147484386" r:id="rId7"/>
    <p:sldMasterId id="2147484417" r:id="rId8"/>
    <p:sldMasterId id="2147484483" r:id="rId9"/>
    <p:sldMasterId id="2147484514" r:id="rId10"/>
    <p:sldMasterId id="2147484579" r:id="rId11"/>
    <p:sldMasterId id="2147484610" r:id="rId12"/>
    <p:sldMasterId id="2147484645" r:id="rId13"/>
    <p:sldMasterId id="2147484676" r:id="rId14"/>
    <p:sldMasterId id="2147484710" r:id="rId15"/>
  </p:sldMasterIdLst>
  <p:notesMasterIdLst>
    <p:notesMasterId r:id="rId36"/>
  </p:notesMasterIdLst>
  <p:handoutMasterIdLst>
    <p:handoutMasterId r:id="rId37"/>
  </p:handoutMasterIdLst>
  <p:sldIdLst>
    <p:sldId id="1311" r:id="rId16"/>
    <p:sldId id="1504" r:id="rId17"/>
    <p:sldId id="2147376394" r:id="rId18"/>
    <p:sldId id="2147376538" r:id="rId19"/>
    <p:sldId id="2147376539" r:id="rId20"/>
    <p:sldId id="2147472260" r:id="rId21"/>
    <p:sldId id="2147376377" r:id="rId22"/>
    <p:sldId id="2147376506" r:id="rId23"/>
    <p:sldId id="2147376504" r:id="rId24"/>
    <p:sldId id="2147376535" r:id="rId25"/>
    <p:sldId id="7498" r:id="rId26"/>
    <p:sldId id="7508" r:id="rId27"/>
    <p:sldId id="2147376498" r:id="rId28"/>
    <p:sldId id="2147376499" r:id="rId29"/>
    <p:sldId id="2147376510" r:id="rId30"/>
    <p:sldId id="2147376379" r:id="rId31"/>
    <p:sldId id="2147376536" r:id="rId32"/>
    <p:sldId id="2147376501" r:id="rId33"/>
    <p:sldId id="2147376537" r:id="rId34"/>
    <p:sldId id="1791" r:id="rId3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A8924B-0E4B-4B18-8DEE-F696D90E1705}" name="Nicole Alfano" initials="NA" userId="S::nicole.alfano@harrispoll.com::cc64bf32-4bae-4b2d-95de-315d4e7f1ab0" providerId="AD"/>
  <p188:author id="{170CCD63-CB76-5ACC-D5FB-3ADB6FCB5505}" name="Kat Williams" initials="KW" userId="S::kat.williams@harrispoll.com::fe2d2e23-c50b-4fb1-bac0-5af49a44e9c2" providerId="AD"/>
  <p188:author id="{277FA3CA-05E5-000D-F90B-090CC132BB67}" name="Jacklyn  Cooney" initials="JC" userId="S::jacklyn.cooney@harrispoll.com::4671fd87-1c36-424f-adfb-fe46f037022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wny Saez" initials="TS" lastIdx="5" clrIdx="0">
    <p:extLst>
      <p:ext uri="{19B8F6BF-5375-455C-9EA6-DF929625EA0E}">
        <p15:presenceInfo xmlns:p15="http://schemas.microsoft.com/office/powerpoint/2012/main" userId="S::tawny.saez@harrisinsights.com::2913b00c-fb6f-4e8a-bee1-8c08f32ef7de" providerId="AD"/>
      </p:ext>
    </p:extLst>
  </p:cmAuthor>
  <p:cmAuthor id="2" name="Andrew Higham" initials="AH" lastIdx="4" clrIdx="1">
    <p:extLst>
      <p:ext uri="{19B8F6BF-5375-455C-9EA6-DF929625EA0E}">
        <p15:presenceInfo xmlns:p15="http://schemas.microsoft.com/office/powerpoint/2012/main" userId="S::andrew.higham@harrisinsights.com::35dafcc8-73c5-404a-9731-d0dc709edbaf" providerId="AD"/>
      </p:ext>
    </p:extLst>
  </p:cmAuthor>
  <p:cmAuthor id="3" name="Marie Aloi" initials="MA" lastIdx="8" clrIdx="2">
    <p:extLst>
      <p:ext uri="{19B8F6BF-5375-455C-9EA6-DF929625EA0E}">
        <p15:presenceInfo xmlns:p15="http://schemas.microsoft.com/office/powerpoint/2012/main" userId="S-1-12-1-1671365597-1128412942-364009609-4032178151" providerId="AD"/>
      </p:ext>
    </p:extLst>
  </p:cmAuthor>
  <p:cmAuthor id="4" name="Chris McAllister" initials="CM" lastIdx="4" clrIdx="3">
    <p:extLst>
      <p:ext uri="{19B8F6BF-5375-455C-9EA6-DF929625EA0E}">
        <p15:presenceInfo xmlns:p15="http://schemas.microsoft.com/office/powerpoint/2012/main" userId="S::chris.mcallister@harrisinsights.com::1c21de35-29b4-45c9-a39e-8ffc18f06b64" providerId="AD"/>
      </p:ext>
    </p:extLst>
  </p:cmAuthor>
  <p:cmAuthor id="5" name="John Gerzema" initials="JG" lastIdx="4" clrIdx="4">
    <p:extLst>
      <p:ext uri="{19B8F6BF-5375-455C-9EA6-DF929625EA0E}">
        <p15:presenceInfo xmlns:p15="http://schemas.microsoft.com/office/powerpoint/2012/main" userId="S::jgerzema@harrisinsights.com::9479822d-61de-40b2-b816-750aef508154" providerId="AD"/>
      </p:ext>
    </p:extLst>
  </p:cmAuthor>
  <p:cmAuthor id="6" name="Steve Nicklin" initials="SN" lastIdx="13" clrIdx="5">
    <p:extLst>
      <p:ext uri="{19B8F6BF-5375-455C-9EA6-DF929625EA0E}">
        <p15:presenceInfo xmlns:p15="http://schemas.microsoft.com/office/powerpoint/2012/main" userId="S::snicklin@oaaa.org::4d267a5b-9ae4-459a-bbb3-586e46512d6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E7CD"/>
    <a:srgbClr val="00CF9C"/>
    <a:srgbClr val="FF8769"/>
    <a:srgbClr val="009B75"/>
    <a:srgbClr val="FFFFFF"/>
    <a:srgbClr val="FFC3B4"/>
    <a:srgbClr val="7F7F7F"/>
    <a:srgbClr val="717A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8D57653-D74D-44C2-8DF0-AA0B026E4998}" v="2" dt="2023-08-30T23:35:51.8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228" y="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9" Type="http://schemas.openxmlformats.org/officeDocument/2006/relationships/presProps" Target="presProps.xml"/><Relationship Id="rId21" Type="http://schemas.openxmlformats.org/officeDocument/2006/relationships/slide" Target="slides/slide6.xml"/><Relationship Id="rId34" Type="http://schemas.openxmlformats.org/officeDocument/2006/relationships/slide" Target="slides/slide19.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slide" Target="slides/slide17.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slide" Target="slides/slide1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283571753378139"/>
          <c:y val="0.1064070810388963"/>
          <c:w val="0.32195043015147135"/>
          <c:h val="0.77275749977593022"/>
        </c:manualLayout>
      </c:layout>
      <c:barChart>
        <c:barDir val="col"/>
        <c:grouping val="percentStacked"/>
        <c:varyColors val="0"/>
        <c:ser>
          <c:idx val="0"/>
          <c:order val="0"/>
          <c:tx>
            <c:strRef>
              <c:f>Sheet1!$B$1</c:f>
              <c:strCache>
                <c:ptCount val="1"/>
                <c:pt idx="0">
                  <c:v>No</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2022</c:v>
                </c:pt>
              </c:numCache>
            </c:numRef>
          </c:cat>
          <c:val>
            <c:numRef>
              <c:f>Sheet1!$B$2</c:f>
              <c:numCache>
                <c:formatCode>0%</c:formatCode>
                <c:ptCount val="1"/>
                <c:pt idx="0">
                  <c:v>0.4</c:v>
                </c:pt>
              </c:numCache>
            </c:numRef>
          </c:val>
          <c:extLst>
            <c:ext xmlns:c16="http://schemas.microsoft.com/office/drawing/2014/chart" uri="{C3380CC4-5D6E-409C-BE32-E72D297353CC}">
              <c16:uniqueId val="{00000000-3C77-40A7-9FAC-B08C4C885DF6}"/>
            </c:ext>
          </c:extLst>
        </c:ser>
        <c:ser>
          <c:idx val="1"/>
          <c:order val="1"/>
          <c:tx>
            <c:strRef>
              <c:f>Sheet1!$C$1</c:f>
              <c:strCache>
                <c:ptCount val="1"/>
                <c:pt idx="0">
                  <c:v>Yes, probably</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2022</c:v>
                </c:pt>
              </c:numCache>
            </c:numRef>
          </c:cat>
          <c:val>
            <c:numRef>
              <c:f>Sheet1!$C$2</c:f>
              <c:numCache>
                <c:formatCode>0%</c:formatCode>
                <c:ptCount val="1"/>
                <c:pt idx="0">
                  <c:v>0.27</c:v>
                </c:pt>
              </c:numCache>
            </c:numRef>
          </c:val>
          <c:extLst>
            <c:ext xmlns:c16="http://schemas.microsoft.com/office/drawing/2014/chart" uri="{C3380CC4-5D6E-409C-BE32-E72D297353CC}">
              <c16:uniqueId val="{00000001-3C77-40A7-9FAC-B08C4C885DF6}"/>
            </c:ext>
          </c:extLst>
        </c:ser>
        <c:ser>
          <c:idx val="2"/>
          <c:order val="2"/>
          <c:tx>
            <c:strRef>
              <c:f>Sheet1!$D$1</c:f>
              <c:strCache>
                <c:ptCount val="1"/>
                <c:pt idx="0">
                  <c:v>Yes, definitely</c:v>
                </c:pt>
              </c:strCache>
            </c:strRef>
          </c:tx>
          <c:spPr>
            <a:solidFill>
              <a:schemeClr val="accent2"/>
            </a:solidFill>
            <a:ln>
              <a:noFill/>
            </a:ln>
            <a:effectLst/>
          </c:spPr>
          <c:invertIfNegative val="0"/>
          <c:dLbls>
            <c:dLbl>
              <c:idx val="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C77-40A7-9FAC-B08C4C885DF6}"/>
                </c:ext>
              </c:extLst>
            </c:dLbl>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pt idx="0">
                  <c:v>2022</c:v>
                </c:pt>
              </c:numCache>
            </c:numRef>
          </c:cat>
          <c:val>
            <c:numRef>
              <c:f>Sheet1!$D$2</c:f>
              <c:numCache>
                <c:formatCode>0%</c:formatCode>
                <c:ptCount val="1"/>
                <c:pt idx="0">
                  <c:v>0.33</c:v>
                </c:pt>
              </c:numCache>
            </c:numRef>
          </c:val>
          <c:extLst>
            <c:ext xmlns:c16="http://schemas.microsoft.com/office/drawing/2014/chart" uri="{C3380CC4-5D6E-409C-BE32-E72D297353CC}">
              <c16:uniqueId val="{00000002-3C77-40A7-9FAC-B08C4C885DF6}"/>
            </c:ext>
          </c:extLst>
        </c:ser>
        <c:dLbls>
          <c:showLegendKey val="0"/>
          <c:showVal val="0"/>
          <c:showCatName val="0"/>
          <c:showSerName val="0"/>
          <c:showPercent val="0"/>
          <c:showBubbleSize val="0"/>
        </c:dLbls>
        <c:gapWidth val="26"/>
        <c:overlap val="100"/>
        <c:axId val="204662272"/>
        <c:axId val="197963712"/>
      </c:barChart>
      <c:catAx>
        <c:axId val="204662272"/>
        <c:scaling>
          <c:orientation val="minMax"/>
        </c:scaling>
        <c:delete val="1"/>
        <c:axPos val="b"/>
        <c:numFmt formatCode="General" sourceLinked="1"/>
        <c:majorTickMark val="none"/>
        <c:minorTickMark val="none"/>
        <c:tickLblPos val="nextTo"/>
        <c:crossAx val="197963712"/>
        <c:crosses val="autoZero"/>
        <c:auto val="1"/>
        <c:lblAlgn val="ctr"/>
        <c:lblOffset val="100"/>
        <c:noMultiLvlLbl val="0"/>
      </c:catAx>
      <c:valAx>
        <c:axId val="197963712"/>
        <c:scaling>
          <c:orientation val="minMax"/>
          <c:max val="1.1000000000000001"/>
          <c:min val="0"/>
        </c:scaling>
        <c:delete val="1"/>
        <c:axPos val="l"/>
        <c:numFmt formatCode="0%" sourceLinked="1"/>
        <c:majorTickMark val="out"/>
        <c:minorTickMark val="none"/>
        <c:tickLblPos val="nextTo"/>
        <c:crossAx val="204662272"/>
        <c:crosses val="autoZero"/>
        <c:crossBetween val="between"/>
      </c:valAx>
      <c:spPr>
        <a:noFill/>
        <a:ln>
          <a:noFill/>
        </a:ln>
        <a:effectLst/>
      </c:spPr>
    </c:plotArea>
    <c:legend>
      <c:legendPos val="l"/>
      <c:layout>
        <c:manualLayout>
          <c:xMode val="edge"/>
          <c:yMode val="edge"/>
          <c:x val="7.0531489949956887E-3"/>
          <c:y val="0.33377025097989488"/>
          <c:w val="0.3599069868696117"/>
          <c:h val="0.24105787118507718"/>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b="1" i="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630147644541599E-2"/>
          <c:y val="0.19675256270257227"/>
          <c:w val="0.96562499999999996"/>
          <c:h val="0.70402870117322736"/>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More days</c:v>
                </c:pt>
                <c:pt idx="1">
                  <c:v>The same amount</c:v>
                </c:pt>
                <c:pt idx="2">
                  <c:v>Fewer days</c:v>
                </c:pt>
              </c:strCache>
            </c:strRef>
          </c:cat>
          <c:val>
            <c:numRef>
              <c:f>Sheet1!$B$2:$B$4</c:f>
              <c:numCache>
                <c:formatCode>0%</c:formatCode>
                <c:ptCount val="3"/>
                <c:pt idx="0">
                  <c:v>0.44</c:v>
                </c:pt>
                <c:pt idx="1">
                  <c:v>0.45</c:v>
                </c:pt>
                <c:pt idx="2">
                  <c:v>0.11</c:v>
                </c:pt>
              </c:numCache>
            </c:numRef>
          </c:val>
          <c:extLst>
            <c:ext xmlns:c16="http://schemas.microsoft.com/office/drawing/2014/chart" uri="{C3380CC4-5D6E-409C-BE32-E72D297353CC}">
              <c16:uniqueId val="{00000000-8394-46DF-B251-40D218B3A091}"/>
            </c:ext>
          </c:extLst>
        </c:ser>
        <c:ser>
          <c:idx val="1"/>
          <c:order val="1"/>
          <c:tx>
            <c:strRef>
              <c:f>Sheet1!$C$1</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More days</c:v>
                </c:pt>
                <c:pt idx="1">
                  <c:v>The same amount</c:v>
                </c:pt>
                <c:pt idx="2">
                  <c:v>Fewer days</c:v>
                </c:pt>
              </c:strCache>
            </c:strRef>
          </c:cat>
          <c:val>
            <c:numRef>
              <c:f>Sheet1!$C$2:$C$4</c:f>
              <c:numCache>
                <c:formatCode>0%</c:formatCode>
                <c:ptCount val="3"/>
                <c:pt idx="0">
                  <c:v>0.31</c:v>
                </c:pt>
                <c:pt idx="1">
                  <c:v>0.43</c:v>
                </c:pt>
                <c:pt idx="2">
                  <c:v>0.26</c:v>
                </c:pt>
              </c:numCache>
            </c:numRef>
          </c:val>
          <c:extLst>
            <c:ext xmlns:c16="http://schemas.microsoft.com/office/drawing/2014/chart" uri="{C3380CC4-5D6E-409C-BE32-E72D297353CC}">
              <c16:uniqueId val="{00000001-8394-46DF-B251-40D218B3A091}"/>
            </c:ext>
          </c:extLst>
        </c:ser>
        <c:dLbls>
          <c:dLblPos val="outEnd"/>
          <c:showLegendKey val="0"/>
          <c:showVal val="1"/>
          <c:showCatName val="0"/>
          <c:showSerName val="0"/>
          <c:showPercent val="0"/>
          <c:showBubbleSize val="0"/>
        </c:dLbls>
        <c:gapWidth val="219"/>
        <c:overlap val="-27"/>
        <c:axId val="613765135"/>
        <c:axId val="648371391"/>
      </c:barChart>
      <c:catAx>
        <c:axId val="613765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Helvetica" panose="020B0604020202020204" pitchFamily="34" charset="0"/>
              </a:defRPr>
            </a:pPr>
            <a:endParaRPr lang="en-US"/>
          </a:p>
        </c:txPr>
        <c:crossAx val="648371391"/>
        <c:crosses val="autoZero"/>
        <c:auto val="1"/>
        <c:lblAlgn val="ctr"/>
        <c:lblOffset val="100"/>
        <c:noMultiLvlLbl val="0"/>
      </c:catAx>
      <c:valAx>
        <c:axId val="648371391"/>
        <c:scaling>
          <c:orientation val="minMax"/>
        </c:scaling>
        <c:delete val="1"/>
        <c:axPos val="l"/>
        <c:numFmt formatCode="0%" sourceLinked="1"/>
        <c:majorTickMark val="none"/>
        <c:minorTickMark val="none"/>
        <c:tickLblPos val="nextTo"/>
        <c:crossAx val="613765135"/>
        <c:crosses val="autoZero"/>
        <c:crossBetween val="between"/>
      </c:valAx>
      <c:spPr>
        <a:noFill/>
        <a:ln>
          <a:noFill/>
        </a:ln>
        <a:effectLst/>
      </c:spPr>
    </c:plotArea>
    <c:legend>
      <c:legendPos val="b"/>
      <c:layout>
        <c:manualLayout>
          <c:xMode val="edge"/>
          <c:yMode val="edge"/>
          <c:x val="0.39672795500510238"/>
          <c:y val="3.9498951536875312E-2"/>
          <c:w val="0.23723121581425993"/>
          <c:h val="7.5961339943335732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Helvetica"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a:latin typeface="+mn-lt"/>
          <a:cs typeface="Helvetica"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260950044099229"/>
          <c:y val="3.916925294954008E-2"/>
          <c:w val="0.74651467612463307"/>
          <c:h val="0.93458258109395209"/>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0-BC7A-2340-8798-C3D40B54C8CF}"/>
              </c:ext>
            </c:extLst>
          </c:dPt>
          <c:dPt>
            <c:idx val="1"/>
            <c:invertIfNegative val="0"/>
            <c:bubble3D val="0"/>
            <c:extLst>
              <c:ext xmlns:c16="http://schemas.microsoft.com/office/drawing/2014/chart" uri="{C3380CC4-5D6E-409C-BE32-E72D297353CC}">
                <c16:uniqueId val="{00000001-BC7A-2340-8798-C3D40B54C8CF}"/>
              </c:ext>
            </c:extLst>
          </c:dPt>
          <c:dPt>
            <c:idx val="2"/>
            <c:invertIfNegative val="0"/>
            <c:bubble3D val="0"/>
            <c:extLst>
              <c:ext xmlns:c16="http://schemas.microsoft.com/office/drawing/2014/chart" uri="{C3380CC4-5D6E-409C-BE32-E72D297353CC}">
                <c16:uniqueId val="{00000002-BC7A-2340-8798-C3D40B54C8CF}"/>
              </c:ext>
            </c:extLst>
          </c:dPt>
          <c:dPt>
            <c:idx val="3"/>
            <c:invertIfNegative val="0"/>
            <c:bubble3D val="0"/>
            <c:extLst>
              <c:ext xmlns:c16="http://schemas.microsoft.com/office/drawing/2014/chart" uri="{C3380CC4-5D6E-409C-BE32-E72D297353CC}">
                <c16:uniqueId val="{00000003-BC7A-2340-8798-C3D40B54C8CF}"/>
              </c:ext>
            </c:extLst>
          </c:dPt>
          <c:dPt>
            <c:idx val="7"/>
            <c:invertIfNegative val="0"/>
            <c:bubble3D val="0"/>
            <c:extLst>
              <c:ext xmlns:c16="http://schemas.microsoft.com/office/drawing/2014/chart" uri="{C3380CC4-5D6E-409C-BE32-E72D297353CC}">
                <c16:uniqueId val="{00000004-BC7A-2340-8798-C3D40B54C8CF}"/>
              </c:ext>
            </c:extLst>
          </c:dPt>
          <c:dPt>
            <c:idx val="11"/>
            <c:invertIfNegative val="0"/>
            <c:bubble3D val="0"/>
            <c:extLst>
              <c:ext xmlns:c16="http://schemas.microsoft.com/office/drawing/2014/chart" uri="{C3380CC4-5D6E-409C-BE32-E72D297353CC}">
                <c16:uniqueId val="{00000006-BC7A-2340-8798-C3D40B54C8CF}"/>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Locally within 50 miles</c:v>
                </c:pt>
                <c:pt idx="1">
                  <c:v>Regionally within 200 miles</c:v>
                </c:pt>
                <c:pt idx="2">
                  <c:v>Nationally between 201-500 miles</c:v>
                </c:pt>
                <c:pt idx="3">
                  <c:v>Nationally between 501-1,000 miles</c:v>
                </c:pt>
                <c:pt idx="4">
                  <c:v>Nationally over 1,000 miles</c:v>
                </c:pt>
                <c:pt idx="5">
                  <c:v>Internationally</c:v>
                </c:pt>
              </c:strCache>
            </c:strRef>
          </c:cat>
          <c:val>
            <c:numRef>
              <c:f>Sheet1!$B$2:$B$7</c:f>
              <c:numCache>
                <c:formatCode>0%</c:formatCode>
                <c:ptCount val="6"/>
                <c:pt idx="0">
                  <c:v>8.0326090000000003E-2</c:v>
                </c:pt>
                <c:pt idx="1">
                  <c:v>0.23419959000000001</c:v>
                </c:pt>
                <c:pt idx="2">
                  <c:v>0.21430199</c:v>
                </c:pt>
                <c:pt idx="3">
                  <c:v>0.22986155999999999</c:v>
                </c:pt>
                <c:pt idx="4">
                  <c:v>0.15024578999999999</c:v>
                </c:pt>
                <c:pt idx="5">
                  <c:v>9.1064980000000004E-2</c:v>
                </c:pt>
              </c:numCache>
            </c:numRef>
          </c:val>
          <c:extLst>
            <c:ext xmlns:c16="http://schemas.microsoft.com/office/drawing/2014/chart" uri="{C3380CC4-5D6E-409C-BE32-E72D297353CC}">
              <c16:uniqueId val="{00000007-BC7A-2340-8798-C3D40B54C8CF}"/>
            </c:ext>
          </c:extLst>
        </c:ser>
        <c:ser>
          <c:idx val="1"/>
          <c:order val="1"/>
          <c:tx>
            <c:strRef>
              <c:f>Sheet1!$C$1</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Locally within 50 miles</c:v>
                </c:pt>
                <c:pt idx="1">
                  <c:v>Regionally within 200 miles</c:v>
                </c:pt>
                <c:pt idx="2">
                  <c:v>Nationally between 201-500 miles</c:v>
                </c:pt>
                <c:pt idx="3">
                  <c:v>Nationally between 501-1,000 miles</c:v>
                </c:pt>
                <c:pt idx="4">
                  <c:v>Nationally over 1,000 miles</c:v>
                </c:pt>
                <c:pt idx="5">
                  <c:v>Internationally</c:v>
                </c:pt>
              </c:strCache>
            </c:strRef>
          </c:cat>
          <c:val>
            <c:numRef>
              <c:f>Sheet1!$C$2:$C$7</c:f>
              <c:numCache>
                <c:formatCode>0%</c:formatCode>
                <c:ptCount val="6"/>
                <c:pt idx="0">
                  <c:v>0.18</c:v>
                </c:pt>
                <c:pt idx="1">
                  <c:v>0.27</c:v>
                </c:pt>
                <c:pt idx="2">
                  <c:v>0.22</c:v>
                </c:pt>
                <c:pt idx="3">
                  <c:v>0.14000000000000001</c:v>
                </c:pt>
                <c:pt idx="4">
                  <c:v>0.13</c:v>
                </c:pt>
                <c:pt idx="5">
                  <c:v>0.06</c:v>
                </c:pt>
              </c:numCache>
            </c:numRef>
          </c:val>
          <c:extLst>
            <c:ext xmlns:c16="http://schemas.microsoft.com/office/drawing/2014/chart" uri="{C3380CC4-5D6E-409C-BE32-E72D297353CC}">
              <c16:uniqueId val="{00000000-54F6-42A7-B571-074EDAB239CC}"/>
            </c:ext>
          </c:extLst>
        </c:ser>
        <c:dLbls>
          <c:dLblPos val="outEnd"/>
          <c:showLegendKey val="0"/>
          <c:showVal val="1"/>
          <c:showCatName val="0"/>
          <c:showSerName val="0"/>
          <c:showPercent val="0"/>
          <c:showBubbleSize val="0"/>
        </c:dLbls>
        <c:gapWidth val="70"/>
        <c:axId val="213047296"/>
        <c:axId val="206826880"/>
      </c:barChart>
      <c:catAx>
        <c:axId val="21304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206826880"/>
        <c:crosses val="autoZero"/>
        <c:auto val="1"/>
        <c:lblAlgn val="ctr"/>
        <c:lblOffset val="100"/>
        <c:noMultiLvlLbl val="0"/>
      </c:catAx>
      <c:valAx>
        <c:axId val="206826880"/>
        <c:scaling>
          <c:orientation val="minMax"/>
        </c:scaling>
        <c:delete val="1"/>
        <c:axPos val="l"/>
        <c:numFmt formatCode="0%" sourceLinked="1"/>
        <c:majorTickMark val="none"/>
        <c:minorTickMark val="none"/>
        <c:tickLblPos val="nextTo"/>
        <c:crossAx val="213047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7347890933010019"/>
          <c:y val="3.5622219305178907E-2"/>
          <c:w val="0.57211837435553881"/>
          <c:h val="0.93458258109395209"/>
        </c:manualLayout>
      </c:layout>
      <c:barChart>
        <c:barDir val="bar"/>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0-CC65-4D49-A425-CF348EB934C2}"/>
              </c:ext>
            </c:extLst>
          </c:dPt>
          <c:dPt>
            <c:idx val="1"/>
            <c:invertIfNegative val="0"/>
            <c:bubble3D val="0"/>
            <c:extLst>
              <c:ext xmlns:c16="http://schemas.microsoft.com/office/drawing/2014/chart" uri="{C3380CC4-5D6E-409C-BE32-E72D297353CC}">
                <c16:uniqueId val="{00000001-CC65-4D49-A425-CF348EB934C2}"/>
              </c:ext>
            </c:extLst>
          </c:dPt>
          <c:dPt>
            <c:idx val="2"/>
            <c:invertIfNegative val="0"/>
            <c:bubble3D val="0"/>
            <c:extLst>
              <c:ext xmlns:c16="http://schemas.microsoft.com/office/drawing/2014/chart" uri="{C3380CC4-5D6E-409C-BE32-E72D297353CC}">
                <c16:uniqueId val="{00000002-CC65-4D49-A425-CF348EB934C2}"/>
              </c:ext>
            </c:extLst>
          </c:dPt>
          <c:dPt>
            <c:idx val="3"/>
            <c:invertIfNegative val="0"/>
            <c:bubble3D val="0"/>
            <c:extLst>
              <c:ext xmlns:c16="http://schemas.microsoft.com/office/drawing/2014/chart" uri="{C3380CC4-5D6E-409C-BE32-E72D297353CC}">
                <c16:uniqueId val="{00000003-CC65-4D49-A425-CF348EB934C2}"/>
              </c:ext>
            </c:extLst>
          </c:dPt>
          <c:dPt>
            <c:idx val="7"/>
            <c:invertIfNegative val="0"/>
            <c:bubble3D val="0"/>
            <c:extLst>
              <c:ext xmlns:c16="http://schemas.microsoft.com/office/drawing/2014/chart" uri="{C3380CC4-5D6E-409C-BE32-E72D297353CC}">
                <c16:uniqueId val="{00000004-CC65-4D49-A425-CF348EB934C2}"/>
              </c:ext>
            </c:extLst>
          </c:dPt>
          <c:dPt>
            <c:idx val="11"/>
            <c:invertIfNegative val="0"/>
            <c:bubble3D val="0"/>
            <c:extLst>
              <c:ext xmlns:c16="http://schemas.microsoft.com/office/drawing/2014/chart" uri="{C3380CC4-5D6E-409C-BE32-E72D297353CC}">
                <c16:uniqueId val="{00000005-CC65-4D49-A425-CF348EB934C2}"/>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Personal vehicle</c:v>
                </c:pt>
                <c:pt idx="1">
                  <c:v>Airplane</c:v>
                </c:pt>
                <c:pt idx="2">
                  <c:v>Train</c:v>
                </c:pt>
                <c:pt idx="3">
                  <c:v>Bus</c:v>
                </c:pt>
                <c:pt idx="4">
                  <c:v>Subway/light rail</c:v>
                </c:pt>
              </c:strCache>
            </c:strRef>
          </c:cat>
          <c:val>
            <c:numRef>
              <c:f>Sheet1!$B$2:$B$6</c:f>
              <c:numCache>
                <c:formatCode>0%</c:formatCode>
                <c:ptCount val="5"/>
                <c:pt idx="0">
                  <c:v>0.62164298000000007</c:v>
                </c:pt>
                <c:pt idx="1">
                  <c:v>0.59457745000000006</c:v>
                </c:pt>
                <c:pt idx="2">
                  <c:v>0.12046253</c:v>
                </c:pt>
                <c:pt idx="3">
                  <c:v>7.4489299999999994E-2</c:v>
                </c:pt>
                <c:pt idx="4">
                  <c:v>5.563034E-2</c:v>
                </c:pt>
              </c:numCache>
            </c:numRef>
          </c:val>
          <c:extLst>
            <c:ext xmlns:c16="http://schemas.microsoft.com/office/drawing/2014/chart" uri="{C3380CC4-5D6E-409C-BE32-E72D297353CC}">
              <c16:uniqueId val="{00000006-CC65-4D49-A425-CF348EB934C2}"/>
            </c:ext>
          </c:extLst>
        </c:ser>
        <c:ser>
          <c:idx val="1"/>
          <c:order val="1"/>
          <c:tx>
            <c:strRef>
              <c:f>Sheet1!$C$1</c:f>
              <c:strCache>
                <c:ptCount val="1"/>
                <c:pt idx="0">
                  <c:v>2022</c:v>
                </c:pt>
              </c:strCache>
            </c:strRef>
          </c:tx>
          <c:spPr>
            <a:solidFill>
              <a:srgbClr val="00CF9C"/>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Personal vehicle</c:v>
                </c:pt>
                <c:pt idx="1">
                  <c:v>Airplane</c:v>
                </c:pt>
                <c:pt idx="2">
                  <c:v>Train</c:v>
                </c:pt>
                <c:pt idx="3">
                  <c:v>Bus</c:v>
                </c:pt>
                <c:pt idx="4">
                  <c:v>Subway/light rail</c:v>
                </c:pt>
              </c:strCache>
            </c:strRef>
          </c:cat>
          <c:val>
            <c:numRef>
              <c:f>Sheet1!$C$2:$C$6</c:f>
              <c:numCache>
                <c:formatCode>0%</c:formatCode>
                <c:ptCount val="5"/>
                <c:pt idx="0">
                  <c:v>0.64</c:v>
                </c:pt>
                <c:pt idx="1">
                  <c:v>0.48</c:v>
                </c:pt>
                <c:pt idx="2">
                  <c:v>0.15</c:v>
                </c:pt>
                <c:pt idx="3">
                  <c:v>0.16</c:v>
                </c:pt>
                <c:pt idx="4">
                  <c:v>0.13</c:v>
                </c:pt>
              </c:numCache>
            </c:numRef>
          </c:val>
          <c:extLst>
            <c:ext xmlns:c16="http://schemas.microsoft.com/office/drawing/2014/chart" uri="{C3380CC4-5D6E-409C-BE32-E72D297353CC}">
              <c16:uniqueId val="{00000006-77F3-43AE-AF87-2B6F0A6A3FBD}"/>
            </c:ext>
          </c:extLst>
        </c:ser>
        <c:dLbls>
          <c:dLblPos val="outEnd"/>
          <c:showLegendKey val="0"/>
          <c:showVal val="1"/>
          <c:showCatName val="0"/>
          <c:showSerName val="0"/>
          <c:showPercent val="0"/>
          <c:showBubbleSize val="0"/>
        </c:dLbls>
        <c:gapWidth val="70"/>
        <c:overlap val="-9"/>
        <c:axId val="213047296"/>
        <c:axId val="206826880"/>
      </c:barChart>
      <c:catAx>
        <c:axId val="2130472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6826880"/>
        <c:crosses val="autoZero"/>
        <c:auto val="1"/>
        <c:lblAlgn val="ctr"/>
        <c:lblOffset val="100"/>
        <c:noMultiLvlLbl val="0"/>
      </c:catAx>
      <c:valAx>
        <c:axId val="206826880"/>
        <c:scaling>
          <c:orientation val="minMax"/>
        </c:scaling>
        <c:delete val="1"/>
        <c:axPos val="t"/>
        <c:numFmt formatCode="0%" sourceLinked="1"/>
        <c:majorTickMark val="none"/>
        <c:minorTickMark val="none"/>
        <c:tickLblPos val="nextTo"/>
        <c:crossAx val="213047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8.9139411950824848E-3"/>
          <c:y val="0"/>
          <c:w val="0.98147668324713533"/>
          <c:h val="1"/>
        </c:manualLayout>
      </c:layout>
      <c:barChart>
        <c:barDir val="col"/>
        <c:grouping val="clustered"/>
        <c:varyColors val="0"/>
        <c:ser>
          <c:idx val="0"/>
          <c:order val="0"/>
          <c:tx>
            <c:strRef>
              <c:f>Sheet1!$B$1</c:f>
              <c:strCache>
                <c:ptCount val="1"/>
                <c:pt idx="0">
                  <c:v>2023</c:v>
                </c:pt>
              </c:strCache>
            </c:strRef>
          </c:tx>
          <c:spPr>
            <a:solidFill>
              <a:schemeClr val="accent2">
                <a:lumMod val="60000"/>
                <a:lumOff val="40000"/>
              </a:schemeClr>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1712-4A4F-9F08-A125359FC735}"/>
              </c:ext>
            </c:extLst>
          </c:dPt>
          <c:dPt>
            <c:idx val="7"/>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3-1712-4A4F-9F08-A125359FC735}"/>
              </c:ext>
            </c:extLst>
          </c:dPt>
          <c:dPt>
            <c:idx val="8"/>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5-1712-4A4F-9F08-A125359FC735}"/>
              </c:ext>
            </c:extLst>
          </c:dPt>
          <c:dPt>
            <c:idx val="9"/>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8-1712-4A4F-9F08-A125359FC735}"/>
              </c:ext>
            </c:extLst>
          </c:dPt>
          <c:dLbls>
            <c:dLbl>
              <c:idx val="4"/>
              <c:layout>
                <c:manualLayout>
                  <c:x val="1.8073474640414622E-4"/>
                  <c:y val="2.5930220741801781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712-4A4F-9F08-A125359FC735}"/>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NET: Any Impact</c:v>
                </c:pt>
                <c:pt idx="1">
                  <c:v>The kinds of activities you are planning*</c:v>
                </c:pt>
                <c:pt idx="2">
                  <c:v>The food served at your gatherings</c:v>
                </c:pt>
                <c:pt idx="3">
                  <c:v>Booking travel or accommodations early for discounted rates+</c:v>
                </c:pt>
                <c:pt idx="4">
                  <c:v>The place your gatherings will be hosted</c:v>
                </c:pt>
                <c:pt idx="5">
                  <c:v>The distance you are willing to travel+</c:v>
                </c:pt>
                <c:pt idx="6">
                  <c:v>The type of transportation you plan to take for traveling+</c:v>
                </c:pt>
                <c:pt idx="7">
                  <c:v>The number of people who are planning to travel with you*+</c:v>
                </c:pt>
                <c:pt idx="8">
                  <c:v>Re-arranging travel to avoid peak rates or travel times+</c:v>
                </c:pt>
                <c:pt idx="9">
                  <c:v>Some other way</c:v>
                </c:pt>
              </c:strCache>
            </c:strRef>
          </c:cat>
          <c:val>
            <c:numRef>
              <c:f>Sheet1!$B$2:$B$11</c:f>
              <c:numCache>
                <c:formatCode>0%</c:formatCode>
                <c:ptCount val="10"/>
                <c:pt idx="0">
                  <c:v>0.64632548000000001</c:v>
                </c:pt>
                <c:pt idx="1">
                  <c:v>0.43254976000000001</c:v>
                </c:pt>
                <c:pt idx="2">
                  <c:v>0.40525959</c:v>
                </c:pt>
                <c:pt idx="3">
                  <c:v>0.30874046999999999</c:v>
                </c:pt>
                <c:pt idx="4">
                  <c:v>0.30105057000000002</c:v>
                </c:pt>
                <c:pt idx="5">
                  <c:v>0.26114658000000002</c:v>
                </c:pt>
                <c:pt idx="6">
                  <c:v>0.25891365999999999</c:v>
                </c:pt>
                <c:pt idx="7">
                  <c:v>0.23336825999999999</c:v>
                </c:pt>
                <c:pt idx="8">
                  <c:v>0.20996695000000001</c:v>
                </c:pt>
                <c:pt idx="9">
                  <c:v>2.5751369999999999E-2</c:v>
                </c:pt>
              </c:numCache>
            </c:numRef>
          </c:val>
          <c:extLst>
            <c:ext xmlns:c16="http://schemas.microsoft.com/office/drawing/2014/chart" uri="{C3380CC4-5D6E-409C-BE32-E72D297353CC}">
              <c16:uniqueId val="{00000007-1712-4A4F-9F08-A125359FC735}"/>
            </c:ext>
          </c:extLst>
        </c:ser>
        <c:ser>
          <c:idx val="1"/>
          <c:order val="1"/>
          <c:tx>
            <c:strRef>
              <c:f>Sheet1!$C$1</c:f>
              <c:strCache>
                <c:ptCount val="1"/>
                <c:pt idx="0">
                  <c:v>2022</c:v>
                </c:pt>
              </c:strCache>
            </c:strRef>
          </c:tx>
          <c:spPr>
            <a:solidFill>
              <a:schemeClr val="accent1">
                <a:tint val="77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9-5FA4-43FB-AF02-5DB06155D42D}"/>
              </c:ext>
            </c:extLst>
          </c:dPt>
          <c:dLbls>
            <c:dLbl>
              <c:idx val="1"/>
              <c:tx>
                <c:rich>
                  <a:bodyPr/>
                  <a:lstStyle/>
                  <a:p>
                    <a:r>
                      <a:rPr lang="en-US"/>
                      <a:t>N/A</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5FA4-43FB-AF02-5DB06155D42D}"/>
                </c:ext>
              </c:extLst>
            </c:dLbl>
            <c:dLbl>
              <c:idx val="7"/>
              <c:tx>
                <c:rich>
                  <a:bodyPr/>
                  <a:lstStyle/>
                  <a:p>
                    <a:r>
                      <a:rPr lang="en-US"/>
                      <a:t>N/A</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5FA4-43FB-AF02-5DB06155D42D}"/>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NET: Any Impact</c:v>
                </c:pt>
                <c:pt idx="1">
                  <c:v>The kinds of activities you are planning*</c:v>
                </c:pt>
                <c:pt idx="2">
                  <c:v>The food served at your gatherings</c:v>
                </c:pt>
                <c:pt idx="3">
                  <c:v>Booking travel or accommodations early for discounted rates+</c:v>
                </c:pt>
                <c:pt idx="4">
                  <c:v>The place your gatherings will be hosted</c:v>
                </c:pt>
                <c:pt idx="5">
                  <c:v>The distance you are willing to travel+</c:v>
                </c:pt>
                <c:pt idx="6">
                  <c:v>The type of transportation you plan to take for traveling+</c:v>
                </c:pt>
                <c:pt idx="7">
                  <c:v>The number of people who are planning to travel with you*+</c:v>
                </c:pt>
                <c:pt idx="8">
                  <c:v>Re-arranging travel to avoid peak rates or travel times+</c:v>
                </c:pt>
                <c:pt idx="9">
                  <c:v>Some other way</c:v>
                </c:pt>
              </c:strCache>
            </c:strRef>
          </c:cat>
          <c:val>
            <c:numRef>
              <c:f>Sheet1!$C$2:$C$11</c:f>
              <c:numCache>
                <c:formatCode>0%</c:formatCode>
                <c:ptCount val="10"/>
                <c:pt idx="0">
                  <c:v>0.67</c:v>
                </c:pt>
                <c:pt idx="1">
                  <c:v>0</c:v>
                </c:pt>
                <c:pt idx="2">
                  <c:v>0.44</c:v>
                </c:pt>
                <c:pt idx="3">
                  <c:v>0.27</c:v>
                </c:pt>
                <c:pt idx="4">
                  <c:v>0.35</c:v>
                </c:pt>
                <c:pt idx="5">
                  <c:v>0.44</c:v>
                </c:pt>
                <c:pt idx="6">
                  <c:v>0.25</c:v>
                </c:pt>
                <c:pt idx="7">
                  <c:v>0</c:v>
                </c:pt>
                <c:pt idx="8">
                  <c:v>0.24</c:v>
                </c:pt>
                <c:pt idx="9">
                  <c:v>0.03</c:v>
                </c:pt>
              </c:numCache>
            </c:numRef>
          </c:val>
          <c:extLst>
            <c:ext xmlns:c16="http://schemas.microsoft.com/office/drawing/2014/chart" uri="{C3380CC4-5D6E-409C-BE32-E72D297353CC}">
              <c16:uniqueId val="{00000008-5FA4-43FB-AF02-5DB06155D42D}"/>
            </c:ext>
          </c:extLst>
        </c:ser>
        <c:dLbls>
          <c:showLegendKey val="0"/>
          <c:showVal val="0"/>
          <c:showCatName val="0"/>
          <c:showSerName val="0"/>
          <c:showPercent val="0"/>
          <c:showBubbleSize val="0"/>
        </c:dLbls>
        <c:gapWidth val="70"/>
        <c:axId val="204662272"/>
        <c:axId val="197963712"/>
      </c:barChart>
      <c:catAx>
        <c:axId val="2046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crossAx val="197963712"/>
        <c:crosses val="autoZero"/>
        <c:auto val="1"/>
        <c:lblAlgn val="ctr"/>
        <c:lblOffset val="100"/>
        <c:noMultiLvlLbl val="0"/>
      </c:catAx>
      <c:valAx>
        <c:axId val="197963712"/>
        <c:scaling>
          <c:orientation val="minMax"/>
          <c:max val="1.1000000000000001"/>
          <c:min val="0"/>
        </c:scaling>
        <c:delete val="1"/>
        <c:axPos val="l"/>
        <c:numFmt formatCode="0%" sourceLinked="1"/>
        <c:majorTickMark val="out"/>
        <c:minorTickMark val="none"/>
        <c:tickLblPos val="nextTo"/>
        <c:crossAx val="20466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b="1" i="0">
          <a:solidFill>
            <a:schemeClr val="tx1"/>
          </a:solidFill>
          <a:latin typeface="+mn-lt"/>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0.62743795397706392"/>
          <c:y val="0"/>
          <c:w val="0.3455774231086316"/>
          <c:h val="1"/>
        </c:manualLayout>
      </c:layout>
      <c:barChart>
        <c:barDir val="bar"/>
        <c:grouping val="clustered"/>
        <c:varyColors val="0"/>
        <c:ser>
          <c:idx val="0"/>
          <c:order val="0"/>
          <c:tx>
            <c:strRef>
              <c:f>Sheet1!$B$1</c:f>
              <c:strCache>
                <c:ptCount val="1"/>
                <c:pt idx="0">
                  <c:v>Column1</c:v>
                </c:pt>
              </c:strCache>
            </c:strRef>
          </c:tx>
          <c:spPr>
            <a:solidFill>
              <a:schemeClr val="accent2"/>
            </a:solidFill>
            <a:ln>
              <a:noFill/>
            </a:ln>
            <a:effectLst/>
          </c:spPr>
          <c:invertIfNegative val="0"/>
          <c:dLbls>
            <c:dLbl>
              <c:idx val="3"/>
              <c:layout>
                <c:manualLayout>
                  <c:x val="1.8073474640414622E-4"/>
                  <c:y val="2.5930220741801781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5C5-4111-92CA-99585C190DF4}"/>
                </c:ext>
              </c:extLst>
            </c:dLbl>
            <c:dLbl>
              <c:idx val="5"/>
              <c:tx>
                <c:rich>
                  <a:bodyPr/>
                  <a:lstStyle/>
                  <a:p>
                    <a:r>
                      <a:rPr lang="en-US"/>
                      <a:t>&lt;1%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5C5-4111-92CA-99585C190DF4}"/>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It is important that I visit family and friends</c:v>
                </c:pt>
                <c:pt idx="1">
                  <c:v>Traveling has a positive impact on my overall well-being</c:v>
                </c:pt>
                <c:pt idx="2">
                  <c:v>I make it a priority to travel every year during the holidays</c:v>
                </c:pt>
                <c:pt idx="3">
                  <c:v>I want to experience a new city/culture</c:v>
                </c:pt>
                <c:pt idx="4">
                  <c:v>I am making up for not being able to travel during the pandemic</c:v>
                </c:pt>
                <c:pt idx="5">
                  <c:v>Something else</c:v>
                </c:pt>
              </c:strCache>
            </c:strRef>
          </c:cat>
          <c:val>
            <c:numRef>
              <c:f>Sheet1!$B$2:$B$7</c:f>
              <c:numCache>
                <c:formatCode>0%</c:formatCode>
                <c:ptCount val="6"/>
                <c:pt idx="0">
                  <c:v>0.6</c:v>
                </c:pt>
                <c:pt idx="1">
                  <c:v>0.41</c:v>
                </c:pt>
                <c:pt idx="2">
                  <c:v>0.33</c:v>
                </c:pt>
                <c:pt idx="3">
                  <c:v>0.32</c:v>
                </c:pt>
                <c:pt idx="4">
                  <c:v>0.22</c:v>
                </c:pt>
                <c:pt idx="5">
                  <c:v>0</c:v>
                </c:pt>
              </c:numCache>
            </c:numRef>
          </c:val>
          <c:extLst>
            <c:ext xmlns:c16="http://schemas.microsoft.com/office/drawing/2014/chart" uri="{C3380CC4-5D6E-409C-BE32-E72D297353CC}">
              <c16:uniqueId val="{00000004-05C5-4111-92CA-99585C190DF4}"/>
            </c:ext>
          </c:extLst>
        </c:ser>
        <c:dLbls>
          <c:showLegendKey val="0"/>
          <c:showVal val="0"/>
          <c:showCatName val="0"/>
          <c:showSerName val="0"/>
          <c:showPercent val="0"/>
          <c:showBubbleSize val="0"/>
        </c:dLbls>
        <c:gapWidth val="70"/>
        <c:overlap val="-15"/>
        <c:axId val="204662272"/>
        <c:axId val="197963712"/>
      </c:barChart>
      <c:catAx>
        <c:axId val="2046622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crossAx val="197963712"/>
        <c:crosses val="autoZero"/>
        <c:auto val="1"/>
        <c:lblAlgn val="ctr"/>
        <c:lblOffset val="100"/>
        <c:noMultiLvlLbl val="0"/>
      </c:catAx>
      <c:valAx>
        <c:axId val="197963712"/>
        <c:scaling>
          <c:orientation val="minMax"/>
          <c:max val="1.1000000000000001"/>
          <c:min val="0"/>
        </c:scaling>
        <c:delete val="1"/>
        <c:axPos val="t"/>
        <c:numFmt formatCode="0%" sourceLinked="1"/>
        <c:majorTickMark val="out"/>
        <c:minorTickMark val="none"/>
        <c:tickLblPos val="nextTo"/>
        <c:crossAx val="20466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cs typeface="Helvetica" panose="020B060402020202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265036666534733E-3"/>
          <c:y val="7.7751620749173356E-2"/>
          <c:w val="0.9883785758145176"/>
          <c:h val="0.64185238805284128"/>
        </c:manualLayout>
      </c:layout>
      <c:barChart>
        <c:barDir val="col"/>
        <c:grouping val="clustered"/>
        <c:varyColors val="0"/>
        <c:ser>
          <c:idx val="1"/>
          <c:order val="0"/>
          <c:tx>
            <c:strRef>
              <c:f>Sheet1!$B$1</c:f>
              <c:strCache>
                <c:ptCount val="1"/>
                <c:pt idx="0">
                  <c:v>Gen Z</c:v>
                </c:pt>
              </c:strCache>
            </c:strRef>
          </c:tx>
          <c:spPr>
            <a:solidFill>
              <a:srgbClr val="FF8769"/>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Extended stay with family/friends</c:v>
                </c:pt>
                <c:pt idx="1">
                  <c:v>Weekend getaways to a different city or town</c:v>
                </c:pt>
                <c:pt idx="2">
                  <c:v>Vacation to a resort or beach</c:v>
                </c:pt>
                <c:pt idx="3">
                  <c:v>Out-of-town, in-person experiences</c:v>
                </c:pt>
                <c:pt idx="4">
                  <c:v>International travel</c:v>
                </c:pt>
                <c:pt idx="5">
                  <c:v>Group adventure travel</c:v>
                </c:pt>
              </c:strCache>
            </c:strRef>
          </c:cat>
          <c:val>
            <c:numRef>
              <c:f>Sheet1!$B$2:$B$7</c:f>
              <c:numCache>
                <c:formatCode>0%</c:formatCode>
                <c:ptCount val="6"/>
                <c:pt idx="0">
                  <c:v>0.45561940999999989</c:v>
                </c:pt>
                <c:pt idx="1">
                  <c:v>0.43775360000000002</c:v>
                </c:pt>
                <c:pt idx="2">
                  <c:v>0.53424836999999992</c:v>
                </c:pt>
                <c:pt idx="3">
                  <c:v>0.49357387000000003</c:v>
                </c:pt>
                <c:pt idx="4">
                  <c:v>0.34577197999999998</c:v>
                </c:pt>
                <c:pt idx="5">
                  <c:v>0.29371113999999998</c:v>
                </c:pt>
              </c:numCache>
            </c:numRef>
          </c:val>
          <c:extLst>
            <c:ext xmlns:c16="http://schemas.microsoft.com/office/drawing/2014/chart" uri="{C3380CC4-5D6E-409C-BE32-E72D297353CC}">
              <c16:uniqueId val="{00000002-C112-C241-983E-AF48275601B8}"/>
            </c:ext>
          </c:extLst>
        </c:ser>
        <c:ser>
          <c:idx val="0"/>
          <c:order val="1"/>
          <c:tx>
            <c:strRef>
              <c:f>Sheet1!$C$1</c:f>
              <c:strCache>
                <c:ptCount val="1"/>
                <c:pt idx="0">
                  <c:v>Millennials</c:v>
                </c:pt>
              </c:strCache>
            </c:strRef>
          </c:tx>
          <c:spPr>
            <a:solidFill>
              <a:srgbClr val="7FE7CD"/>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Extended stay with family/friends</c:v>
                </c:pt>
                <c:pt idx="1">
                  <c:v>Weekend getaways to a different city or town</c:v>
                </c:pt>
                <c:pt idx="2">
                  <c:v>Vacation to a resort or beach</c:v>
                </c:pt>
                <c:pt idx="3">
                  <c:v>Out-of-town, in-person experiences</c:v>
                </c:pt>
                <c:pt idx="4">
                  <c:v>International travel</c:v>
                </c:pt>
                <c:pt idx="5">
                  <c:v>Group adventure travel</c:v>
                </c:pt>
              </c:strCache>
            </c:strRef>
          </c:cat>
          <c:val>
            <c:numRef>
              <c:f>Sheet1!$C$2:$C$7</c:f>
              <c:numCache>
                <c:formatCode>0%</c:formatCode>
                <c:ptCount val="6"/>
                <c:pt idx="0">
                  <c:v>0.54830970999999995</c:v>
                </c:pt>
                <c:pt idx="1">
                  <c:v>0.49809996000000001</c:v>
                </c:pt>
                <c:pt idx="2">
                  <c:v>0.41640909999999998</c:v>
                </c:pt>
                <c:pt idx="3">
                  <c:v>0.37417391</c:v>
                </c:pt>
                <c:pt idx="4">
                  <c:v>0.26147964000000001</c:v>
                </c:pt>
                <c:pt idx="5">
                  <c:v>0.16517772</c:v>
                </c:pt>
              </c:numCache>
            </c:numRef>
          </c:val>
          <c:extLst>
            <c:ext xmlns:c16="http://schemas.microsoft.com/office/drawing/2014/chart" uri="{C3380CC4-5D6E-409C-BE32-E72D297353CC}">
              <c16:uniqueId val="{00000000-4E7D-4096-AF05-5E33867FCC84}"/>
            </c:ext>
          </c:extLst>
        </c:ser>
        <c:ser>
          <c:idx val="2"/>
          <c:order val="2"/>
          <c:tx>
            <c:strRef>
              <c:f>Sheet1!$D$1</c:f>
              <c:strCache>
                <c:ptCount val="1"/>
                <c:pt idx="0">
                  <c:v>Gen X</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Extended stay with family/friends</c:v>
                </c:pt>
                <c:pt idx="1">
                  <c:v>Weekend getaways to a different city or town</c:v>
                </c:pt>
                <c:pt idx="2">
                  <c:v>Vacation to a resort or beach</c:v>
                </c:pt>
                <c:pt idx="3">
                  <c:v>Out-of-town, in-person experiences</c:v>
                </c:pt>
                <c:pt idx="4">
                  <c:v>International travel</c:v>
                </c:pt>
                <c:pt idx="5">
                  <c:v>Group adventure travel</c:v>
                </c:pt>
              </c:strCache>
            </c:strRef>
          </c:cat>
          <c:val>
            <c:numRef>
              <c:f>Sheet1!$D$2:$D$7</c:f>
              <c:numCache>
                <c:formatCode>0%</c:formatCode>
                <c:ptCount val="6"/>
                <c:pt idx="0">
                  <c:v>0.58882497999999994</c:v>
                </c:pt>
                <c:pt idx="1">
                  <c:v>0.46491376000000001</c:v>
                </c:pt>
                <c:pt idx="2">
                  <c:v>0.48914622000000002</c:v>
                </c:pt>
                <c:pt idx="3">
                  <c:v>0.36551249000000002</c:v>
                </c:pt>
                <c:pt idx="4">
                  <c:v>0.2323914</c:v>
                </c:pt>
                <c:pt idx="5">
                  <c:v>0.17772545000000001</c:v>
                </c:pt>
              </c:numCache>
            </c:numRef>
          </c:val>
          <c:extLst>
            <c:ext xmlns:c16="http://schemas.microsoft.com/office/drawing/2014/chart" uri="{C3380CC4-5D6E-409C-BE32-E72D297353CC}">
              <c16:uniqueId val="{00000001-4E7D-4096-AF05-5E33867FCC84}"/>
            </c:ext>
          </c:extLst>
        </c:ser>
        <c:ser>
          <c:idx val="3"/>
          <c:order val="3"/>
          <c:tx>
            <c:strRef>
              <c:f>Sheet1!$E$1</c:f>
              <c:strCache>
                <c:ptCount val="1"/>
                <c:pt idx="0">
                  <c:v>Boomers+</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Extended stay with family/friends</c:v>
                </c:pt>
                <c:pt idx="1">
                  <c:v>Weekend getaways to a different city or town</c:v>
                </c:pt>
                <c:pt idx="2">
                  <c:v>Vacation to a resort or beach</c:v>
                </c:pt>
                <c:pt idx="3">
                  <c:v>Out-of-town, in-person experiences</c:v>
                </c:pt>
                <c:pt idx="4">
                  <c:v>International travel</c:v>
                </c:pt>
                <c:pt idx="5">
                  <c:v>Group adventure travel</c:v>
                </c:pt>
              </c:strCache>
            </c:strRef>
          </c:cat>
          <c:val>
            <c:numRef>
              <c:f>Sheet1!$E$2:$E$7</c:f>
              <c:numCache>
                <c:formatCode>0%</c:formatCode>
                <c:ptCount val="6"/>
                <c:pt idx="0">
                  <c:v>0.6404511100000001</c:v>
                </c:pt>
                <c:pt idx="1">
                  <c:v>0.41389662999999999</c:v>
                </c:pt>
                <c:pt idx="2">
                  <c:v>0.24975854</c:v>
                </c:pt>
                <c:pt idx="3">
                  <c:v>0.21571319</c:v>
                </c:pt>
                <c:pt idx="4">
                  <c:v>9.7147880000000006E-2</c:v>
                </c:pt>
                <c:pt idx="5">
                  <c:v>0.12496068</c:v>
                </c:pt>
              </c:numCache>
            </c:numRef>
          </c:val>
          <c:extLst>
            <c:ext xmlns:c16="http://schemas.microsoft.com/office/drawing/2014/chart" uri="{C3380CC4-5D6E-409C-BE32-E72D297353CC}">
              <c16:uniqueId val="{00000002-4E7D-4096-AF05-5E33867FCC84}"/>
            </c:ext>
          </c:extLst>
        </c:ser>
        <c:dLbls>
          <c:dLblPos val="outEnd"/>
          <c:showLegendKey val="0"/>
          <c:showVal val="1"/>
          <c:showCatName val="0"/>
          <c:showSerName val="0"/>
          <c:showPercent val="0"/>
          <c:showBubbleSize val="0"/>
        </c:dLbls>
        <c:gapWidth val="70"/>
        <c:axId val="204662272"/>
        <c:axId val="197963712"/>
      </c:barChart>
      <c:catAx>
        <c:axId val="2046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97963712"/>
        <c:crosses val="autoZero"/>
        <c:auto val="1"/>
        <c:lblAlgn val="ctr"/>
        <c:lblOffset val="100"/>
        <c:noMultiLvlLbl val="0"/>
      </c:catAx>
      <c:valAx>
        <c:axId val="197963712"/>
        <c:scaling>
          <c:orientation val="minMax"/>
          <c:max val="1.1000000000000001"/>
          <c:min val="0"/>
        </c:scaling>
        <c:delete val="1"/>
        <c:axPos val="l"/>
        <c:numFmt formatCode="0%" sourceLinked="1"/>
        <c:majorTickMark val="out"/>
        <c:minorTickMark val="none"/>
        <c:tickLblPos val="nextTo"/>
        <c:crossAx val="204662272"/>
        <c:crosses val="autoZero"/>
        <c:crossBetween val="between"/>
      </c:valAx>
      <c:spPr>
        <a:noFill/>
        <a:ln>
          <a:noFill/>
        </a:ln>
        <a:effectLst/>
      </c:spPr>
    </c:plotArea>
    <c:legend>
      <c:legendPos val="t"/>
      <c:layout>
        <c:manualLayout>
          <c:xMode val="edge"/>
          <c:yMode val="edge"/>
          <c:x val="0.34372277531613687"/>
          <c:y val="9.4315025834770264E-2"/>
          <c:w val="0.31255436295730338"/>
          <c:h val="4.9135338549595883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04086444504963"/>
          <c:y val="6.8193158092775916E-2"/>
          <c:w val="0.68179304563332876"/>
          <c:h val="0.90647259479912234"/>
        </c:manualLayout>
      </c:layout>
      <c:barChart>
        <c:barDir val="bar"/>
        <c:grouping val="stacked"/>
        <c:varyColors val="0"/>
        <c:ser>
          <c:idx val="0"/>
          <c:order val="0"/>
          <c:tx>
            <c:strRef>
              <c:f>Sheet1!$B$1</c:f>
              <c:strCache>
                <c:ptCount val="1"/>
                <c:pt idx="0">
                  <c:v>Less than last year</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Holiday cooking and meals</c:v>
                </c:pt>
                <c:pt idx="1">
                  <c:v>Holiday decorations for the home</c:v>
                </c:pt>
                <c:pt idx="2">
                  <c:v>Clothing for myself</c:v>
                </c:pt>
                <c:pt idx="3">
                  <c:v>Wine, liquor, or beer</c:v>
                </c:pt>
                <c:pt idx="4">
                  <c:v>Home goods</c:v>
                </c:pt>
                <c:pt idx="5">
                  <c:v>Dining out</c:v>
                </c:pt>
                <c:pt idx="6">
                  <c:v>Electronics for myself</c:v>
                </c:pt>
              </c:strCache>
            </c:strRef>
          </c:cat>
          <c:val>
            <c:numRef>
              <c:f>Sheet1!$B$2:$B$8</c:f>
              <c:numCache>
                <c:formatCode>0%</c:formatCode>
                <c:ptCount val="7"/>
                <c:pt idx="0">
                  <c:v>0.18</c:v>
                </c:pt>
                <c:pt idx="1">
                  <c:v>0.28999999999999998</c:v>
                </c:pt>
                <c:pt idx="2">
                  <c:v>0.28999999999999998</c:v>
                </c:pt>
                <c:pt idx="3">
                  <c:v>0.22</c:v>
                </c:pt>
                <c:pt idx="4">
                  <c:v>0.32</c:v>
                </c:pt>
                <c:pt idx="5">
                  <c:v>0.34</c:v>
                </c:pt>
                <c:pt idx="6">
                  <c:v>0.36394333000000001</c:v>
                </c:pt>
              </c:numCache>
            </c:numRef>
          </c:val>
          <c:extLst>
            <c:ext xmlns:c16="http://schemas.microsoft.com/office/drawing/2014/chart" uri="{C3380CC4-5D6E-409C-BE32-E72D297353CC}">
              <c16:uniqueId val="{00000000-6D25-41BE-A5BE-632A7B54C74D}"/>
            </c:ext>
          </c:extLst>
        </c:ser>
        <c:ser>
          <c:idx val="1"/>
          <c:order val="1"/>
          <c:tx>
            <c:strRef>
              <c:f>Sheet1!$C$1</c:f>
              <c:strCache>
                <c:ptCount val="1"/>
                <c:pt idx="0">
                  <c:v>Same as last year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Holiday cooking and meals</c:v>
                </c:pt>
                <c:pt idx="1">
                  <c:v>Holiday decorations for the home</c:v>
                </c:pt>
                <c:pt idx="2">
                  <c:v>Clothing for myself</c:v>
                </c:pt>
                <c:pt idx="3">
                  <c:v>Wine, liquor, or beer</c:v>
                </c:pt>
                <c:pt idx="4">
                  <c:v>Home goods</c:v>
                </c:pt>
                <c:pt idx="5">
                  <c:v>Dining out</c:v>
                </c:pt>
                <c:pt idx="6">
                  <c:v>Electronics for myself</c:v>
                </c:pt>
              </c:strCache>
            </c:strRef>
          </c:cat>
          <c:val>
            <c:numRef>
              <c:f>Sheet1!$C$2:$C$8</c:f>
              <c:numCache>
                <c:formatCode>0%</c:formatCode>
                <c:ptCount val="7"/>
                <c:pt idx="0">
                  <c:v>0.6</c:v>
                </c:pt>
                <c:pt idx="1">
                  <c:v>0.51</c:v>
                </c:pt>
                <c:pt idx="2">
                  <c:v>0.52</c:v>
                </c:pt>
                <c:pt idx="3">
                  <c:v>0.59</c:v>
                </c:pt>
                <c:pt idx="4">
                  <c:v>0.5</c:v>
                </c:pt>
                <c:pt idx="5">
                  <c:v>0.48455979999999998</c:v>
                </c:pt>
                <c:pt idx="6">
                  <c:v>0.46349488999999999</c:v>
                </c:pt>
              </c:numCache>
            </c:numRef>
          </c:val>
          <c:extLst>
            <c:ext xmlns:c16="http://schemas.microsoft.com/office/drawing/2014/chart" uri="{C3380CC4-5D6E-409C-BE32-E72D297353CC}">
              <c16:uniqueId val="{00000001-6D25-41BE-A5BE-632A7B54C74D}"/>
            </c:ext>
          </c:extLst>
        </c:ser>
        <c:ser>
          <c:idx val="2"/>
          <c:order val="2"/>
          <c:tx>
            <c:strRef>
              <c:f>Sheet1!$D$1</c:f>
              <c:strCache>
                <c:ptCount val="1"/>
                <c:pt idx="0">
                  <c:v>More than last year</c:v>
                </c:pt>
              </c:strCache>
            </c:strRef>
          </c:tx>
          <c:spPr>
            <a:solidFill>
              <a:schemeClr val="accent4"/>
            </a:solidFill>
            <a:ln>
              <a:noFill/>
            </a:ln>
            <a:effectLst/>
          </c:spPr>
          <c:invertIfNegative val="0"/>
          <c:dPt>
            <c:idx val="0"/>
            <c:invertIfNegative val="0"/>
            <c:bubble3D val="0"/>
            <c:extLst>
              <c:ext xmlns:c16="http://schemas.microsoft.com/office/drawing/2014/chart" uri="{C3380CC4-5D6E-409C-BE32-E72D297353CC}">
                <c16:uniqueId val="{00000002-6D25-41BE-A5BE-632A7B54C74D}"/>
              </c:ext>
            </c:extLst>
          </c:dPt>
          <c:dPt>
            <c:idx val="1"/>
            <c:invertIfNegative val="0"/>
            <c:bubble3D val="0"/>
            <c:extLst>
              <c:ext xmlns:c16="http://schemas.microsoft.com/office/drawing/2014/chart" uri="{C3380CC4-5D6E-409C-BE32-E72D297353CC}">
                <c16:uniqueId val="{00000003-6D25-41BE-A5BE-632A7B54C74D}"/>
              </c:ext>
            </c:extLst>
          </c:dPt>
          <c:dPt>
            <c:idx val="2"/>
            <c:invertIfNegative val="0"/>
            <c:bubble3D val="0"/>
            <c:extLst>
              <c:ext xmlns:c16="http://schemas.microsoft.com/office/drawing/2014/chart" uri="{C3380CC4-5D6E-409C-BE32-E72D297353CC}">
                <c16:uniqueId val="{00000004-6D25-41BE-A5BE-632A7B54C74D}"/>
              </c:ext>
            </c:extLst>
          </c:dPt>
          <c:dPt>
            <c:idx val="6"/>
            <c:invertIfNegative val="0"/>
            <c:bubble3D val="0"/>
            <c:extLst>
              <c:ext xmlns:c16="http://schemas.microsoft.com/office/drawing/2014/chart" uri="{C3380CC4-5D6E-409C-BE32-E72D297353CC}">
                <c16:uniqueId val="{00000003-95C0-4156-9567-EA5A6FB0B33F}"/>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Holiday cooking and meals</c:v>
                </c:pt>
                <c:pt idx="1">
                  <c:v>Holiday decorations for the home</c:v>
                </c:pt>
                <c:pt idx="2">
                  <c:v>Clothing for myself</c:v>
                </c:pt>
                <c:pt idx="3">
                  <c:v>Wine, liquor, or beer</c:v>
                </c:pt>
                <c:pt idx="4">
                  <c:v>Home goods</c:v>
                </c:pt>
                <c:pt idx="5">
                  <c:v>Dining out</c:v>
                </c:pt>
                <c:pt idx="6">
                  <c:v>Electronics for myself</c:v>
                </c:pt>
              </c:strCache>
            </c:strRef>
          </c:cat>
          <c:val>
            <c:numRef>
              <c:f>Sheet1!$D$2:$D$8</c:f>
              <c:numCache>
                <c:formatCode>0%</c:formatCode>
                <c:ptCount val="7"/>
                <c:pt idx="0">
                  <c:v>0.22</c:v>
                </c:pt>
                <c:pt idx="1">
                  <c:v>0.2</c:v>
                </c:pt>
                <c:pt idx="2">
                  <c:v>0.19</c:v>
                </c:pt>
                <c:pt idx="3">
                  <c:v>0.19</c:v>
                </c:pt>
                <c:pt idx="4">
                  <c:v>0.18</c:v>
                </c:pt>
                <c:pt idx="5">
                  <c:v>0.17464161</c:v>
                </c:pt>
                <c:pt idx="6">
                  <c:v>0.17</c:v>
                </c:pt>
              </c:numCache>
            </c:numRef>
          </c:val>
          <c:extLst>
            <c:ext xmlns:c16="http://schemas.microsoft.com/office/drawing/2014/chart" uri="{C3380CC4-5D6E-409C-BE32-E72D297353CC}">
              <c16:uniqueId val="{00000008-6D25-41BE-A5BE-632A7B54C74D}"/>
            </c:ext>
          </c:extLst>
        </c:ser>
        <c:dLbls>
          <c:showLegendKey val="0"/>
          <c:showVal val="0"/>
          <c:showCatName val="0"/>
          <c:showSerName val="0"/>
          <c:showPercent val="0"/>
          <c:showBubbleSize val="0"/>
        </c:dLbls>
        <c:gapWidth val="100"/>
        <c:overlap val="100"/>
        <c:axId val="1858789952"/>
        <c:axId val="1858800768"/>
      </c:barChart>
      <c:catAx>
        <c:axId val="18587899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crossAx val="1858800768"/>
        <c:crosses val="autoZero"/>
        <c:auto val="1"/>
        <c:lblAlgn val="ctr"/>
        <c:lblOffset val="100"/>
        <c:noMultiLvlLbl val="0"/>
      </c:catAx>
      <c:valAx>
        <c:axId val="1858800768"/>
        <c:scaling>
          <c:orientation val="minMax"/>
          <c:max val="1.1000000000000001"/>
        </c:scaling>
        <c:delete val="1"/>
        <c:axPos val="t"/>
        <c:numFmt formatCode="0%" sourceLinked="1"/>
        <c:majorTickMark val="out"/>
        <c:minorTickMark val="none"/>
        <c:tickLblPos val="nextTo"/>
        <c:crossAx val="1858789952"/>
        <c:crosses val="autoZero"/>
        <c:crossBetween val="between"/>
      </c:valAx>
      <c:spPr>
        <a:noFill/>
        <a:ln>
          <a:noFill/>
        </a:ln>
        <a:effectLst/>
      </c:spPr>
    </c:plotArea>
    <c:legend>
      <c:legendPos val="t"/>
      <c:layout>
        <c:manualLayout>
          <c:xMode val="edge"/>
          <c:yMode val="edge"/>
          <c:x val="0.37541752874139278"/>
          <c:y val="9.5120825918402815E-3"/>
          <c:w val="0.46671201991971556"/>
          <c:h val="6.1118001753618596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solidFill>
            <a:schemeClr val="tx1"/>
          </a:solidFill>
          <a:latin typeface="+mn-lt"/>
          <a:cs typeface="Helvetica" panose="020B060402020202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390512490442501E-2"/>
          <c:y val="0"/>
          <c:w val="0.89513729547311549"/>
          <c:h val="1"/>
        </c:manualLayout>
      </c:layout>
      <c:barChart>
        <c:barDir val="col"/>
        <c:grouping val="clustered"/>
        <c:varyColors val="0"/>
        <c:ser>
          <c:idx val="0"/>
          <c:order val="0"/>
          <c:tx>
            <c:strRef>
              <c:f>Sheet1!$B$1</c:f>
              <c:strCache>
                <c:ptCount val="1"/>
                <c:pt idx="0">
                  <c:v>2023</c:v>
                </c:pt>
              </c:strCache>
            </c:strRef>
          </c:tx>
          <c:spPr>
            <a:solidFill>
              <a:schemeClr val="accent2">
                <a:lumMod val="60000"/>
                <a:lumOff val="40000"/>
              </a:schemeClr>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4-3BA6-4EA9-8FC5-9E01F3EFFE7F}"/>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NET: Will Be Holiday Shopping</c:v>
                </c:pt>
                <c:pt idx="1">
                  <c:v>I've already started holiday shopping</c:v>
                </c:pt>
                <c:pt idx="2">
                  <c:v>September</c:v>
                </c:pt>
                <c:pt idx="3">
                  <c:v>October</c:v>
                </c:pt>
                <c:pt idx="4">
                  <c:v>November</c:v>
                </c:pt>
                <c:pt idx="5">
                  <c:v>December</c:v>
                </c:pt>
                <c:pt idx="6">
                  <c:v>I plan to spread out my shopping</c:v>
                </c:pt>
              </c:strCache>
            </c:strRef>
          </c:cat>
          <c:val>
            <c:numRef>
              <c:f>Sheet1!$B$2:$B$8</c:f>
              <c:numCache>
                <c:formatCode>0%</c:formatCode>
                <c:ptCount val="7"/>
                <c:pt idx="0">
                  <c:v>0.87</c:v>
                </c:pt>
                <c:pt idx="1">
                  <c:v>0.12431099</c:v>
                </c:pt>
                <c:pt idx="2">
                  <c:v>5.6948350000000002E-2</c:v>
                </c:pt>
                <c:pt idx="3">
                  <c:v>0.12336759999999999</c:v>
                </c:pt>
                <c:pt idx="4">
                  <c:v>0.37547344999999999</c:v>
                </c:pt>
                <c:pt idx="5">
                  <c:v>0.16466654</c:v>
                </c:pt>
                <c:pt idx="6">
                  <c:v>0.15202525</c:v>
                </c:pt>
              </c:numCache>
            </c:numRef>
          </c:val>
          <c:extLst>
            <c:ext xmlns:c16="http://schemas.microsoft.com/office/drawing/2014/chart" uri="{C3380CC4-5D6E-409C-BE32-E72D297353CC}">
              <c16:uniqueId val="{00000005-60E3-4288-877C-76996E4BFE86}"/>
            </c:ext>
          </c:extLst>
        </c:ser>
        <c:ser>
          <c:idx val="1"/>
          <c:order val="1"/>
          <c:tx>
            <c:strRef>
              <c:f>Sheet1!$C$1</c:f>
              <c:strCache>
                <c:ptCount val="1"/>
                <c:pt idx="0">
                  <c:v>2022%</c:v>
                </c:pt>
              </c:strCache>
            </c:strRef>
          </c:tx>
          <c:spPr>
            <a:solidFill>
              <a:schemeClr val="accent1">
                <a:tint val="77000"/>
              </a:schemeClr>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3-7098-4249-9D35-445E8D577C00}"/>
              </c:ext>
            </c:extLst>
          </c:dPt>
          <c:dLbls>
            <c:spPr>
              <a:noFill/>
              <a:ln>
                <a:noFill/>
              </a:ln>
              <a:effectLst/>
            </c:spPr>
            <c:txPr>
              <a:bodyPr rot="0" spcFirstLastPara="1" vertOverflow="ellipsis" vert="horz" wrap="square" anchor="ctr" anchorCtr="1"/>
              <a:lstStyle/>
              <a:p>
                <a:pPr algn="ct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NET: Will Be Holiday Shopping</c:v>
                </c:pt>
                <c:pt idx="1">
                  <c:v>I've already started holiday shopping</c:v>
                </c:pt>
                <c:pt idx="2">
                  <c:v>September</c:v>
                </c:pt>
                <c:pt idx="3">
                  <c:v>October</c:v>
                </c:pt>
                <c:pt idx="4">
                  <c:v>November</c:v>
                </c:pt>
                <c:pt idx="5">
                  <c:v>December</c:v>
                </c:pt>
                <c:pt idx="6">
                  <c:v>I plan to spread out my shopping</c:v>
                </c:pt>
              </c:strCache>
            </c:strRef>
          </c:cat>
          <c:val>
            <c:numRef>
              <c:f>Sheet1!$C$2:$C$8</c:f>
              <c:numCache>
                <c:formatCode>0%</c:formatCode>
                <c:ptCount val="7"/>
                <c:pt idx="0">
                  <c:v>0.85</c:v>
                </c:pt>
                <c:pt idx="1">
                  <c:v>0.16</c:v>
                </c:pt>
                <c:pt idx="2">
                  <c:v>7.0000000000000007E-2</c:v>
                </c:pt>
                <c:pt idx="3">
                  <c:v>0.15</c:v>
                </c:pt>
                <c:pt idx="4">
                  <c:v>0.3</c:v>
                </c:pt>
                <c:pt idx="5">
                  <c:v>0.12</c:v>
                </c:pt>
                <c:pt idx="6">
                  <c:v>0.13</c:v>
                </c:pt>
              </c:numCache>
            </c:numRef>
          </c:val>
          <c:extLst>
            <c:ext xmlns:c16="http://schemas.microsoft.com/office/drawing/2014/chart" uri="{C3380CC4-5D6E-409C-BE32-E72D297353CC}">
              <c16:uniqueId val="{00000002-7098-4249-9D35-445E8D577C00}"/>
            </c:ext>
          </c:extLst>
        </c:ser>
        <c:dLbls>
          <c:dLblPos val="outEnd"/>
          <c:showLegendKey val="0"/>
          <c:showVal val="1"/>
          <c:showCatName val="0"/>
          <c:showSerName val="0"/>
          <c:showPercent val="0"/>
          <c:showBubbleSize val="0"/>
        </c:dLbls>
        <c:gapWidth val="100"/>
        <c:axId val="204662272"/>
        <c:axId val="197963712"/>
      </c:barChart>
      <c:catAx>
        <c:axId val="2046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97963712"/>
        <c:crosses val="autoZero"/>
        <c:auto val="1"/>
        <c:lblAlgn val="ctr"/>
        <c:lblOffset val="100"/>
        <c:noMultiLvlLbl val="0"/>
      </c:catAx>
      <c:valAx>
        <c:axId val="197963712"/>
        <c:scaling>
          <c:orientation val="minMax"/>
          <c:max val="1.1000000000000001"/>
          <c:min val="0"/>
        </c:scaling>
        <c:delete val="1"/>
        <c:axPos val="l"/>
        <c:numFmt formatCode="0%" sourceLinked="1"/>
        <c:majorTickMark val="out"/>
        <c:minorTickMark val="none"/>
        <c:tickLblPos val="nextTo"/>
        <c:crossAx val="20466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6150695957525355"/>
          <c:y val="0"/>
          <c:w val="0.5087420770177038"/>
          <c:h val="1"/>
        </c:manualLayout>
      </c:layout>
      <c:barChart>
        <c:barDir val="bar"/>
        <c:grouping val="clustered"/>
        <c:varyColors val="0"/>
        <c:ser>
          <c:idx val="0"/>
          <c:order val="0"/>
          <c:tx>
            <c:strRef>
              <c:f>Sheet1!$B$1</c:f>
              <c:strCache>
                <c:ptCount val="1"/>
                <c:pt idx="0">
                  <c:v>2023</c:v>
                </c:pt>
              </c:strCache>
            </c:strRef>
          </c:tx>
          <c:spPr>
            <a:solidFill>
              <a:schemeClr val="accent2">
                <a:lumMod val="60000"/>
                <a:lumOff val="40000"/>
              </a:schemeClr>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FBDB-4DED-811E-E30437B2231B}"/>
              </c:ext>
            </c:extLst>
          </c:dPt>
          <c:dPt>
            <c:idx val="1"/>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3-F42D-436C-8953-913D17D5AAAF}"/>
              </c:ext>
            </c:extLst>
          </c:dPt>
          <c:dPt>
            <c:idx val="7"/>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5-FBDB-4DED-811E-E30437B2231B}"/>
              </c:ext>
            </c:extLst>
          </c:dPt>
          <c:dPt>
            <c:idx val="8"/>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7-F42D-436C-8953-913D17D5AAAF}"/>
              </c:ext>
            </c:extLst>
          </c:dPt>
          <c:dPt>
            <c:idx val="9"/>
            <c:invertIfNegative val="0"/>
            <c:bubble3D val="0"/>
            <c:spPr>
              <a:solidFill>
                <a:schemeClr val="accent2">
                  <a:lumMod val="60000"/>
                  <a:lumOff val="40000"/>
                </a:schemeClr>
              </a:solidFill>
              <a:ln>
                <a:noFill/>
              </a:ln>
              <a:effectLst/>
            </c:spPr>
            <c:extLst>
              <c:ext xmlns:c16="http://schemas.microsoft.com/office/drawing/2014/chart" uri="{C3380CC4-5D6E-409C-BE32-E72D297353CC}">
                <c16:uniqueId val="{00000008-2DEA-4934-9268-97E414E50B71}"/>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NET: Adjusting for economy/inflation</c:v>
                </c:pt>
                <c:pt idx="1">
                  <c:v>Setting a budget and sticking to it</c:v>
                </c:pt>
                <c:pt idx="2">
                  <c:v>Shopping at stores that are having major sales/discounts even if it's not where I usually shop</c:v>
                </c:pt>
                <c:pt idx="3">
                  <c:v>Spreading out my shopping over multiple trips</c:v>
                </c:pt>
                <c:pt idx="4">
                  <c:v>Starting my shopping earlier than I normally would have</c:v>
                </c:pt>
                <c:pt idx="5">
                  <c:v>Buying things that are on sale even if it's not something I intended to buy</c:v>
                </c:pt>
                <c:pt idx="6">
                  <c:v>Buying gifts for fewer people than I usually do</c:v>
                </c:pt>
                <c:pt idx="7">
                  <c:v>Buying lesser-known or generic brands instead of buying name brand</c:v>
                </c:pt>
                <c:pt idx="8">
                  <c:v>Making gifts myself instead of buying them*</c:v>
                </c:pt>
                <c:pt idx="9">
                  <c:v>Some other way</c:v>
                </c:pt>
              </c:strCache>
            </c:strRef>
          </c:cat>
          <c:val>
            <c:numRef>
              <c:f>Sheet1!$B$2:$B$11</c:f>
              <c:numCache>
                <c:formatCode>0%</c:formatCode>
                <c:ptCount val="10"/>
                <c:pt idx="0">
                  <c:v>0.83899175000000004</c:v>
                </c:pt>
                <c:pt idx="1">
                  <c:v>0.49758113999999998</c:v>
                </c:pt>
                <c:pt idx="2">
                  <c:v>0.45475765000000001</c:v>
                </c:pt>
                <c:pt idx="3">
                  <c:v>0.35341231000000001</c:v>
                </c:pt>
                <c:pt idx="4">
                  <c:v>0.34199355999999997</c:v>
                </c:pt>
                <c:pt idx="5">
                  <c:v>0.31512455</c:v>
                </c:pt>
                <c:pt idx="6">
                  <c:v>0.29143513999999998</c:v>
                </c:pt>
                <c:pt idx="7">
                  <c:v>0.26846059</c:v>
                </c:pt>
                <c:pt idx="8">
                  <c:v>0.17020218000000001</c:v>
                </c:pt>
                <c:pt idx="9">
                  <c:v>1.1949049999999999E-2</c:v>
                </c:pt>
              </c:numCache>
            </c:numRef>
          </c:val>
          <c:extLst>
            <c:ext xmlns:c16="http://schemas.microsoft.com/office/drawing/2014/chart" uri="{C3380CC4-5D6E-409C-BE32-E72D297353CC}">
              <c16:uniqueId val="{00000007-FBDB-4DED-811E-E30437B2231B}"/>
            </c:ext>
          </c:extLst>
        </c:ser>
        <c:ser>
          <c:idx val="1"/>
          <c:order val="1"/>
          <c:tx>
            <c:strRef>
              <c:f>Sheet1!$C$1</c:f>
              <c:strCache>
                <c:ptCount val="1"/>
                <c:pt idx="0">
                  <c:v>2022</c:v>
                </c:pt>
              </c:strCache>
            </c:strRef>
          </c:tx>
          <c:spPr>
            <a:solidFill>
              <a:srgbClr val="7FE7CD"/>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E56B-48AD-A0BF-5871E7CFEC94}"/>
              </c:ext>
            </c:extLst>
          </c:dPt>
          <c:dLbls>
            <c:dLbl>
              <c:idx val="8"/>
              <c:tx>
                <c:rich>
                  <a:bodyPr/>
                  <a:lstStyle/>
                  <a:p>
                    <a:r>
                      <a:rPr lang="en-US"/>
                      <a:t>N/A</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56B-48AD-A0BF-5871E7CFEC94}"/>
                </c:ext>
              </c:extLst>
            </c:dLbl>
            <c:spPr>
              <a:noFill/>
              <a:ln>
                <a:noFill/>
              </a:ln>
              <a:effectLst/>
            </c:spPr>
            <c:txPr>
              <a:bodyPr rot="0" spcFirstLastPara="1" vertOverflow="ellipsis" vert="horz" wrap="square" anchor="ctr" anchorCtr="1"/>
              <a:lstStyle/>
              <a:p>
                <a:pPr algn="ct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NET: Adjusting for economy/inflation</c:v>
                </c:pt>
                <c:pt idx="1">
                  <c:v>Setting a budget and sticking to it</c:v>
                </c:pt>
                <c:pt idx="2">
                  <c:v>Shopping at stores that are having major sales/discounts even if it's not where I usually shop</c:v>
                </c:pt>
                <c:pt idx="3">
                  <c:v>Spreading out my shopping over multiple trips</c:v>
                </c:pt>
                <c:pt idx="4">
                  <c:v>Starting my shopping earlier than I normally would have</c:v>
                </c:pt>
                <c:pt idx="5">
                  <c:v>Buying things that are on sale even if it's not something I intended to buy</c:v>
                </c:pt>
                <c:pt idx="6">
                  <c:v>Buying gifts for fewer people than I usually do</c:v>
                </c:pt>
                <c:pt idx="7">
                  <c:v>Buying lesser-known or generic brands instead of buying name brand</c:v>
                </c:pt>
                <c:pt idx="8">
                  <c:v>Making gifts myself instead of buying them*</c:v>
                </c:pt>
                <c:pt idx="9">
                  <c:v>Some other way</c:v>
                </c:pt>
              </c:strCache>
            </c:strRef>
          </c:cat>
          <c:val>
            <c:numRef>
              <c:f>Sheet1!$C$2:$C$11</c:f>
              <c:numCache>
                <c:formatCode>0%</c:formatCode>
                <c:ptCount val="10"/>
                <c:pt idx="0">
                  <c:v>0.83</c:v>
                </c:pt>
                <c:pt idx="1">
                  <c:v>0.46</c:v>
                </c:pt>
                <c:pt idx="2">
                  <c:v>0.44</c:v>
                </c:pt>
                <c:pt idx="3">
                  <c:v>0.38</c:v>
                </c:pt>
                <c:pt idx="4">
                  <c:v>0.32</c:v>
                </c:pt>
                <c:pt idx="5">
                  <c:v>0.28000000000000003</c:v>
                </c:pt>
                <c:pt idx="6">
                  <c:v>0.36</c:v>
                </c:pt>
                <c:pt idx="7">
                  <c:v>0.28999999999999998</c:v>
                </c:pt>
                <c:pt idx="8">
                  <c:v>0</c:v>
                </c:pt>
                <c:pt idx="9">
                  <c:v>0.01</c:v>
                </c:pt>
              </c:numCache>
            </c:numRef>
          </c:val>
          <c:extLst>
            <c:ext xmlns:c16="http://schemas.microsoft.com/office/drawing/2014/chart" uri="{C3380CC4-5D6E-409C-BE32-E72D297353CC}">
              <c16:uniqueId val="{00000000-E56B-48AD-A0BF-5871E7CFEC94}"/>
            </c:ext>
          </c:extLst>
        </c:ser>
        <c:dLbls>
          <c:dLblPos val="outEnd"/>
          <c:showLegendKey val="0"/>
          <c:showVal val="1"/>
          <c:showCatName val="0"/>
          <c:showSerName val="0"/>
          <c:showPercent val="0"/>
          <c:showBubbleSize val="0"/>
        </c:dLbls>
        <c:gapWidth val="70"/>
        <c:overlap val="-15"/>
        <c:axId val="204662272"/>
        <c:axId val="197963712"/>
      </c:barChart>
      <c:catAx>
        <c:axId val="2046622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97963712"/>
        <c:crosses val="autoZero"/>
        <c:auto val="1"/>
        <c:lblAlgn val="ctr"/>
        <c:lblOffset val="100"/>
        <c:noMultiLvlLbl val="0"/>
      </c:catAx>
      <c:valAx>
        <c:axId val="197963712"/>
        <c:scaling>
          <c:orientation val="minMax"/>
          <c:max val="1.1000000000000001"/>
          <c:min val="0"/>
        </c:scaling>
        <c:delete val="1"/>
        <c:axPos val="t"/>
        <c:numFmt formatCode="0%" sourceLinked="1"/>
        <c:majorTickMark val="out"/>
        <c:minorTickMark val="none"/>
        <c:tickLblPos val="nextTo"/>
        <c:crossAx val="20466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92325990150302"/>
          <c:y val="4.2438722828357089E-2"/>
          <c:w val="0.75110799284152019"/>
          <c:h val="0.92455338163847633"/>
        </c:manualLayout>
      </c:layout>
      <c:pieChart>
        <c:varyColors val="1"/>
        <c:ser>
          <c:idx val="0"/>
          <c:order val="0"/>
          <c:tx>
            <c:strRef>
              <c:f>Sheet1!$B$1</c:f>
              <c:strCache>
                <c:ptCount val="1"/>
                <c:pt idx="0">
                  <c:v>Yes, F</c:v>
                </c:pt>
              </c:strCache>
            </c:strRef>
          </c:tx>
          <c:spPr>
            <a:solidFill>
              <a:schemeClr val="accent1"/>
            </a:solidFill>
          </c:spPr>
          <c:dPt>
            <c:idx val="0"/>
            <c:bubble3D val="0"/>
            <c:spPr>
              <a:solidFill>
                <a:schemeClr val="accent2">
                  <a:lumMod val="20000"/>
                  <a:lumOff val="80000"/>
                </a:schemeClr>
              </a:solidFill>
              <a:ln w="19050">
                <a:solidFill>
                  <a:schemeClr val="lt1"/>
                </a:solidFill>
              </a:ln>
              <a:effectLst/>
            </c:spPr>
            <c:extLst>
              <c:ext xmlns:c16="http://schemas.microsoft.com/office/drawing/2014/chart" uri="{C3380CC4-5D6E-409C-BE32-E72D297353CC}">
                <c16:uniqueId val="{00000001-1F17-4F0B-95D5-C3597FBA62E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F17-4F0B-95D5-C3597FBA62EF}"/>
              </c:ext>
            </c:extLst>
          </c:dPt>
          <c:dPt>
            <c:idx val="2"/>
            <c:bubble3D val="0"/>
            <c:spPr>
              <a:solidFill>
                <a:schemeClr val="accent2">
                  <a:lumMod val="60000"/>
                  <a:lumOff val="40000"/>
                </a:schemeClr>
              </a:solidFill>
              <a:ln w="19050">
                <a:solidFill>
                  <a:schemeClr val="lt1"/>
                </a:solidFill>
              </a:ln>
              <a:effectLst/>
            </c:spPr>
            <c:extLst>
              <c:ext xmlns:c16="http://schemas.microsoft.com/office/drawing/2014/chart" uri="{C3380CC4-5D6E-409C-BE32-E72D297353CC}">
                <c16:uniqueId val="{00000005-1F17-4F0B-95D5-C3597FBA62EF}"/>
              </c:ext>
            </c:extLst>
          </c:dPt>
          <c:dPt>
            <c:idx val="3"/>
            <c:bubble3D val="0"/>
            <c:spPr>
              <a:solidFill>
                <a:schemeClr val="accent1"/>
              </a:solidFill>
              <a:ln w="19050">
                <a:solidFill>
                  <a:schemeClr val="lt1"/>
                </a:solidFill>
              </a:ln>
              <a:effectLst/>
            </c:spPr>
            <c:extLst>
              <c:ext xmlns:c16="http://schemas.microsoft.com/office/drawing/2014/chart" uri="{C3380CC4-5D6E-409C-BE32-E72D297353CC}">
                <c16:uniqueId val="{00000007-1F17-4F0B-95D5-C3597FBA62EF}"/>
              </c:ext>
            </c:extLst>
          </c:dPt>
          <c:dLbls>
            <c:dLbl>
              <c:idx val="0"/>
              <c:layout>
                <c:manualLayout>
                  <c:x val="-8.7687813211327625E-3"/>
                  <c:y val="-0.1046566162272458"/>
                </c:manualLayout>
              </c:layout>
              <c:tx>
                <c:rich>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tx1"/>
                        </a:solidFill>
                        <a:latin typeface="+mn-lt"/>
                        <a:ea typeface="+mn-ea"/>
                        <a:cs typeface="+mn-cs"/>
                      </a:defRPr>
                    </a:pPr>
                    <a:fld id="{A7749AB6-AAA3-B443-8D91-11A4FC328013}" type="VALUE">
                      <a:rPr lang="en-US" sz="1050" b="1" i="0" u="none" strike="noStrike" kern="1200" baseline="0" smtClean="0">
                        <a:solidFill>
                          <a:schemeClr val="tx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pPr>
                      <a:t>[VALUE]</a:t>
                    </a:fld>
                    <a:endParaRPr lang="en-US" sz="1050" b="1" i="0" u="none" strike="noStrike" kern="1200" baseline="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sz="1050" b="1"/>
                    </a:pPr>
                    <a:fld id="{218B7AAE-7223-C14C-9811-886D379BB518}" type="CATEGORYNAME">
                      <a:rPr lang="en-US" sz="1000" smtClean="0">
                        <a:solidFill>
                          <a:schemeClr val="tx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pPr>
                      <a:t>[CATEGORY NAME]</a:t>
                    </a:fld>
                    <a:endParaRPr lang="en-US"/>
                  </a:p>
                </c:rich>
              </c:tx>
              <c:spPr>
                <a:noFill/>
                <a:ln>
                  <a:noFill/>
                </a:ln>
                <a:effectLst/>
              </c:spPr>
              <c:txPr>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6340354632623114"/>
                      <c:h val="0.24453443666975452"/>
                    </c:manualLayout>
                  </c15:layout>
                  <c15:dlblFieldTable/>
                  <c15:showDataLabelsRange val="0"/>
                </c:ext>
                <c:ext xmlns:c16="http://schemas.microsoft.com/office/drawing/2014/chart" uri="{C3380CC4-5D6E-409C-BE32-E72D297353CC}">
                  <c16:uniqueId val="{00000001-1F17-4F0B-95D5-C3597FBA62EF}"/>
                </c:ext>
              </c:extLst>
            </c:dLbl>
            <c:dLbl>
              <c:idx val="1"/>
              <c:tx>
                <c:rich>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tx1"/>
                        </a:solidFill>
                        <a:latin typeface="+mn-lt"/>
                        <a:ea typeface="+mn-ea"/>
                        <a:cs typeface="+mn-cs"/>
                      </a:defRPr>
                    </a:pPr>
                    <a:fld id="{ECFACAC5-9AD0-9D4F-87FE-13A4F545914D}" type="VALUE">
                      <a:rPr lang="en-US" sz="1050" b="1" i="0" u="none" strike="noStrike" kern="1200" baseline="0" smtClean="0">
                        <a:solidFill>
                          <a:schemeClr val="tx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pPr>
                      <a:t>[VALUE]</a:t>
                    </a:fld>
                    <a:endParaRPr lang="en-US" sz="1050" b="1" i="0" u="none" strike="noStrike" kern="1200" baseline="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sz="1050" b="1"/>
                    </a:pPr>
                    <a:fld id="{2C6FBED5-1FBB-BB4E-BC16-0E2C094F0056}" type="CATEGORYNAME">
                      <a:rPr lang="en-US" sz="1000" smtClean="0">
                        <a:solidFill>
                          <a:schemeClr val="tx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pPr>
                      <a:t>[CATEGORY NAME]</a:t>
                    </a:fld>
                    <a:endParaRPr lang="en-US"/>
                  </a:p>
                </c:rich>
              </c:tx>
              <c:spPr>
                <a:noFill/>
                <a:ln>
                  <a:noFill/>
                </a:ln>
                <a:effectLst/>
              </c:spPr>
              <c:txPr>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tx1"/>
                      </a:solidFill>
                      <a:latin typeface="+mn-lt"/>
                      <a:ea typeface="+mn-ea"/>
                      <a:cs typeface="+mn-cs"/>
                    </a:defRPr>
                  </a:pPr>
                  <a:endParaRPr lang="en-US"/>
                </a:p>
              </c:tx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27486916601814904"/>
                      <c:h val="0.25549826062431369"/>
                    </c:manualLayout>
                  </c15:layout>
                  <c15:dlblFieldTable/>
                  <c15:showDataLabelsRange val="0"/>
                </c:ext>
                <c:ext xmlns:c16="http://schemas.microsoft.com/office/drawing/2014/chart" uri="{C3380CC4-5D6E-409C-BE32-E72D297353CC}">
                  <c16:uniqueId val="{00000003-1F17-4F0B-95D5-C3597FBA62EF}"/>
                </c:ext>
              </c:extLst>
            </c:dLbl>
            <c:dLbl>
              <c:idx val="2"/>
              <c:tx>
                <c:rich>
                  <a:bodyPr rot="0" spcFirstLastPara="1" vertOverflow="ellipsis" vert="horz" wrap="square" lIns="38100" tIns="19050" rIns="38100" bIns="19050" anchor="ctr" anchorCtr="1">
                    <a:noAutofit/>
                  </a:bodyPr>
                  <a:lstStyle/>
                  <a:p>
                    <a:pPr>
                      <a:defRPr sz="1050" b="1" i="0" u="none" strike="noStrike" kern="1200" baseline="0">
                        <a:solidFill>
                          <a:schemeClr val="tx1"/>
                        </a:solidFill>
                        <a:latin typeface="+mn-lt"/>
                        <a:ea typeface="+mn-ea"/>
                        <a:cs typeface="+mn-cs"/>
                      </a:defRPr>
                    </a:pPr>
                    <a:fld id="{0479CA79-DF24-CA4F-B2CC-241FF2DE4B7C}" type="VALUE">
                      <a:rPr lang="en-US" sz="1050" b="1" i="0" u="none" strike="noStrike" kern="1200" baseline="0" smtClean="0">
                        <a:solidFill>
                          <a:schemeClr val="tx1"/>
                        </a:solidFill>
                        <a:latin typeface="+mn-lt"/>
                      </a:rPr>
                      <a:pPr>
                        <a:defRPr sz="1050" b="1"/>
                      </a:pPr>
                      <a:t>[VALUE]</a:t>
                    </a:fld>
                    <a:endParaRPr lang="en-US" sz="1050" b="1" i="0" u="none" strike="noStrike" kern="1200" baseline="0">
                      <a:solidFill>
                        <a:schemeClr val="tx1"/>
                      </a:solidFill>
                      <a:latin typeface="+mn-lt"/>
                    </a:endParaRPr>
                  </a:p>
                  <a:p>
                    <a:pPr>
                      <a:defRPr sz="1050" b="1"/>
                    </a:pPr>
                    <a:fld id="{48F99013-EC45-0D45-B6F6-FBDFCFEE7F16}" type="CATEGORYNAME">
                      <a:rPr lang="en-US" sz="1000" smtClean="0">
                        <a:solidFill>
                          <a:schemeClr val="tx1"/>
                        </a:solidFill>
                        <a:latin typeface="+mn-lt"/>
                      </a:rPr>
                      <a:pPr>
                        <a:defRPr sz="1050" b="1"/>
                      </a:pPr>
                      <a:t>[CATEGORY NAME]</a:t>
                    </a:fld>
                    <a:r>
                      <a:rPr lang="en-US" sz="1050" baseline="0">
                        <a:solidFill>
                          <a:schemeClr val="tx1"/>
                        </a:solidFill>
                        <a:latin typeface="+mn-lt"/>
                      </a:rPr>
                      <a:t> </a:t>
                    </a:r>
                  </a:p>
                </c:rich>
              </c:tx>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tx1"/>
                      </a:solidFill>
                      <a:latin typeface="+mn-lt"/>
                      <a:ea typeface="+mn-ea"/>
                      <a:cs typeface="+mn-cs"/>
                    </a:defRPr>
                  </a:pPr>
                  <a:endParaRPr lang="en-US"/>
                </a:p>
              </c:tx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25993108296071965"/>
                      <c:h val="0.2833250620546498"/>
                    </c:manualLayout>
                  </c15:layout>
                  <c15:dlblFieldTable/>
                  <c15:showDataLabelsRange val="0"/>
                </c:ext>
                <c:ext xmlns:c16="http://schemas.microsoft.com/office/drawing/2014/chart" uri="{C3380CC4-5D6E-409C-BE32-E72D297353CC}">
                  <c16:uniqueId val="{00000005-1F17-4F0B-95D5-C3597FBA62EF}"/>
                </c:ext>
              </c:extLst>
            </c:dLbl>
            <c:dLbl>
              <c:idx val="3"/>
              <c:tx>
                <c:rich>
                  <a:bodyPr/>
                  <a:lstStyle/>
                  <a:p>
                    <a:fld id="{F90BD06E-C85B-B447-BFC6-F2435F7E7396}" type="CATEGORYNAME">
                      <a:rPr lang="en-US"/>
                      <a:pPr/>
                      <a:t>[CATEGORY NAME]</a:t>
                    </a:fld>
                    <a:r>
                      <a:rPr lang="en-US" baseline="0"/>
                      <a:t>, </a:t>
                    </a:r>
                    <a:fld id="{556D1ED4-C9AC-6745-964E-8139785115B5}" type="VALUE">
                      <a:rPr lang="en-US" sz="1400" baseline="0"/>
                      <a:pPr/>
                      <a:t>[VALUE]</a:t>
                    </a:fld>
                    <a:endParaRPr lang="en-US" baseline="0"/>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1F17-4F0B-95D5-C3597FBA62EF}"/>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ct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Not sure</c:v>
                </c:pt>
                <c:pt idx="1">
                  <c:v>Yes</c:v>
                </c:pt>
                <c:pt idx="2">
                  <c:v>No</c:v>
                </c:pt>
              </c:strCache>
            </c:strRef>
          </c:cat>
          <c:val>
            <c:numRef>
              <c:f>Sheet1!$B$2:$B$4</c:f>
              <c:numCache>
                <c:formatCode>0%</c:formatCode>
                <c:ptCount val="3"/>
                <c:pt idx="0">
                  <c:v>0.24</c:v>
                </c:pt>
                <c:pt idx="1">
                  <c:v>0.37</c:v>
                </c:pt>
                <c:pt idx="2">
                  <c:v>0.4</c:v>
                </c:pt>
              </c:numCache>
            </c:numRef>
          </c:val>
          <c:extLst>
            <c:ext xmlns:c16="http://schemas.microsoft.com/office/drawing/2014/chart" uri="{C3380CC4-5D6E-409C-BE32-E72D297353CC}">
              <c16:uniqueId val="{00000008-1F17-4F0B-95D5-C3597FBA62EF}"/>
            </c:ext>
          </c:extLst>
        </c:ser>
        <c:dLbls>
          <c:dLblPos val="ctr"/>
          <c:showLegendKey val="0"/>
          <c:showVal val="1"/>
          <c:showCatName val="0"/>
          <c:showSerName val="0"/>
          <c:showPercent val="0"/>
          <c:showBubbleSize val="0"/>
          <c:showLeaderLines val="1"/>
        </c:dLbls>
        <c:firstSliceAng val="138"/>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92325990150302"/>
          <c:y val="4.2438722828357089E-2"/>
          <c:w val="0.75110799284152019"/>
          <c:h val="0.92455338163847633"/>
        </c:manualLayout>
      </c:layout>
      <c:pieChart>
        <c:varyColors val="1"/>
        <c:ser>
          <c:idx val="0"/>
          <c:order val="0"/>
          <c:tx>
            <c:strRef>
              <c:f>Sheet1!$B$1</c:f>
              <c:strCache>
                <c:ptCount val="1"/>
                <c:pt idx="0">
                  <c:v>Yes, F</c:v>
                </c:pt>
              </c:strCache>
            </c:strRef>
          </c:tx>
          <c:spPr>
            <a:solidFill>
              <a:schemeClr val="accent1"/>
            </a:solidFill>
          </c:spPr>
          <c:dPt>
            <c:idx val="0"/>
            <c:bubble3D val="0"/>
            <c:spPr>
              <a:solidFill>
                <a:srgbClr val="009B75"/>
              </a:solidFill>
              <a:ln w="19050">
                <a:solidFill>
                  <a:schemeClr val="lt1"/>
                </a:solidFill>
              </a:ln>
              <a:effectLst/>
            </c:spPr>
            <c:extLst>
              <c:ext xmlns:c16="http://schemas.microsoft.com/office/drawing/2014/chart" uri="{C3380CC4-5D6E-409C-BE32-E72D297353CC}">
                <c16:uniqueId val="{00000001-EF19-43D1-BB30-A9F353B6A5A5}"/>
              </c:ext>
            </c:extLst>
          </c:dPt>
          <c:dPt>
            <c:idx val="1"/>
            <c:bubble3D val="0"/>
            <c:spPr>
              <a:solidFill>
                <a:srgbClr val="7FE7CD"/>
              </a:solidFill>
              <a:ln w="19050">
                <a:solidFill>
                  <a:schemeClr val="lt1"/>
                </a:solidFill>
              </a:ln>
              <a:effectLst/>
            </c:spPr>
            <c:extLst>
              <c:ext xmlns:c16="http://schemas.microsoft.com/office/drawing/2014/chart" uri="{C3380CC4-5D6E-409C-BE32-E72D297353CC}">
                <c16:uniqueId val="{00000003-EF19-43D1-BB30-A9F353B6A5A5}"/>
              </c:ext>
            </c:extLst>
          </c:dPt>
          <c:dPt>
            <c:idx val="2"/>
            <c:bubble3D val="0"/>
            <c:spPr>
              <a:solidFill>
                <a:srgbClr val="00CF9C"/>
              </a:solidFill>
              <a:ln w="19050">
                <a:solidFill>
                  <a:schemeClr val="lt1"/>
                </a:solidFill>
              </a:ln>
              <a:effectLst/>
            </c:spPr>
            <c:extLst>
              <c:ext xmlns:c16="http://schemas.microsoft.com/office/drawing/2014/chart" uri="{C3380CC4-5D6E-409C-BE32-E72D297353CC}">
                <c16:uniqueId val="{00000005-EF19-43D1-BB30-A9F353B6A5A5}"/>
              </c:ext>
            </c:extLst>
          </c:dPt>
          <c:dLbls>
            <c:dLbl>
              <c:idx val="0"/>
              <c:tx>
                <c:rich>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bg1"/>
                        </a:solidFill>
                        <a:latin typeface="+mn-lt"/>
                        <a:ea typeface="+mn-ea"/>
                        <a:cs typeface="+mn-cs"/>
                      </a:defRPr>
                    </a:pPr>
                    <a:fld id="{A7749AB6-AAA3-B443-8D91-11A4FC328013}" type="VALUE">
                      <a:rPr lang="en-US" sz="1050" b="1" i="0" u="none" strike="noStrike" kern="1200" baseline="0" smtClean="0">
                        <a:solidFill>
                          <a:schemeClr val="bg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solidFill>
                            <a:schemeClr val="bg1"/>
                          </a:solidFill>
                        </a:defRPr>
                      </a:pPr>
                      <a:t>[VALUE]</a:t>
                    </a:fld>
                    <a:endParaRPr lang="en-US" sz="1050" b="1" i="0" u="none" strike="noStrike" kern="1200" baseline="0">
                      <a:solidFill>
                        <a:schemeClr val="bg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sz="1050" b="1">
                        <a:solidFill>
                          <a:schemeClr val="bg1"/>
                        </a:solidFill>
                      </a:defRPr>
                    </a:pPr>
                    <a:fld id="{218B7AAE-7223-C14C-9811-886D379BB518}" type="CATEGORYNAME">
                      <a:rPr lang="en-US" sz="1000" smtClean="0">
                        <a:solidFill>
                          <a:schemeClr val="bg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solidFill>
                            <a:schemeClr val="bg1"/>
                          </a:solidFill>
                        </a:defRPr>
                      </a:pPr>
                      <a:t>[CATEGORY NAME]</a:t>
                    </a:fld>
                    <a:endParaRPr lang="en-US"/>
                  </a:p>
                </c:rich>
              </c:tx>
              <c:spPr>
                <a:noFill/>
                <a:ln>
                  <a:noFill/>
                </a:ln>
                <a:effectLst/>
              </c:spPr>
              <c:txPr>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26340354632623114"/>
                      <c:h val="0.24453443666975452"/>
                    </c:manualLayout>
                  </c15:layout>
                  <c15:dlblFieldTable/>
                  <c15:showDataLabelsRange val="0"/>
                </c:ext>
                <c:ext xmlns:c16="http://schemas.microsoft.com/office/drawing/2014/chart" uri="{C3380CC4-5D6E-409C-BE32-E72D297353CC}">
                  <c16:uniqueId val="{00000001-EF19-43D1-BB30-A9F353B6A5A5}"/>
                </c:ext>
              </c:extLst>
            </c:dLbl>
            <c:dLbl>
              <c:idx val="1"/>
              <c:tx>
                <c:rich>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bg1"/>
                        </a:solidFill>
                        <a:latin typeface="+mn-lt"/>
                        <a:ea typeface="+mn-ea"/>
                        <a:cs typeface="+mn-cs"/>
                      </a:defRPr>
                    </a:pPr>
                    <a:fld id="{ECFACAC5-9AD0-9D4F-87FE-13A4F545914D}" type="VALUE">
                      <a:rPr lang="en-US" sz="1050" b="1" i="0" u="none" strike="noStrike" kern="1200" baseline="0" smtClean="0">
                        <a:solidFill>
                          <a:schemeClr val="bg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solidFill>
                            <a:schemeClr val="bg1"/>
                          </a:solidFill>
                        </a:defRPr>
                      </a:pPr>
                      <a:t>[VALUE]</a:t>
                    </a:fld>
                    <a:endParaRPr lang="en-US" sz="1050" b="1" i="0" u="none" strike="noStrike" kern="1200" baseline="0">
                      <a:solidFill>
                        <a:schemeClr val="bg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sz="1050" b="1">
                        <a:solidFill>
                          <a:schemeClr val="bg1"/>
                        </a:solidFill>
                      </a:defRPr>
                    </a:pPr>
                    <a:fld id="{2C6FBED5-1FBB-BB4E-BC16-0E2C094F0056}" type="CATEGORYNAME">
                      <a:rPr lang="en-US" sz="1000" smtClean="0">
                        <a:solidFill>
                          <a:schemeClr val="bg1"/>
                        </a:solidFill>
                        <a:latin typeface="+mn-lt"/>
                      </a:rPr>
                      <a:pPr marL="0" marR="0" lvl="0" indent="0" algn="ctr" defTabSz="914400" rtl="0" eaLnBrk="1" fontAlgn="auto" latinLnBrk="0" hangingPunct="1">
                        <a:lnSpc>
                          <a:spcPct val="100000"/>
                        </a:lnSpc>
                        <a:spcBef>
                          <a:spcPts val="0"/>
                        </a:spcBef>
                        <a:spcAft>
                          <a:spcPts val="0"/>
                        </a:spcAft>
                        <a:buClrTx/>
                        <a:buSzTx/>
                        <a:buFontTx/>
                        <a:buNone/>
                        <a:tabLst/>
                        <a:defRPr sz="1050" b="1">
                          <a:solidFill>
                            <a:schemeClr val="bg1"/>
                          </a:solidFill>
                        </a:defRPr>
                      </a:pPr>
                      <a:t>[CATEGORY NAME]</a:t>
                    </a:fld>
                    <a:endParaRPr lang="en-US"/>
                  </a:p>
                </c:rich>
              </c:tx>
              <c:spPr>
                <a:noFill/>
                <a:ln>
                  <a:noFill/>
                </a:ln>
                <a:effectLst/>
              </c:spPr>
              <c:txPr>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050" b="1"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27486916601814904"/>
                      <c:h val="0.25549826062431369"/>
                    </c:manualLayout>
                  </c15:layout>
                  <c15:dlblFieldTable/>
                  <c15:showDataLabelsRange val="0"/>
                </c:ext>
                <c:ext xmlns:c16="http://schemas.microsoft.com/office/drawing/2014/chart" uri="{C3380CC4-5D6E-409C-BE32-E72D297353CC}">
                  <c16:uniqueId val="{00000003-EF19-43D1-BB30-A9F353B6A5A5}"/>
                </c:ext>
              </c:extLst>
            </c:dLbl>
            <c:dLbl>
              <c:idx val="2"/>
              <c:tx>
                <c:rich>
                  <a:bodyPr rot="0" spcFirstLastPara="1" vertOverflow="ellipsis" vert="horz" wrap="square" lIns="38100" tIns="19050" rIns="38100" bIns="19050" anchor="ctr" anchorCtr="1">
                    <a:noAutofit/>
                  </a:bodyPr>
                  <a:lstStyle/>
                  <a:p>
                    <a:pPr>
                      <a:defRPr sz="1050" b="1" i="0" u="none" strike="noStrike" kern="1200" baseline="0">
                        <a:solidFill>
                          <a:schemeClr val="bg1"/>
                        </a:solidFill>
                        <a:latin typeface="+mn-lt"/>
                        <a:ea typeface="+mn-ea"/>
                        <a:cs typeface="+mn-cs"/>
                      </a:defRPr>
                    </a:pPr>
                    <a:fld id="{0479CA79-DF24-CA4F-B2CC-241FF2DE4B7C}" type="VALUE">
                      <a:rPr lang="en-US" sz="1050" b="1" i="0" u="none" strike="noStrike" kern="1200" baseline="0" smtClean="0">
                        <a:solidFill>
                          <a:schemeClr val="bg1"/>
                        </a:solidFill>
                        <a:latin typeface="+mn-lt"/>
                      </a:rPr>
                      <a:pPr>
                        <a:defRPr sz="1050" b="1">
                          <a:solidFill>
                            <a:schemeClr val="bg1"/>
                          </a:solidFill>
                        </a:defRPr>
                      </a:pPr>
                      <a:t>[VALUE]</a:t>
                    </a:fld>
                    <a:endParaRPr lang="en-US" sz="1050" b="1" i="0" u="none" strike="noStrike" kern="1200" baseline="0">
                      <a:solidFill>
                        <a:schemeClr val="bg1"/>
                      </a:solidFill>
                      <a:latin typeface="+mn-lt"/>
                    </a:endParaRPr>
                  </a:p>
                  <a:p>
                    <a:pPr>
                      <a:defRPr sz="1050" b="1">
                        <a:solidFill>
                          <a:schemeClr val="bg1"/>
                        </a:solidFill>
                      </a:defRPr>
                    </a:pPr>
                    <a:fld id="{48F99013-EC45-0D45-B6F6-FBDFCFEE7F16}" type="CATEGORYNAME">
                      <a:rPr lang="en-US" sz="1000" smtClean="0">
                        <a:solidFill>
                          <a:schemeClr val="bg1"/>
                        </a:solidFill>
                        <a:latin typeface="+mn-lt"/>
                      </a:rPr>
                      <a:pPr>
                        <a:defRPr sz="1050" b="1">
                          <a:solidFill>
                            <a:schemeClr val="bg1"/>
                          </a:solidFill>
                        </a:defRPr>
                      </a:pPr>
                      <a:t>[CATEGORY NAME]</a:t>
                    </a:fld>
                    <a:r>
                      <a:rPr lang="en-US" sz="1050" baseline="0">
                        <a:solidFill>
                          <a:schemeClr val="bg1"/>
                        </a:solidFill>
                        <a:latin typeface="+mn-lt"/>
                      </a:rPr>
                      <a:t> </a:t>
                    </a:r>
                  </a:p>
                </c:rich>
              </c:tx>
              <c:spPr>
                <a:noFill/>
                <a:ln>
                  <a:noFill/>
                </a:ln>
                <a:effectLst/>
              </c:spPr>
              <c:txPr>
                <a:bodyPr rot="0" spcFirstLastPara="1" vertOverflow="ellipsis" vert="horz" wrap="square" lIns="38100" tIns="19050" rIns="38100" bIns="19050" anchor="ctr" anchorCtr="1">
                  <a:no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eparator>, </c:separator>
              <c:extLst>
                <c:ext xmlns:c15="http://schemas.microsoft.com/office/drawing/2012/chart" uri="{CE6537A1-D6FC-4f65-9D91-7224C49458BB}">
                  <c15:layout>
                    <c:manualLayout>
                      <c:w val="0.25993108296071965"/>
                      <c:h val="0.2833250620546498"/>
                    </c:manualLayout>
                  </c15:layout>
                  <c15:dlblFieldTable/>
                  <c15:showDataLabelsRange val="0"/>
                </c:ext>
                <c:ext xmlns:c16="http://schemas.microsoft.com/office/drawing/2014/chart" uri="{C3380CC4-5D6E-409C-BE32-E72D297353CC}">
                  <c16:uniqueId val="{00000005-EF19-43D1-BB30-A9F353B6A5A5}"/>
                </c:ext>
              </c:extLst>
            </c:dLbl>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Not sure</c:v>
                </c:pt>
              </c:strCache>
            </c:strRef>
          </c:cat>
          <c:val>
            <c:numRef>
              <c:f>Sheet1!$B$2:$B$4</c:f>
              <c:numCache>
                <c:formatCode>0%</c:formatCode>
                <c:ptCount val="3"/>
                <c:pt idx="0">
                  <c:v>0.34</c:v>
                </c:pt>
                <c:pt idx="1">
                  <c:v>0.44</c:v>
                </c:pt>
                <c:pt idx="2">
                  <c:v>0.22</c:v>
                </c:pt>
              </c:numCache>
            </c:numRef>
          </c:val>
          <c:extLst>
            <c:ext xmlns:c16="http://schemas.microsoft.com/office/drawing/2014/chart" uri="{C3380CC4-5D6E-409C-BE32-E72D297353CC}">
              <c16:uniqueId val="{00000008-EF19-43D1-BB30-A9F353B6A5A5}"/>
            </c:ext>
          </c:extLst>
        </c:ser>
        <c:dLbls>
          <c:dLblPos val="ctr"/>
          <c:showLegendKey val="0"/>
          <c:showVal val="1"/>
          <c:showCatName val="0"/>
          <c:showSerName val="0"/>
          <c:showPercent val="0"/>
          <c:showBubbleSize val="0"/>
          <c:showLeaderLines val="1"/>
        </c:dLbls>
        <c:firstSliceAng val="225"/>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900310848200227"/>
          <c:y val="3.916925294954008E-2"/>
          <c:w val="0.48288529968550875"/>
          <c:h val="0.93458258109395209"/>
        </c:manualLayout>
      </c:layout>
      <c:barChart>
        <c:barDir val="bar"/>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extLst>
              <c:ext xmlns:c16="http://schemas.microsoft.com/office/drawing/2014/chart" uri="{C3380CC4-5D6E-409C-BE32-E72D297353CC}">
                <c16:uniqueId val="{00000000-BC7A-2340-8798-C3D40B54C8CF}"/>
              </c:ext>
            </c:extLst>
          </c:dPt>
          <c:dPt>
            <c:idx val="1"/>
            <c:invertIfNegative val="0"/>
            <c:bubble3D val="0"/>
            <c:extLst>
              <c:ext xmlns:c16="http://schemas.microsoft.com/office/drawing/2014/chart" uri="{C3380CC4-5D6E-409C-BE32-E72D297353CC}">
                <c16:uniqueId val="{00000001-BC7A-2340-8798-C3D40B54C8CF}"/>
              </c:ext>
            </c:extLst>
          </c:dPt>
          <c:dPt>
            <c:idx val="2"/>
            <c:invertIfNegative val="0"/>
            <c:bubble3D val="0"/>
            <c:extLst>
              <c:ext xmlns:c16="http://schemas.microsoft.com/office/drawing/2014/chart" uri="{C3380CC4-5D6E-409C-BE32-E72D297353CC}">
                <c16:uniqueId val="{00000002-BC7A-2340-8798-C3D40B54C8CF}"/>
              </c:ext>
            </c:extLst>
          </c:dPt>
          <c:dPt>
            <c:idx val="3"/>
            <c:invertIfNegative val="0"/>
            <c:bubble3D val="0"/>
            <c:extLst>
              <c:ext xmlns:c16="http://schemas.microsoft.com/office/drawing/2014/chart" uri="{C3380CC4-5D6E-409C-BE32-E72D297353CC}">
                <c16:uniqueId val="{00000003-BC7A-2340-8798-C3D40B54C8CF}"/>
              </c:ext>
            </c:extLst>
          </c:dPt>
          <c:dPt>
            <c:idx val="7"/>
            <c:invertIfNegative val="0"/>
            <c:bubble3D val="0"/>
            <c:extLst>
              <c:ext xmlns:c16="http://schemas.microsoft.com/office/drawing/2014/chart" uri="{C3380CC4-5D6E-409C-BE32-E72D297353CC}">
                <c16:uniqueId val="{00000004-BC7A-2340-8798-C3D40B54C8CF}"/>
              </c:ext>
            </c:extLst>
          </c:dPt>
          <c:dPt>
            <c:idx val="11"/>
            <c:invertIfNegative val="0"/>
            <c:bubble3D val="0"/>
            <c:extLst>
              <c:ext xmlns:c16="http://schemas.microsoft.com/office/drawing/2014/chart" uri="{C3380CC4-5D6E-409C-BE32-E72D297353CC}">
                <c16:uniqueId val="{00000006-BC7A-2340-8798-C3D40B54C8CF}"/>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Under $250</c:v>
                </c:pt>
                <c:pt idx="1">
                  <c:v>$250 - $500</c:v>
                </c:pt>
                <c:pt idx="2">
                  <c:v>$501 - $750</c:v>
                </c:pt>
                <c:pt idx="3">
                  <c:v>$751 - $1,000</c:v>
                </c:pt>
                <c:pt idx="4">
                  <c:v>$1,001 - $2,500</c:v>
                </c:pt>
                <c:pt idx="5">
                  <c:v>Over $2,500</c:v>
                </c:pt>
              </c:strCache>
            </c:strRef>
          </c:cat>
          <c:val>
            <c:numRef>
              <c:f>Sheet1!$B$2:$B$7</c:f>
              <c:numCache>
                <c:formatCode>0%</c:formatCode>
                <c:ptCount val="6"/>
                <c:pt idx="0">
                  <c:v>0.10418956</c:v>
                </c:pt>
                <c:pt idx="1">
                  <c:v>0.22039534</c:v>
                </c:pt>
                <c:pt idx="2">
                  <c:v>0.18074509999999999</c:v>
                </c:pt>
                <c:pt idx="3">
                  <c:v>0.21436050000000001</c:v>
                </c:pt>
                <c:pt idx="4">
                  <c:v>0.19637321999999999</c:v>
                </c:pt>
                <c:pt idx="5">
                  <c:v>8.3936270000000007E-2</c:v>
                </c:pt>
              </c:numCache>
            </c:numRef>
          </c:val>
          <c:extLst>
            <c:ext xmlns:c16="http://schemas.microsoft.com/office/drawing/2014/chart" uri="{C3380CC4-5D6E-409C-BE32-E72D297353CC}">
              <c16:uniqueId val="{00000007-BC7A-2340-8798-C3D40B54C8CF}"/>
            </c:ext>
          </c:extLst>
        </c:ser>
        <c:ser>
          <c:idx val="1"/>
          <c:order val="1"/>
          <c:tx>
            <c:strRef>
              <c:f>Sheet1!$C$1</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Under $250</c:v>
                </c:pt>
                <c:pt idx="1">
                  <c:v>$250 - $500</c:v>
                </c:pt>
                <c:pt idx="2">
                  <c:v>$501 - $750</c:v>
                </c:pt>
                <c:pt idx="3">
                  <c:v>$751 - $1,000</c:v>
                </c:pt>
                <c:pt idx="4">
                  <c:v>$1,001 - $2,500</c:v>
                </c:pt>
                <c:pt idx="5">
                  <c:v>Over $2,500</c:v>
                </c:pt>
              </c:strCache>
            </c:strRef>
          </c:cat>
          <c:val>
            <c:numRef>
              <c:f>Sheet1!$C$2:$C$7</c:f>
              <c:numCache>
                <c:formatCode>0%</c:formatCode>
                <c:ptCount val="6"/>
                <c:pt idx="0">
                  <c:v>0.16186565</c:v>
                </c:pt>
                <c:pt idx="1">
                  <c:v>0.26676895</c:v>
                </c:pt>
                <c:pt idx="2">
                  <c:v>0.17797486000000001</c:v>
                </c:pt>
                <c:pt idx="3">
                  <c:v>0.18969891999999999</c:v>
                </c:pt>
                <c:pt idx="4">
                  <c:v>0.14721898</c:v>
                </c:pt>
                <c:pt idx="5">
                  <c:v>5.6472630000000003E-2</c:v>
                </c:pt>
              </c:numCache>
            </c:numRef>
          </c:val>
          <c:extLst>
            <c:ext xmlns:c16="http://schemas.microsoft.com/office/drawing/2014/chart" uri="{C3380CC4-5D6E-409C-BE32-E72D297353CC}">
              <c16:uniqueId val="{00000006-E287-43D8-AEB8-8839FB3267D4}"/>
            </c:ext>
          </c:extLst>
        </c:ser>
        <c:dLbls>
          <c:dLblPos val="outEnd"/>
          <c:showLegendKey val="0"/>
          <c:showVal val="1"/>
          <c:showCatName val="0"/>
          <c:showSerName val="0"/>
          <c:showPercent val="0"/>
          <c:showBubbleSize val="0"/>
        </c:dLbls>
        <c:gapWidth val="70"/>
        <c:overlap val="-10"/>
        <c:axId val="213047296"/>
        <c:axId val="206826880"/>
      </c:barChart>
      <c:catAx>
        <c:axId val="2130472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206826880"/>
        <c:crosses val="autoZero"/>
        <c:auto val="1"/>
        <c:lblAlgn val="ctr"/>
        <c:lblOffset val="100"/>
        <c:noMultiLvlLbl val="0"/>
      </c:catAx>
      <c:valAx>
        <c:axId val="206826880"/>
        <c:scaling>
          <c:orientation val="minMax"/>
        </c:scaling>
        <c:delete val="1"/>
        <c:axPos val="t"/>
        <c:numFmt formatCode="0%" sourceLinked="1"/>
        <c:majorTickMark val="none"/>
        <c:minorTickMark val="none"/>
        <c:tickLblPos val="nextTo"/>
        <c:crossAx val="213047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manualLayout>
          <c:layoutTarget val="inner"/>
          <c:xMode val="edge"/>
          <c:yMode val="edge"/>
          <c:x val="6.3045223732577066E-2"/>
          <c:y val="0"/>
          <c:w val="0.92685207231485001"/>
          <c:h val="1"/>
        </c:manualLayout>
      </c:layout>
      <c:barChart>
        <c:barDir val="col"/>
        <c:grouping val="clustered"/>
        <c:varyColors val="0"/>
        <c:ser>
          <c:idx val="0"/>
          <c:order val="0"/>
          <c:tx>
            <c:strRef>
              <c:f>Sheet1!$B$1</c:f>
              <c:strCache>
                <c:ptCount val="1"/>
                <c:pt idx="0">
                  <c:v>2023</c:v>
                </c:pt>
              </c:strCache>
            </c:strRef>
          </c:tx>
          <c:spPr>
            <a:solidFill>
              <a:schemeClr val="accent4"/>
            </a:solidFill>
            <a:ln>
              <a:noFill/>
            </a:ln>
            <a:effectLst/>
          </c:spPr>
          <c:invertIfNegative val="0"/>
          <c:dPt>
            <c:idx val="7"/>
            <c:invertIfNegative val="0"/>
            <c:bubble3D val="0"/>
            <c:extLst>
              <c:ext xmlns:c16="http://schemas.microsoft.com/office/drawing/2014/chart" uri="{C3380CC4-5D6E-409C-BE32-E72D297353CC}">
                <c16:uniqueId val="{00000000-DA01-4E75-BBE3-36423D734880}"/>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2-DA01-4E75-BBE3-36423D734880}"/>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3-14E8-495E-A6B1-E572569BB540}"/>
              </c:ext>
            </c:extLst>
          </c:dPt>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Clothing</c:v>
                </c:pt>
                <c:pt idx="1">
                  <c:v>Technology products</c:v>
                </c:pt>
                <c:pt idx="2">
                  <c:v>Toys</c:v>
                </c:pt>
                <c:pt idx="3">
                  <c:v>Jewelry or accessories</c:v>
                </c:pt>
                <c:pt idx="4">
                  <c:v>Perfume, cologne, and cosmetics</c:v>
                </c:pt>
                <c:pt idx="5">
                  <c:v>Shoes</c:v>
                </c:pt>
                <c:pt idx="6">
                  <c:v>Vacation travel in 2024</c:v>
                </c:pt>
                <c:pt idx="7">
                  <c:v>Home entertainment</c:v>
                </c:pt>
                <c:pt idx="8">
                  <c:v>Home furniture and furnishings</c:v>
                </c:pt>
                <c:pt idx="9">
                  <c:v>Kitchen appliances</c:v>
                </c:pt>
                <c:pt idx="10">
                  <c:v>Something else</c:v>
                </c:pt>
              </c:strCache>
            </c:strRef>
          </c:cat>
          <c:val>
            <c:numRef>
              <c:f>Sheet1!$B$2:$B$12</c:f>
              <c:numCache>
                <c:formatCode>0%</c:formatCode>
                <c:ptCount val="11"/>
                <c:pt idx="0">
                  <c:v>0.59787114000000008</c:v>
                </c:pt>
                <c:pt idx="1">
                  <c:v>0.41019418000000002</c:v>
                </c:pt>
                <c:pt idx="2">
                  <c:v>0.37359590999999998</c:v>
                </c:pt>
                <c:pt idx="3">
                  <c:v>0.30420302999999999</c:v>
                </c:pt>
                <c:pt idx="4">
                  <c:v>0.30237187999999998</c:v>
                </c:pt>
                <c:pt idx="5">
                  <c:v>0.29014020000000001</c:v>
                </c:pt>
                <c:pt idx="6">
                  <c:v>0.21195986999999999</c:v>
                </c:pt>
                <c:pt idx="7">
                  <c:v>0.20176058999999999</c:v>
                </c:pt>
                <c:pt idx="8">
                  <c:v>0.11361884</c:v>
                </c:pt>
                <c:pt idx="9">
                  <c:v>0.1091666</c:v>
                </c:pt>
                <c:pt idx="10">
                  <c:v>6.5681000000000003E-2</c:v>
                </c:pt>
              </c:numCache>
            </c:numRef>
          </c:val>
          <c:extLst>
            <c:ext xmlns:c16="http://schemas.microsoft.com/office/drawing/2014/chart" uri="{C3380CC4-5D6E-409C-BE32-E72D297353CC}">
              <c16:uniqueId val="{00000004-DA01-4E75-BBE3-36423D734880}"/>
            </c:ext>
          </c:extLst>
        </c:ser>
        <c:dLbls>
          <c:dLblPos val="outEnd"/>
          <c:showLegendKey val="0"/>
          <c:showVal val="1"/>
          <c:showCatName val="0"/>
          <c:showSerName val="0"/>
          <c:showPercent val="0"/>
          <c:showBubbleSize val="0"/>
        </c:dLbls>
        <c:gapWidth val="116"/>
        <c:axId val="204662272"/>
        <c:axId val="197963712"/>
      </c:barChart>
      <c:catAx>
        <c:axId val="2046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Helvetica" panose="020B0604020202020204" pitchFamily="34" charset="0"/>
              </a:defRPr>
            </a:pPr>
            <a:endParaRPr lang="en-US"/>
          </a:p>
        </c:txPr>
        <c:crossAx val="197963712"/>
        <c:crosses val="autoZero"/>
        <c:auto val="1"/>
        <c:lblAlgn val="ctr"/>
        <c:lblOffset val="100"/>
        <c:noMultiLvlLbl val="0"/>
      </c:catAx>
      <c:valAx>
        <c:axId val="197963712"/>
        <c:scaling>
          <c:orientation val="minMax"/>
          <c:max val="0.75000000000000011"/>
          <c:min val="0"/>
        </c:scaling>
        <c:delete val="1"/>
        <c:axPos val="l"/>
        <c:numFmt formatCode="0%" sourceLinked="1"/>
        <c:majorTickMark val="out"/>
        <c:minorTickMark val="none"/>
        <c:tickLblPos val="nextTo"/>
        <c:crossAx val="20466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b="1" i="0">
          <a:solidFill>
            <a:schemeClr val="tx1"/>
          </a:solidFill>
          <a:latin typeface="+mn-lt"/>
          <a:cs typeface="Helvetica"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04086444504963"/>
          <c:y val="6.8193158092775916E-2"/>
          <c:w val="0.68179304563332876"/>
          <c:h val="0.90647259479912234"/>
        </c:manualLayout>
      </c:layout>
      <c:barChart>
        <c:barDir val="bar"/>
        <c:grouping val="stacked"/>
        <c:varyColors val="0"/>
        <c:ser>
          <c:idx val="0"/>
          <c:order val="0"/>
          <c:tx>
            <c:strRef>
              <c:f>Sheet1!$B$1</c:f>
              <c:strCache>
                <c:ptCount val="1"/>
                <c:pt idx="0">
                  <c:v>Less than last year</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Online retailers</c:v>
                </c:pt>
                <c:pt idx="1">
                  <c:v>Big box retail</c:v>
                </c:pt>
                <c:pt idx="2">
                  <c:v>Grocery stores</c:v>
                </c:pt>
                <c:pt idx="3">
                  <c:v>Clothing retailers</c:v>
                </c:pt>
                <c:pt idx="4">
                  <c:v>Consumer electronics</c:v>
                </c:pt>
                <c:pt idx="5">
                  <c:v>Gas stations/convenience stores</c:v>
                </c:pt>
                <c:pt idx="6">
                  <c:v>Warehouse clubs</c:v>
                </c:pt>
                <c:pt idx="7">
                  <c:v>Local Mom and Pop stores</c:v>
                </c:pt>
                <c:pt idx="8">
                  <c:v>Home improvement and hardware</c:v>
                </c:pt>
                <c:pt idx="9">
                  <c:v>Luxury stores</c:v>
                </c:pt>
                <c:pt idx="10">
                  <c:v>Pop-up retailers</c:v>
                </c:pt>
                <c:pt idx="11">
                  <c:v>Drug stores</c:v>
                </c:pt>
              </c:strCache>
            </c:strRef>
          </c:cat>
          <c:val>
            <c:numRef>
              <c:f>Sheet1!$B$2:$B$13</c:f>
              <c:numCache>
                <c:formatCode>0%</c:formatCode>
                <c:ptCount val="12"/>
                <c:pt idx="0">
                  <c:v>0.12</c:v>
                </c:pt>
                <c:pt idx="1">
                  <c:v>0.15</c:v>
                </c:pt>
                <c:pt idx="2">
                  <c:v>0.12</c:v>
                </c:pt>
                <c:pt idx="3">
                  <c:v>0.19</c:v>
                </c:pt>
                <c:pt idx="4">
                  <c:v>0.31</c:v>
                </c:pt>
                <c:pt idx="5">
                  <c:v>0.26</c:v>
                </c:pt>
                <c:pt idx="6">
                  <c:v>0.22</c:v>
                </c:pt>
                <c:pt idx="7">
                  <c:v>0.2</c:v>
                </c:pt>
                <c:pt idx="8">
                  <c:v>0.28483647000000001</c:v>
                </c:pt>
                <c:pt idx="9">
                  <c:v>0.39</c:v>
                </c:pt>
                <c:pt idx="10">
                  <c:v>0.32</c:v>
                </c:pt>
                <c:pt idx="11">
                  <c:v>0.28000000000000003</c:v>
                </c:pt>
              </c:numCache>
            </c:numRef>
          </c:val>
          <c:extLst>
            <c:ext xmlns:c16="http://schemas.microsoft.com/office/drawing/2014/chart" uri="{C3380CC4-5D6E-409C-BE32-E72D297353CC}">
              <c16:uniqueId val="{00000000-645A-49DE-89F6-9EB6A86E3F07}"/>
            </c:ext>
          </c:extLst>
        </c:ser>
        <c:ser>
          <c:idx val="1"/>
          <c:order val="1"/>
          <c:tx>
            <c:strRef>
              <c:f>Sheet1!$C$1</c:f>
              <c:strCache>
                <c:ptCount val="1"/>
                <c:pt idx="0">
                  <c:v>Same as last year</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Online retailers</c:v>
                </c:pt>
                <c:pt idx="1">
                  <c:v>Big box retail</c:v>
                </c:pt>
                <c:pt idx="2">
                  <c:v>Grocery stores</c:v>
                </c:pt>
                <c:pt idx="3">
                  <c:v>Clothing retailers</c:v>
                </c:pt>
                <c:pt idx="4">
                  <c:v>Consumer electronics</c:v>
                </c:pt>
                <c:pt idx="5">
                  <c:v>Gas stations/convenience stores</c:v>
                </c:pt>
                <c:pt idx="6">
                  <c:v>Warehouse clubs</c:v>
                </c:pt>
                <c:pt idx="7">
                  <c:v>Local Mom and Pop stores</c:v>
                </c:pt>
                <c:pt idx="8">
                  <c:v>Home improvement and hardware</c:v>
                </c:pt>
                <c:pt idx="9">
                  <c:v>Luxury stores</c:v>
                </c:pt>
                <c:pt idx="10">
                  <c:v>Pop-up retailers</c:v>
                </c:pt>
                <c:pt idx="11">
                  <c:v>Drug stores</c:v>
                </c:pt>
              </c:strCache>
            </c:strRef>
          </c:cat>
          <c:val>
            <c:numRef>
              <c:f>Sheet1!$C$2:$C$13</c:f>
              <c:numCache>
                <c:formatCode>0%</c:formatCode>
                <c:ptCount val="12"/>
                <c:pt idx="0">
                  <c:v>0.56600342999999997</c:v>
                </c:pt>
                <c:pt idx="1">
                  <c:v>0.62</c:v>
                </c:pt>
                <c:pt idx="2">
                  <c:v>0.66</c:v>
                </c:pt>
                <c:pt idx="3">
                  <c:v>0.58366128000000006</c:v>
                </c:pt>
                <c:pt idx="4">
                  <c:v>0.49</c:v>
                </c:pt>
                <c:pt idx="5">
                  <c:v>0.55000000000000004</c:v>
                </c:pt>
                <c:pt idx="6">
                  <c:v>0.59</c:v>
                </c:pt>
                <c:pt idx="7">
                  <c:v>0.62</c:v>
                </c:pt>
                <c:pt idx="8">
                  <c:v>0.53476725000000003</c:v>
                </c:pt>
                <c:pt idx="9">
                  <c:v>0.44</c:v>
                </c:pt>
                <c:pt idx="10">
                  <c:v>0.56000000000000005</c:v>
                </c:pt>
                <c:pt idx="11">
                  <c:v>0.61</c:v>
                </c:pt>
              </c:numCache>
            </c:numRef>
          </c:val>
          <c:extLst>
            <c:ext xmlns:c16="http://schemas.microsoft.com/office/drawing/2014/chart" uri="{C3380CC4-5D6E-409C-BE32-E72D297353CC}">
              <c16:uniqueId val="{00000001-645A-49DE-89F6-9EB6A86E3F07}"/>
            </c:ext>
          </c:extLst>
        </c:ser>
        <c:ser>
          <c:idx val="2"/>
          <c:order val="2"/>
          <c:tx>
            <c:strRef>
              <c:f>Sheet1!$D$1</c:f>
              <c:strCache>
                <c:ptCount val="1"/>
                <c:pt idx="0">
                  <c:v>More than last year</c:v>
                </c:pt>
              </c:strCache>
            </c:strRef>
          </c:tx>
          <c:spPr>
            <a:solidFill>
              <a:schemeClr val="accent4"/>
            </a:solidFill>
            <a:ln>
              <a:noFill/>
            </a:ln>
            <a:effectLst/>
          </c:spPr>
          <c:invertIfNegative val="0"/>
          <c:dPt>
            <c:idx val="0"/>
            <c:invertIfNegative val="0"/>
            <c:bubble3D val="0"/>
            <c:extLst>
              <c:ext xmlns:c16="http://schemas.microsoft.com/office/drawing/2014/chart" uri="{C3380CC4-5D6E-409C-BE32-E72D297353CC}">
                <c16:uniqueId val="{00000002-645A-49DE-89F6-9EB6A86E3F07}"/>
              </c:ext>
            </c:extLst>
          </c:dPt>
          <c:dPt>
            <c:idx val="1"/>
            <c:invertIfNegative val="0"/>
            <c:bubble3D val="0"/>
            <c:extLst>
              <c:ext xmlns:c16="http://schemas.microsoft.com/office/drawing/2014/chart" uri="{C3380CC4-5D6E-409C-BE32-E72D297353CC}">
                <c16:uniqueId val="{00000003-645A-49DE-89F6-9EB6A86E3F07}"/>
              </c:ext>
            </c:extLst>
          </c:dPt>
          <c:dPt>
            <c:idx val="2"/>
            <c:invertIfNegative val="0"/>
            <c:bubble3D val="0"/>
            <c:extLst>
              <c:ext xmlns:c16="http://schemas.microsoft.com/office/drawing/2014/chart" uri="{C3380CC4-5D6E-409C-BE32-E72D297353CC}">
                <c16:uniqueId val="{00000004-645A-49DE-89F6-9EB6A86E3F07}"/>
              </c:ext>
            </c:extLst>
          </c:dPt>
          <c:dPt>
            <c:idx val="4"/>
            <c:invertIfNegative val="0"/>
            <c:bubble3D val="0"/>
            <c:extLst>
              <c:ext xmlns:c16="http://schemas.microsoft.com/office/drawing/2014/chart" uri="{C3380CC4-5D6E-409C-BE32-E72D297353CC}">
                <c16:uniqueId val="{00000003-9B8D-48FF-A9A9-D0F59586542E}"/>
              </c:ext>
            </c:extLst>
          </c:dPt>
          <c:dPt>
            <c:idx val="5"/>
            <c:invertIfNegative val="0"/>
            <c:bubble3D val="0"/>
            <c:extLst>
              <c:ext xmlns:c16="http://schemas.microsoft.com/office/drawing/2014/chart" uri="{C3380CC4-5D6E-409C-BE32-E72D297353CC}">
                <c16:uniqueId val="{00000004-9B8D-48FF-A9A9-D0F59586542E}"/>
              </c:ext>
            </c:extLst>
          </c:dPt>
          <c:dPt>
            <c:idx val="10"/>
            <c:invertIfNegative val="0"/>
            <c:bubble3D val="0"/>
            <c:extLst>
              <c:ext xmlns:c16="http://schemas.microsoft.com/office/drawing/2014/chart" uri="{C3380CC4-5D6E-409C-BE32-E72D297353CC}">
                <c16:uniqueId val="{00000005-9B8D-48FF-A9A9-D0F59586542E}"/>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Helvetica"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Online retailers</c:v>
                </c:pt>
                <c:pt idx="1">
                  <c:v>Big box retail</c:v>
                </c:pt>
                <c:pt idx="2">
                  <c:v>Grocery stores</c:v>
                </c:pt>
                <c:pt idx="3">
                  <c:v>Clothing retailers</c:v>
                </c:pt>
                <c:pt idx="4">
                  <c:v>Consumer electronics</c:v>
                </c:pt>
                <c:pt idx="5">
                  <c:v>Gas stations/convenience stores</c:v>
                </c:pt>
                <c:pt idx="6">
                  <c:v>Warehouse clubs</c:v>
                </c:pt>
                <c:pt idx="7">
                  <c:v>Local Mom and Pop stores</c:v>
                </c:pt>
                <c:pt idx="8">
                  <c:v>Home improvement and hardware</c:v>
                </c:pt>
                <c:pt idx="9">
                  <c:v>Luxury stores</c:v>
                </c:pt>
                <c:pt idx="10">
                  <c:v>Pop-up retailers</c:v>
                </c:pt>
                <c:pt idx="11">
                  <c:v>Drug stores</c:v>
                </c:pt>
              </c:strCache>
            </c:strRef>
          </c:cat>
          <c:val>
            <c:numRef>
              <c:f>Sheet1!$D$2:$D$13</c:f>
              <c:numCache>
                <c:formatCode>0%</c:formatCode>
                <c:ptCount val="12"/>
                <c:pt idx="0">
                  <c:v>0.31572497999999999</c:v>
                </c:pt>
                <c:pt idx="1">
                  <c:v>0.23</c:v>
                </c:pt>
                <c:pt idx="2">
                  <c:v>0.22</c:v>
                </c:pt>
                <c:pt idx="3">
                  <c:v>0.22308265999999999</c:v>
                </c:pt>
                <c:pt idx="4">
                  <c:v>0.2</c:v>
                </c:pt>
                <c:pt idx="5">
                  <c:v>0.19</c:v>
                </c:pt>
                <c:pt idx="6">
                  <c:v>0.19</c:v>
                </c:pt>
                <c:pt idx="7">
                  <c:v>0.18</c:v>
                </c:pt>
                <c:pt idx="8">
                  <c:v>0.18039627999999999</c:v>
                </c:pt>
                <c:pt idx="9">
                  <c:v>0.17</c:v>
                </c:pt>
                <c:pt idx="10">
                  <c:v>0.12</c:v>
                </c:pt>
                <c:pt idx="11">
                  <c:v>0.11</c:v>
                </c:pt>
              </c:numCache>
            </c:numRef>
          </c:val>
          <c:extLst>
            <c:ext xmlns:c16="http://schemas.microsoft.com/office/drawing/2014/chart" uri="{C3380CC4-5D6E-409C-BE32-E72D297353CC}">
              <c16:uniqueId val="{00000008-645A-49DE-89F6-9EB6A86E3F07}"/>
            </c:ext>
          </c:extLst>
        </c:ser>
        <c:dLbls>
          <c:showLegendKey val="0"/>
          <c:showVal val="0"/>
          <c:showCatName val="0"/>
          <c:showSerName val="0"/>
          <c:showPercent val="0"/>
          <c:showBubbleSize val="0"/>
        </c:dLbls>
        <c:gapWidth val="100"/>
        <c:overlap val="100"/>
        <c:axId val="1858789952"/>
        <c:axId val="1858800768"/>
      </c:barChart>
      <c:catAx>
        <c:axId val="18587899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crossAx val="1858800768"/>
        <c:crosses val="autoZero"/>
        <c:auto val="1"/>
        <c:lblAlgn val="ctr"/>
        <c:lblOffset val="100"/>
        <c:noMultiLvlLbl val="0"/>
      </c:catAx>
      <c:valAx>
        <c:axId val="1858800768"/>
        <c:scaling>
          <c:orientation val="minMax"/>
          <c:max val="1.1000000000000001"/>
        </c:scaling>
        <c:delete val="1"/>
        <c:axPos val="t"/>
        <c:numFmt formatCode="0%" sourceLinked="1"/>
        <c:majorTickMark val="out"/>
        <c:minorTickMark val="none"/>
        <c:tickLblPos val="nextTo"/>
        <c:crossAx val="1858789952"/>
        <c:crosses val="autoZero"/>
        <c:crossBetween val="between"/>
      </c:valAx>
      <c:spPr>
        <a:noFill/>
        <a:ln>
          <a:noFill/>
        </a:ln>
        <a:effectLst/>
      </c:spPr>
    </c:plotArea>
    <c:legend>
      <c:legendPos val="t"/>
      <c:layout>
        <c:manualLayout>
          <c:xMode val="edge"/>
          <c:yMode val="edge"/>
          <c:x val="0.33653189898383223"/>
          <c:y val="1.9133983838563413E-2"/>
          <c:w val="0.44955409073929681"/>
          <c:h val="6.1470810756111272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Helvetica"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solidFill>
            <a:schemeClr val="tx1"/>
          </a:solidFill>
          <a:latin typeface="+mn-lt"/>
          <a:cs typeface="Helvetica"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7.390512490442501E-2"/>
          <c:y val="0.13629394930498773"/>
          <c:w val="0.89057198329023846"/>
          <c:h val="0.74701732420278"/>
        </c:manualLayout>
      </c:layout>
      <c:barChart>
        <c:barDir val="col"/>
        <c:grouping val="clustered"/>
        <c:varyColors val="0"/>
        <c:ser>
          <c:idx val="0"/>
          <c:order val="0"/>
          <c:tx>
            <c:strRef>
              <c:f>Sheet1!$B$1</c:f>
              <c:strCache>
                <c:ptCount val="1"/>
                <c:pt idx="0">
                  <c:v>2023</c:v>
                </c:pt>
              </c:strCache>
            </c:strRef>
          </c:tx>
          <c:spPr>
            <a:solidFill>
              <a:schemeClr val="accent2"/>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4158-4253-9CFF-CAAFF24400E7}"/>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Ads about value or savings</c:v>
                </c:pt>
                <c:pt idx="1">
                  <c:v>Ads about convenience and/or location</c:v>
                </c:pt>
                <c:pt idx="2">
                  <c:v>Ads about special delivery options*</c:v>
                </c:pt>
                <c:pt idx="3">
                  <c:v>Ads about the business supporting the community</c:v>
                </c:pt>
              </c:strCache>
            </c:strRef>
          </c:cat>
          <c:val>
            <c:numRef>
              <c:f>Sheet1!$B$2:$B$5</c:f>
              <c:numCache>
                <c:formatCode>0%</c:formatCode>
                <c:ptCount val="4"/>
                <c:pt idx="0">
                  <c:v>0.87</c:v>
                </c:pt>
                <c:pt idx="1">
                  <c:v>0.8</c:v>
                </c:pt>
                <c:pt idx="2">
                  <c:v>0.73</c:v>
                </c:pt>
                <c:pt idx="3">
                  <c:v>0.64</c:v>
                </c:pt>
              </c:numCache>
            </c:numRef>
          </c:val>
          <c:extLst>
            <c:ext xmlns:c16="http://schemas.microsoft.com/office/drawing/2014/chart" uri="{C3380CC4-5D6E-409C-BE32-E72D297353CC}">
              <c16:uniqueId val="{00000002-4158-4253-9CFF-CAAFF24400E7}"/>
            </c:ext>
          </c:extLst>
        </c:ser>
        <c:ser>
          <c:idx val="1"/>
          <c:order val="1"/>
          <c:tx>
            <c:strRef>
              <c:f>Sheet1!$C$1</c:f>
              <c:strCache>
                <c:ptCount val="1"/>
                <c:pt idx="0">
                  <c:v>2022</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4-4158-4253-9CFF-CAAFF24400E7}"/>
              </c:ext>
            </c:extLst>
          </c:dPt>
          <c:dLbls>
            <c:spPr>
              <a:noFill/>
              <a:ln>
                <a:noFill/>
              </a:ln>
              <a:effectLst/>
            </c:spPr>
            <c:txPr>
              <a:bodyPr rot="0" spcFirstLastPara="1" vertOverflow="ellipsis" vert="horz" wrap="square" anchor="ctr" anchorCtr="1"/>
              <a:lstStyle/>
              <a:p>
                <a:pPr algn="ct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Ads about value or savings</c:v>
                </c:pt>
                <c:pt idx="1">
                  <c:v>Ads about convenience and/or location</c:v>
                </c:pt>
                <c:pt idx="2">
                  <c:v>Ads about special delivery options*</c:v>
                </c:pt>
                <c:pt idx="3">
                  <c:v>Ads about the business supporting the community</c:v>
                </c:pt>
              </c:strCache>
            </c:strRef>
          </c:cat>
          <c:val>
            <c:numRef>
              <c:f>Sheet1!$C$2:$C$5</c:f>
              <c:numCache>
                <c:formatCode>0%</c:formatCode>
                <c:ptCount val="4"/>
                <c:pt idx="0">
                  <c:v>0.75</c:v>
                </c:pt>
                <c:pt idx="1">
                  <c:v>0.66</c:v>
                </c:pt>
                <c:pt idx="3">
                  <c:v>0.56000000000000005</c:v>
                </c:pt>
              </c:numCache>
            </c:numRef>
          </c:val>
          <c:extLst>
            <c:ext xmlns:c16="http://schemas.microsoft.com/office/drawing/2014/chart" uri="{C3380CC4-5D6E-409C-BE32-E72D297353CC}">
              <c16:uniqueId val="{00000005-4158-4253-9CFF-CAAFF24400E7}"/>
            </c:ext>
          </c:extLst>
        </c:ser>
        <c:dLbls>
          <c:dLblPos val="outEnd"/>
          <c:showLegendKey val="0"/>
          <c:showVal val="1"/>
          <c:showCatName val="0"/>
          <c:showSerName val="0"/>
          <c:showPercent val="0"/>
          <c:showBubbleSize val="0"/>
        </c:dLbls>
        <c:gapWidth val="100"/>
        <c:axId val="204662272"/>
        <c:axId val="197963712"/>
      </c:barChart>
      <c:catAx>
        <c:axId val="204662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97963712"/>
        <c:crosses val="autoZero"/>
        <c:auto val="1"/>
        <c:lblAlgn val="ctr"/>
        <c:lblOffset val="100"/>
        <c:noMultiLvlLbl val="0"/>
      </c:catAx>
      <c:valAx>
        <c:axId val="197963712"/>
        <c:scaling>
          <c:orientation val="minMax"/>
          <c:max val="1.1000000000000001"/>
          <c:min val="0"/>
        </c:scaling>
        <c:delete val="1"/>
        <c:axPos val="l"/>
        <c:numFmt formatCode="0%" sourceLinked="1"/>
        <c:majorTickMark val="out"/>
        <c:minorTickMark val="none"/>
        <c:tickLblPos val="nextTo"/>
        <c:crossAx val="2046622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i="0">
          <a:solidFill>
            <a:schemeClr val="tx1"/>
          </a:solidFill>
          <a:latin typeface="+mn-lt"/>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withinLinear" id="15">
  <a:schemeClr val="accent2"/>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withinLinear" id="15">
  <a:schemeClr val="accent2"/>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1D8B1D-895F-430E-AB51-9E237DC91FD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63B20034-0FCF-4669-8F33-D7F8488FB610}"/>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79B9E9C-C853-43B9-B397-46FD96CD5DF4}" type="datetimeFigureOut">
              <a:rPr lang="en-US" smtClean="0"/>
              <a:t>9/7/2023</a:t>
            </a:fld>
            <a:endParaRPr lang="en-US"/>
          </a:p>
        </p:txBody>
      </p:sp>
      <p:sp>
        <p:nvSpPr>
          <p:cNvPr id="4" name="Footer Placeholder 3">
            <a:extLst>
              <a:ext uri="{FF2B5EF4-FFF2-40B4-BE49-F238E27FC236}">
                <a16:creationId xmlns:a16="http://schemas.microsoft.com/office/drawing/2014/main" id="{9D3FFCC6-256C-4658-955E-E0D0C3F671DE}"/>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BD5809-4CA7-47A4-89BF-CB2175C21ED5}"/>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AABAE0AD-3190-4611-8ADB-4ED550A51685}" type="slidenum">
              <a:rPr lang="en-US" smtClean="0"/>
              <a:t>‹#›</a:t>
            </a:fld>
            <a:endParaRPr lang="en-US"/>
          </a:p>
        </p:txBody>
      </p:sp>
    </p:spTree>
    <p:extLst>
      <p:ext uri="{BB962C8B-B14F-4D97-AF65-F5344CB8AC3E}">
        <p14:creationId xmlns:p14="http://schemas.microsoft.com/office/powerpoint/2010/main" val="6563697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9480BA5-9B40-4451-9B49-3100B45CE3A0}" type="datetimeFigureOut">
              <a:rPr lang="en-US" smtClean="0"/>
              <a:t>9/7/2023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92F94CB-1083-4FA2-B29E-D7FA47B1A247}" type="slidenum">
              <a:rPr lang="en-US" smtClean="0"/>
              <a:t>‹#›</a:t>
            </a:fld>
            <a:endParaRPr lang="en-US"/>
          </a:p>
        </p:txBody>
      </p:sp>
    </p:spTree>
    <p:extLst>
      <p:ext uri="{BB962C8B-B14F-4D97-AF65-F5344CB8AC3E}">
        <p14:creationId xmlns:p14="http://schemas.microsoft.com/office/powerpoint/2010/main" val="1295785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2F94CB-1083-4FA2-B29E-D7FA47B1A247}" type="slidenum">
              <a:rPr lang="en-US" smtClean="0"/>
              <a:t>2</a:t>
            </a:fld>
            <a:endParaRPr lang="en-US"/>
          </a:p>
        </p:txBody>
      </p:sp>
    </p:spTree>
    <p:extLst>
      <p:ext uri="{BB962C8B-B14F-4D97-AF65-F5344CB8AC3E}">
        <p14:creationId xmlns:p14="http://schemas.microsoft.com/office/powerpoint/2010/main" val="3736640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F18274E-6334-4F8D-9756-AACC351470A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1479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F18274E-6334-4F8D-9756-AACC351470A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0860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4358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7392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6974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4829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702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7374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24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4430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181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630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009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2F94CB-1083-4FA2-B29E-D7FA47B1A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219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33.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4.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4.png"/><Relationship Id="rId4" Type="http://schemas.openxmlformats.org/officeDocument/2006/relationships/image" Target="../media/image11.em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7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7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98.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9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10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3.xml"/><Relationship Id="rId4" Type="http://schemas.openxmlformats.org/officeDocument/2006/relationships/image" Target="../media/image21.png"/></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2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3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13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4.png"/></Relationships>
</file>

<file path=ppt/slideLayouts/_rels/slideLayout15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5.png"/></Relationships>
</file>

<file path=ppt/slideLayouts/_rels/slideLayout16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16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3.png"/><Relationship Id="rId1" Type="http://schemas.openxmlformats.org/officeDocument/2006/relationships/slideMaster" Target="../slideMasters/slideMaster5.xml"/><Relationship Id="rId4" Type="http://schemas.openxmlformats.org/officeDocument/2006/relationships/image" Target="../media/image25.png"/></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6.xml"/><Relationship Id="rId4" Type="http://schemas.openxmlformats.org/officeDocument/2006/relationships/image" Target="../media/image20.png"/></Relationships>
</file>

<file path=ppt/slideLayouts/_rels/slideLayout18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9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6.xml"/><Relationship Id="rId4" Type="http://schemas.openxmlformats.org/officeDocument/2006/relationships/image" Target="../media/image22.png"/></Relationships>
</file>

<file path=ppt/slideLayouts/_rels/slideLayout19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6.xml"/><Relationship Id="rId4" Type="http://schemas.openxmlformats.org/officeDocument/2006/relationships/image" Target="../media/image21.png"/></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7.xml"/></Relationships>
</file>

<file path=ppt/slideLayouts/_rels/slideLayout218.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7.xml"/><Relationship Id="rId4" Type="http://schemas.openxmlformats.org/officeDocument/2006/relationships/image" Target="../media/image20.png"/></Relationships>
</file>

<file path=ppt/slideLayouts/_rels/slideLayout21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22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7.xml"/><Relationship Id="rId4" Type="http://schemas.openxmlformats.org/officeDocument/2006/relationships/image" Target="../media/image22.png"/></Relationships>
</file>

<file path=ppt/slideLayouts/_rels/slideLayout22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7.xml"/><Relationship Id="rId4" Type="http://schemas.openxmlformats.org/officeDocument/2006/relationships/image" Target="../media/image21.png"/></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2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2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8.xml"/></Relationships>
</file>

<file path=ppt/slideLayouts/_rels/slideLayout2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24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7.png"/><Relationship Id="rId1" Type="http://schemas.openxmlformats.org/officeDocument/2006/relationships/slideMaster" Target="../slideMasters/slideMaster8.xml"/><Relationship Id="rId4" Type="http://schemas.openxmlformats.org/officeDocument/2006/relationships/image" Target="../media/image28.png"/></Relationships>
</file>

<file path=ppt/slideLayouts/_rels/slideLayout25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7.png"/><Relationship Id="rId1" Type="http://schemas.openxmlformats.org/officeDocument/2006/relationships/slideMaster" Target="../slideMasters/slideMaster8.xml"/><Relationship Id="rId4" Type="http://schemas.openxmlformats.org/officeDocument/2006/relationships/image" Target="../media/image29.png"/></Relationships>
</file>

<file path=ppt/slideLayouts/_rels/slideLayout25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7.png"/><Relationship Id="rId1" Type="http://schemas.openxmlformats.org/officeDocument/2006/relationships/slideMaster" Target="../slideMasters/slideMaster8.xml"/><Relationship Id="rId4" Type="http://schemas.openxmlformats.org/officeDocument/2006/relationships/image" Target="../media/image30.png"/></Relationships>
</file>

<file path=ppt/slideLayouts/_rels/slideLayout252.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27.png"/><Relationship Id="rId1" Type="http://schemas.openxmlformats.org/officeDocument/2006/relationships/slideMaster" Target="../slideMasters/slideMaster8.xml"/><Relationship Id="rId4" Type="http://schemas.openxmlformats.org/officeDocument/2006/relationships/image" Target="../media/image29.png"/></Relationships>
</file>

<file path=ppt/slideLayouts/_rels/slideLayout25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279.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9.xml"/><Relationship Id="rId4" Type="http://schemas.openxmlformats.org/officeDocument/2006/relationships/image" Target="../media/image20.png"/></Relationships>
</file>

<file path=ppt/slideLayouts/_rels/slideLayout280.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9.xml"/><Relationship Id="rId4" Type="http://schemas.openxmlformats.org/officeDocument/2006/relationships/image" Target="../media/image21.png"/></Relationships>
</file>

<file path=ppt/slideLayouts/_rels/slideLayout28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9.xml"/><Relationship Id="rId4" Type="http://schemas.openxmlformats.org/officeDocument/2006/relationships/image" Target="../media/image22.png"/></Relationships>
</file>

<file path=ppt/slideLayouts/_rels/slideLayout282.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9.xml"/><Relationship Id="rId4" Type="http://schemas.openxmlformats.org/officeDocument/2006/relationships/image" Target="../media/image21.png"/></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0.xml"/><Relationship Id="rId4" Type="http://schemas.openxmlformats.org/officeDocument/2006/relationships/image" Target="../media/image20.png"/></Relationships>
</file>

<file path=ppt/slideLayouts/_rels/slideLayout312.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0.xml"/><Relationship Id="rId4" Type="http://schemas.openxmlformats.org/officeDocument/2006/relationships/image" Target="../media/image21.png"/></Relationships>
</file>

<file path=ppt/slideLayouts/_rels/slideLayout313.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0.xml"/><Relationship Id="rId4" Type="http://schemas.openxmlformats.org/officeDocument/2006/relationships/image" Target="../media/image22.png"/></Relationships>
</file>

<file path=ppt/slideLayouts/_rels/slideLayout314.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0.xml"/><Relationship Id="rId4" Type="http://schemas.openxmlformats.org/officeDocument/2006/relationships/image" Target="../media/image21.png"/></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3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3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3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3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1.xml"/></Relationships>
</file>

<file path=ppt/slideLayouts/_rels/slideLayout3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1.xml"/></Relationships>
</file>

<file path=ppt/slideLayouts/_rels/slideLayout3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1.xml"/></Relationships>
</file>

<file path=ppt/slideLayouts/_rels/slideLayout342.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1.xml"/><Relationship Id="rId4" Type="http://schemas.openxmlformats.org/officeDocument/2006/relationships/image" Target="../media/image20.png"/></Relationships>
</file>

<file path=ppt/slideLayouts/_rels/slideLayout343.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1.xml"/><Relationship Id="rId4" Type="http://schemas.openxmlformats.org/officeDocument/2006/relationships/image" Target="../media/image21.png"/></Relationships>
</file>

<file path=ppt/slideLayouts/_rels/slideLayout344.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1.xml"/><Relationship Id="rId4" Type="http://schemas.openxmlformats.org/officeDocument/2006/relationships/image" Target="../media/image22.png"/></Relationships>
</file>

<file path=ppt/slideLayouts/_rels/slideLayout345.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1.xml"/><Relationship Id="rId4" Type="http://schemas.openxmlformats.org/officeDocument/2006/relationships/image" Target="../media/image21.png"/></Relationships>
</file>

<file path=ppt/slideLayouts/_rels/slideLayout3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1.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6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2.xml"/></Relationships>
</file>

<file path=ppt/slideLayouts/_rels/slideLayout3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3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2.xml"/></Relationships>
</file>

<file path=ppt/slideLayouts/_rels/slideLayout36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3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2.xml"/></Relationships>
</file>

<file path=ppt/slideLayouts/_rels/slideLayout37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2.xml"/></Relationships>
</file>

<file path=ppt/slideLayouts/_rels/slideLayout3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2.xml"/></Relationships>
</file>

<file path=ppt/slideLayouts/_rels/slideLayout373.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2.xml"/><Relationship Id="rId4" Type="http://schemas.openxmlformats.org/officeDocument/2006/relationships/image" Target="../media/image20.png"/></Relationships>
</file>

<file path=ppt/slideLayouts/_rels/slideLayout374.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2.xml"/><Relationship Id="rId4" Type="http://schemas.openxmlformats.org/officeDocument/2006/relationships/image" Target="../media/image21.png"/></Relationships>
</file>

<file path=ppt/slideLayouts/_rels/slideLayout375.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2.xml"/><Relationship Id="rId4" Type="http://schemas.openxmlformats.org/officeDocument/2006/relationships/image" Target="../media/image22.png"/></Relationships>
</file>

<file path=ppt/slideLayouts/_rels/slideLayout376.xml.rels><?xml version="1.0" encoding="UTF-8" standalone="yes"?>
<Relationships xmlns="http://schemas.openxmlformats.org/package/2006/relationships"><Relationship Id="rId3" Type="http://schemas.openxmlformats.org/officeDocument/2006/relationships/image" Target="file://localhost/Users/Houman/Dropbox%20(ETC)/the%20harris%20poll/Design/Final/PPT/assets/logo.png" TargetMode="External"/><Relationship Id="rId2" Type="http://schemas.openxmlformats.org/officeDocument/2006/relationships/image" Target="../media/image15.png"/><Relationship Id="rId1" Type="http://schemas.openxmlformats.org/officeDocument/2006/relationships/slideMaster" Target="../slideMasters/slideMaster12.xml"/><Relationship Id="rId4" Type="http://schemas.openxmlformats.org/officeDocument/2006/relationships/image" Target="../media/image21.png"/></Relationships>
</file>

<file path=ppt/slideLayouts/_rels/slideLayout3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2.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b="0" i="0">
                <a:solidFill>
                  <a:schemeClr val="tx2"/>
                </a:solidFill>
                <a:latin typeface="Helvetica Light" panose="020B0403020202020204" pitchFamily="34" charset="0"/>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2813550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b="0" i="0">
                <a:latin typeface="Helvetica Light" panose="020B0403020202020204" pitchFamily="34" charset="0"/>
              </a:defRPr>
            </a:lvl1pPr>
            <a:lvl2pPr marL="841227" indent="-228594">
              <a:lnSpc>
                <a:spcPct val="120000"/>
              </a:lnSpc>
              <a:spcBef>
                <a:spcPts val="0"/>
              </a:spcBef>
              <a:buClr>
                <a:schemeClr val="accent1"/>
              </a:buClr>
              <a:buFont typeface="Arial" charset="0"/>
              <a:buChar char="•"/>
              <a:defRPr sz="1400" b="0" i="0">
                <a:latin typeface="Helvetica Light" panose="020B0403020202020204" pitchFamily="34" charset="0"/>
              </a:defRPr>
            </a:lvl2pPr>
            <a:lvl3pPr marL="1374614" indent="-228594">
              <a:lnSpc>
                <a:spcPct val="120000"/>
              </a:lnSpc>
              <a:spcBef>
                <a:spcPts val="0"/>
              </a:spcBef>
              <a:buClr>
                <a:schemeClr val="accent1"/>
              </a:buClr>
              <a:buFont typeface="Arial" charset="0"/>
              <a:buChar char="•"/>
              <a:defRPr sz="1400" b="0" i="0">
                <a:latin typeface="Helvetica Light" panose="020B0403020202020204" pitchFamily="34" charset="0"/>
              </a:defRPr>
            </a:lvl3pPr>
            <a:lvl4pPr marL="1984198" indent="-228594">
              <a:lnSpc>
                <a:spcPct val="120000"/>
              </a:lnSpc>
              <a:spcBef>
                <a:spcPts val="0"/>
              </a:spcBef>
              <a:buClr>
                <a:schemeClr val="accent1"/>
              </a:buClr>
              <a:buFont typeface="Arial" charset="0"/>
              <a:buChar char="•"/>
              <a:defRPr sz="1400" b="0" i="0">
                <a:latin typeface="Helvetica Light" panose="020B0403020202020204" pitchFamily="34" charset="0"/>
              </a:defRPr>
            </a:lvl4pPr>
            <a:lvl5pPr marL="2593783" indent="-228594">
              <a:lnSpc>
                <a:spcPct val="120000"/>
              </a:lnSpc>
              <a:spcBef>
                <a:spcPts val="0"/>
              </a:spcBef>
              <a:buClr>
                <a:schemeClr val="accent1"/>
              </a:buClr>
              <a:buFont typeface="Arial" charset="0"/>
              <a:buChar char="•"/>
              <a:defRPr sz="14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4486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6213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603568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985147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189774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69352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423308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6760408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6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8" hasCustomPrompt="1"/>
          </p:nvPr>
        </p:nvSpPr>
        <p:spPr>
          <a:xfrm>
            <a:off x="177448" y="356180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8" name="Text Placeholder 2"/>
          <p:cNvSpPr>
            <a:spLocks noGrp="1"/>
          </p:cNvSpPr>
          <p:nvPr>
            <p:ph type="body" sz="quarter" idx="19"/>
          </p:nvPr>
        </p:nvSpPr>
        <p:spPr>
          <a:xfrm>
            <a:off x="177447" y="404632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9" name="Text Placeholder 2"/>
          <p:cNvSpPr>
            <a:spLocks noGrp="1"/>
          </p:cNvSpPr>
          <p:nvPr>
            <p:ph type="body" sz="quarter" idx="20" hasCustomPrompt="1"/>
          </p:nvPr>
        </p:nvSpPr>
        <p:spPr>
          <a:xfrm>
            <a:off x="4111343" y="356180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20" name="Text Placeholder 2"/>
          <p:cNvSpPr>
            <a:spLocks noGrp="1"/>
          </p:cNvSpPr>
          <p:nvPr>
            <p:ph type="body" sz="quarter" idx="21"/>
          </p:nvPr>
        </p:nvSpPr>
        <p:spPr>
          <a:xfrm>
            <a:off x="4111341" y="404632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21" name="Text Placeholder 2"/>
          <p:cNvSpPr>
            <a:spLocks noGrp="1"/>
          </p:cNvSpPr>
          <p:nvPr>
            <p:ph type="body" sz="quarter" idx="22" hasCustomPrompt="1"/>
          </p:nvPr>
        </p:nvSpPr>
        <p:spPr>
          <a:xfrm>
            <a:off x="8045240" y="356180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22" name="Text Placeholder 2"/>
          <p:cNvSpPr>
            <a:spLocks noGrp="1"/>
          </p:cNvSpPr>
          <p:nvPr>
            <p:ph type="body" sz="quarter" idx="23"/>
          </p:nvPr>
        </p:nvSpPr>
        <p:spPr>
          <a:xfrm>
            <a:off x="8045239" y="404632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10949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578804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32214135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1/2 header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1594485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42413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4115420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1/3 header + photo">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584"/>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42732390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81904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667" b="1"/>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LLC Company © 2023</a:t>
            </a:r>
          </a:p>
        </p:txBody>
      </p:sp>
    </p:spTree>
    <p:extLst>
      <p:ext uri="{BB962C8B-B14F-4D97-AF65-F5344CB8AC3E}">
        <p14:creationId xmlns:p14="http://schemas.microsoft.com/office/powerpoint/2010/main" val="209928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667" b="1"/>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LLC Company © 2023</a:t>
            </a:r>
          </a:p>
        </p:txBody>
      </p:sp>
      <p:sp>
        <p:nvSpPr>
          <p:cNvPr id="7" name="Picture Placeholder 7">
            <a:extLst>
              <a:ext uri="{FF2B5EF4-FFF2-40B4-BE49-F238E27FC236}">
                <a16:creationId xmlns:a16="http://schemas.microsoft.com/office/drawing/2014/main" id="{B42892EE-3238-4E2A-A8DD-A5DDA3DB52A7}"/>
              </a:ext>
            </a:extLst>
          </p:cNvPr>
          <p:cNvSpPr>
            <a:spLocks noGrp="1"/>
          </p:cNvSpPr>
          <p:nvPr>
            <p:ph type="pic" sz="quarter" idx="14"/>
          </p:nvPr>
        </p:nvSpPr>
        <p:spPr>
          <a:xfrm>
            <a:off x="4101732" y="518160"/>
            <a:ext cx="7467969" cy="6129867"/>
          </a:xfrm>
          <a:prstGeom prst="rect">
            <a:avLst/>
          </a:prstGeom>
        </p:spPr>
        <p:txBody>
          <a:bodyPr/>
          <a:lstStyle/>
          <a:p>
            <a:endParaRPr lang="en-US"/>
          </a:p>
        </p:txBody>
      </p:sp>
    </p:spTree>
    <p:extLst>
      <p:ext uri="{BB962C8B-B14F-4D97-AF65-F5344CB8AC3E}">
        <p14:creationId xmlns:p14="http://schemas.microsoft.com/office/powerpoint/2010/main" val="23112753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Q5MDciLCJleHAiOiIxNTMyOTk2NTA3IiwiZW5kcG9pbnR1cmwiOiIrN1NNbS9wNUZhdWtzajhNWDVmL2VkTWZqRHBoR21tVXFOUm5CNDMwN3BVPSIsImVuZHBvaW50dXJsTGVuZ3RoIjoiMTI4IiwiaXNsb29wYmFjayI6IlRydWUiLCJjaWQiOiJPVGxsT1RkbU9XVXRNREEyWXkwMk1EQXdMVEUwTWpRdE1XTmlZVGc1WTJVeU1XWXg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VXN4N0xtN25td0I5SERSRERoR2FlbGdNZnhIcWV6dWZQSWRXVWNFZEFwST0&amp;encodeFailures=1&amp;width=1663&amp;height=343&amp;srcWidth=1663&amp;srcHeight=343">
            <a:extLst>
              <a:ext uri="{FF2B5EF4-FFF2-40B4-BE49-F238E27FC236}">
                <a16:creationId xmlns:a16="http://schemas.microsoft.com/office/drawing/2014/main" id="{153AB127-7483-4E95-9267-EB6E53700ED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5" y="462226"/>
            <a:ext cx="3883772" cy="801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759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mn-lt"/>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mn-lt"/>
                <a:ea typeface="+mn-ea"/>
                <a:cs typeface="+mn-cs"/>
              </a:rPr>
              <a:t>Stagwell</a:t>
            </a:r>
            <a:r>
              <a:rPr kumimoji="0" lang="en-US" sz="600" b="0" i="0" u="none" strike="noStrike" kern="1200" cap="none" spc="0" normalizeH="0" baseline="0" noProof="0">
                <a:ln>
                  <a:noFill/>
                </a:ln>
                <a:solidFill>
                  <a:srgbClr val="FFFFFF"/>
                </a:solidFill>
                <a:effectLst/>
                <a:uLnTx/>
                <a:uFillTx/>
                <a:latin typeface="+mn-lt"/>
                <a:ea typeface="+mn-ea"/>
                <a:cs typeface="+mn-cs"/>
              </a:rPr>
              <a:t> LLC Company © 2023</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8696" y="462225"/>
            <a:ext cx="3954985" cy="815731"/>
          </a:xfrm>
          <a:prstGeom prst="rect">
            <a:avLst/>
          </a:prstGeom>
        </p:spPr>
      </p:pic>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21765532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tx1"/>
                </a:solidFill>
                <a:effectLst/>
                <a:uLnTx/>
                <a:uFillTx/>
                <a:latin typeface="+mn-lt"/>
                <a:ea typeface="+mn-ea"/>
                <a:cs typeface="+mn-cs"/>
              </a:rPr>
              <a:t>Harris Insights &amp; Analytics, A </a:t>
            </a:r>
            <a:r>
              <a:rPr kumimoji="0" lang="en-US" sz="600" b="0" i="0" u="none" strike="noStrike" kern="1200" cap="none" spc="0" normalizeH="0" baseline="0" noProof="0" err="1">
                <a:ln>
                  <a:noFill/>
                </a:ln>
                <a:solidFill>
                  <a:schemeClr val="tx1"/>
                </a:solidFill>
                <a:effectLst/>
                <a:uLnTx/>
                <a:uFillTx/>
                <a:latin typeface="+mn-lt"/>
                <a:ea typeface="+mn-ea"/>
                <a:cs typeface="+mn-cs"/>
              </a:rPr>
              <a:t>Stagwell</a:t>
            </a:r>
            <a:r>
              <a:rPr kumimoji="0" lang="en-US" sz="600" b="0" i="0" u="none" strike="noStrike" kern="1200" cap="none" spc="0" normalizeH="0" baseline="0" noProof="0">
                <a:ln>
                  <a:noFill/>
                </a:ln>
                <a:solidFill>
                  <a:schemeClr val="tx1"/>
                </a:solidFill>
                <a:effectLst/>
                <a:uLnTx/>
                <a:uFillTx/>
                <a:latin typeface="+mn-lt"/>
                <a:ea typeface="+mn-ea"/>
                <a:cs typeface="+mn-cs"/>
              </a:rPr>
              <a:t> LLC Company © 2023</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4" y="256578"/>
            <a:ext cx="2262131" cy="466572"/>
          </a:xfrm>
          <a:prstGeom prst="rect">
            <a:avLst/>
          </a:prstGeom>
        </p:spPr>
      </p:pic>
    </p:spTree>
    <p:extLst>
      <p:ext uri="{BB962C8B-B14F-4D97-AF65-F5344CB8AC3E}">
        <p14:creationId xmlns:p14="http://schemas.microsoft.com/office/powerpoint/2010/main" val="1876315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mn-lt"/>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mn-lt"/>
                <a:ea typeface="+mn-ea"/>
                <a:cs typeface="+mn-cs"/>
              </a:rPr>
              <a:t>Stagwell</a:t>
            </a:r>
            <a:r>
              <a:rPr kumimoji="0" lang="en-US" sz="600" b="0" i="0" u="none" strike="noStrike" kern="1200" cap="none" spc="0" normalizeH="0" baseline="0" noProof="0">
                <a:ln>
                  <a:noFill/>
                </a:ln>
                <a:solidFill>
                  <a:srgbClr val="FFFFFF"/>
                </a:solidFill>
                <a:effectLst/>
                <a:uLnTx/>
                <a:uFillTx/>
                <a:latin typeface="+mn-lt"/>
                <a:ea typeface="+mn-ea"/>
                <a:cs typeface="+mn-cs"/>
              </a:rPr>
              <a:t> LLC Company © 2023</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4" y="256578"/>
            <a:ext cx="2262131" cy="466573"/>
          </a:xfrm>
          <a:prstGeom prst="rect">
            <a:avLst/>
          </a:prstGeom>
        </p:spPr>
      </p:pic>
    </p:spTree>
    <p:extLst>
      <p:ext uri="{BB962C8B-B14F-4D97-AF65-F5344CB8AC3E}">
        <p14:creationId xmlns:p14="http://schemas.microsoft.com/office/powerpoint/2010/main" val="405845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LLC Company © 2023</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3" y="462225"/>
            <a:ext cx="3972853" cy="819416"/>
          </a:xfrm>
          <a:prstGeom prst="rect">
            <a:avLst/>
          </a:prstGeom>
        </p:spPr>
      </p:pic>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409836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3" y="462225"/>
            <a:ext cx="3960997" cy="816971"/>
          </a:xfrm>
          <a:prstGeom prst="rect">
            <a:avLst/>
          </a:prstGeom>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mn-lt"/>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mn-lt"/>
                <a:ea typeface="+mn-ea"/>
                <a:cs typeface="+mn-cs"/>
              </a:rPr>
              <a:t>Stagwell</a:t>
            </a:r>
            <a:r>
              <a:rPr kumimoji="0" lang="en-US" sz="600" b="0" i="0" u="none" strike="noStrike" kern="1200" cap="none" spc="0" normalizeH="0" baseline="0" noProof="0">
                <a:ln>
                  <a:noFill/>
                </a:ln>
                <a:solidFill>
                  <a:srgbClr val="FFFFFF"/>
                </a:solidFill>
                <a:effectLst/>
                <a:uLnTx/>
                <a:uFillTx/>
                <a:latin typeface="+mn-lt"/>
                <a:ea typeface="+mn-ea"/>
                <a:cs typeface="+mn-cs"/>
              </a:rPr>
              <a:t> LLC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2981224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3" y="462225"/>
            <a:ext cx="3960997" cy="816971"/>
          </a:xfrm>
          <a:prstGeom prst="rect">
            <a:avLst/>
          </a:prstGeom>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 LLC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34554252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Orange">
    <p:bg>
      <p:bgPr>
        <a:solidFill>
          <a:schemeClr val="accent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528" y="462225"/>
            <a:ext cx="3954985" cy="815731"/>
          </a:xfrm>
          <a:prstGeom prst="rect">
            <a:avLst/>
          </a:prstGeom>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000000"/>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000000"/>
                </a:solidFill>
                <a:effectLst/>
                <a:uLnTx/>
                <a:uFillTx/>
                <a:latin typeface="Arial" panose="020B0604020202020204"/>
                <a:ea typeface="+mn-ea"/>
                <a:cs typeface="+mn-cs"/>
              </a:rPr>
              <a:t> LLC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383231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1_Title Slid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LLC Company © 2023</a:t>
            </a:r>
          </a:p>
        </p:txBody>
      </p:sp>
      <p:pic>
        <p:nvPicPr>
          <p:cNvPr id="8" name="Picture 7"/>
          <p:cNvPicPr>
            <a:picLocks noChangeAspect="1"/>
          </p:cNvPicPr>
          <p:nvPr userDrawn="1"/>
        </p:nvPicPr>
        <p:blipFill>
          <a:blip r:embed="rId2"/>
          <a:stretch>
            <a:fillRect/>
          </a:stretch>
        </p:blipFill>
        <p:spPr>
          <a:xfrm>
            <a:off x="302683" y="338570"/>
            <a:ext cx="6450252" cy="798253"/>
          </a:xfrm>
          <a:prstGeom prst="rect">
            <a:avLst/>
          </a:prstGeom>
        </p:spPr>
      </p:pic>
    </p:spTree>
    <p:extLst>
      <p:ext uri="{BB962C8B-B14F-4D97-AF65-F5344CB8AC3E}">
        <p14:creationId xmlns:p14="http://schemas.microsoft.com/office/powerpoint/2010/main" val="28524921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1_Title Slide_White_Alt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509775"/>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tx1"/>
                </a:solidFill>
                <a:effectLst/>
                <a:uLnTx/>
                <a:uFillTx/>
                <a:latin typeface="+mn-lt"/>
                <a:ea typeface="+mn-ea"/>
                <a:cs typeface="+mn-cs"/>
              </a:rPr>
              <a:t>Harris Insights &amp; Analytics, A </a:t>
            </a:r>
            <a:r>
              <a:rPr kumimoji="0" lang="en-US" sz="600" b="0" i="0" u="none" strike="noStrike" kern="1200" cap="none" spc="0" normalizeH="0" baseline="0" noProof="0" err="1">
                <a:ln>
                  <a:noFill/>
                </a:ln>
                <a:solidFill>
                  <a:schemeClr val="tx1"/>
                </a:solidFill>
                <a:effectLst/>
                <a:uLnTx/>
                <a:uFillTx/>
                <a:latin typeface="+mn-lt"/>
                <a:ea typeface="+mn-ea"/>
                <a:cs typeface="+mn-cs"/>
              </a:rPr>
              <a:t>Stagwell</a:t>
            </a:r>
            <a:r>
              <a:rPr kumimoji="0" lang="en-US" sz="600" b="0" i="0" u="none" strike="noStrike" kern="1200" cap="none" spc="0" normalizeH="0" baseline="0" noProof="0">
                <a:ln>
                  <a:noFill/>
                </a:ln>
                <a:solidFill>
                  <a:schemeClr val="tx1"/>
                </a:solidFill>
                <a:effectLst/>
                <a:uLnTx/>
                <a:uFillTx/>
                <a:latin typeface="+mn-lt"/>
                <a:ea typeface="+mn-ea"/>
                <a:cs typeface="+mn-cs"/>
              </a:rPr>
              <a:t> LLC Company © 2023</a:t>
            </a:r>
          </a:p>
        </p:txBody>
      </p:sp>
      <p:pic>
        <p:nvPicPr>
          <p:cNvPr id="6" name="Picture 5">
            <a:extLst>
              <a:ext uri="{FF2B5EF4-FFF2-40B4-BE49-F238E27FC236}">
                <a16:creationId xmlns:a16="http://schemas.microsoft.com/office/drawing/2014/main" id="{F8ADB39A-7A36-3341-82EA-36C2611B8135}"/>
              </a:ext>
            </a:extLst>
          </p:cNvPr>
          <p:cNvPicPr>
            <a:picLocks noChangeAspect="1"/>
          </p:cNvPicPr>
          <p:nvPr userDrawn="1"/>
        </p:nvPicPr>
        <p:blipFill>
          <a:blip r:embed="rId2"/>
          <a:stretch>
            <a:fillRect/>
          </a:stretch>
        </p:blipFill>
        <p:spPr>
          <a:xfrm>
            <a:off x="302683" y="338570"/>
            <a:ext cx="6450252" cy="798253"/>
          </a:xfrm>
          <a:prstGeom prst="rect">
            <a:avLst/>
          </a:prstGeom>
        </p:spPr>
      </p:pic>
    </p:spTree>
    <p:extLst>
      <p:ext uri="{BB962C8B-B14F-4D97-AF65-F5344CB8AC3E}">
        <p14:creationId xmlns:p14="http://schemas.microsoft.com/office/powerpoint/2010/main" val="3312394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LLC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8">
            <a:extLst>
              <a:ext uri="{FF2B5EF4-FFF2-40B4-BE49-F238E27FC236}">
                <a16:creationId xmlns:a16="http://schemas.microsoft.com/office/drawing/2014/main" id="{8DFC5EEE-089F-1543-906A-465D212954A8}"/>
              </a:ext>
            </a:extLst>
          </p:cNvPr>
          <p:cNvPicPr>
            <a:picLocks noChangeAspect="1"/>
          </p:cNvPicPr>
          <p:nvPr userDrawn="1"/>
        </p:nvPicPr>
        <p:blipFill>
          <a:blip r:embed="rId2"/>
          <a:stretch>
            <a:fillRect/>
          </a:stretch>
        </p:blipFill>
        <p:spPr>
          <a:xfrm>
            <a:off x="302684" y="338570"/>
            <a:ext cx="5002485" cy="619084"/>
          </a:xfrm>
          <a:prstGeom prst="rect">
            <a:avLst/>
          </a:prstGeom>
        </p:spPr>
      </p:pic>
    </p:spTree>
    <p:extLst>
      <p:ext uri="{BB962C8B-B14F-4D97-AF65-F5344CB8AC3E}">
        <p14:creationId xmlns:p14="http://schemas.microsoft.com/office/powerpoint/2010/main" val="17889600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 LLC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37180119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 LLC Company © 2021</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22694903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 LLC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37584372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 LLC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784646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Harris Insights &amp; Analytics, A </a:t>
            </a:r>
            <a:r>
              <a:rPr kumimoji="0" lang="en-US" sz="600" b="0" i="0" u="none" strike="noStrike" kern="1200" cap="none" spc="0" normalizeH="0" baseline="0" noProof="0" err="1">
                <a:ln>
                  <a:noFill/>
                </a:ln>
                <a:solidFill>
                  <a:srgbClr val="FFFFF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FFFFFF"/>
                </a:solidFill>
                <a:effectLst/>
                <a:uLnTx/>
                <a:uFillTx/>
                <a:latin typeface="Arial" panose="020B0604020202020204"/>
                <a:ea typeface="+mn-ea"/>
                <a:cs typeface="+mn-cs"/>
              </a:rPr>
              <a:t> LLC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26540044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4514824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0281901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2_Dark Title Slide 2">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540" imgH="541" progId="TCLayout.ActiveDocument.1">
                  <p:embed/>
                </p:oleObj>
              </mc:Choice>
              <mc:Fallback>
                <p:oleObj name="think-cell Slide" r:id="rId3" imgW="540" imgH="541" progId="TCLayout.ActiveDocument.1">
                  <p:embed/>
                  <p:pic>
                    <p:nvPicPr>
                      <p:cNvPr id="4" name="Object 3"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3" name="Subtitle 2"/>
          <p:cNvSpPr>
            <a:spLocks noGrp="1"/>
          </p:cNvSpPr>
          <p:nvPr>
            <p:ph type="subTitle" idx="1" hasCustomPrompt="1"/>
          </p:nvPr>
        </p:nvSpPr>
        <p:spPr>
          <a:xfrm>
            <a:off x="711916" y="4797429"/>
            <a:ext cx="7315200" cy="665163"/>
          </a:xfrm>
        </p:spPr>
        <p:txBody>
          <a:bodyPr wrap="square" tIns="0" bIns="0"/>
          <a:lstStyle>
            <a:lvl1pPr marL="0" indent="0" algn="l">
              <a:lnSpc>
                <a:spcPct val="100000"/>
              </a:lnSpc>
              <a:buNone/>
              <a:defRPr sz="2000" cap="all" baseline="0">
                <a:solidFill>
                  <a:srgbClr val="FFFFFF"/>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sp>
        <p:nvSpPr>
          <p:cNvPr id="15" name="Text Placeholder 2"/>
          <p:cNvSpPr>
            <a:spLocks noGrp="1"/>
          </p:cNvSpPr>
          <p:nvPr>
            <p:ph type="body" idx="17"/>
          </p:nvPr>
        </p:nvSpPr>
        <p:spPr>
          <a:xfrm>
            <a:off x="711921" y="5998465"/>
            <a:ext cx="3854751" cy="697395"/>
          </a:xfrm>
        </p:spPr>
        <p:txBody>
          <a:bodyPr wrap="square" anchor="b" anchorCtr="0"/>
          <a:lstStyle>
            <a:lvl1pPr marL="0" indent="0" algn="l">
              <a:lnSpc>
                <a:spcPct val="100000"/>
              </a:lnSpc>
              <a:spcBef>
                <a:spcPts val="0"/>
              </a:spcBef>
              <a:buNone/>
              <a:defRPr sz="1200" b="0">
                <a:solidFill>
                  <a:srgbClr val="FFFFFF"/>
                </a:solidFill>
              </a:defRPr>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13" name="Title 1"/>
          <p:cNvSpPr>
            <a:spLocks noGrp="1"/>
          </p:cNvSpPr>
          <p:nvPr>
            <p:ph type="ctrTitle" hasCustomPrompt="1"/>
          </p:nvPr>
        </p:nvSpPr>
        <p:spPr>
          <a:xfrm>
            <a:off x="711200" y="3488801"/>
            <a:ext cx="7315917" cy="1310219"/>
          </a:xfrm>
        </p:spPr>
        <p:txBody>
          <a:bodyPr wrap="square" tIns="0" bIns="0">
            <a:noAutofit/>
          </a:bodyPr>
          <a:lstStyle>
            <a:lvl1pPr algn="l">
              <a:lnSpc>
                <a:spcPct val="80000"/>
              </a:lnSpc>
              <a:tabLst>
                <a:tab pos="507974" algn="l"/>
              </a:tabLst>
              <a:defRPr sz="4500" b="0" cap="all" baseline="0">
                <a:solidFill>
                  <a:srgbClr val="009DD9"/>
                </a:solidFill>
              </a:defRPr>
            </a:lvl1pPr>
          </a:lstStyle>
          <a:p>
            <a:r>
              <a:rPr lang="en-US"/>
              <a:t>CLICK TO EDIT MASTER TITLE STYLE</a:t>
            </a:r>
          </a:p>
        </p:txBody>
      </p:sp>
      <p:pic>
        <p:nvPicPr>
          <p:cNvPr id="11" name="Picture 10"/>
          <p:cNvPicPr>
            <a:picLocks noChangeAspect="1"/>
          </p:cNvPicPr>
          <p:nvPr userDrawn="1"/>
        </p:nvPicPr>
        <p:blipFill rotWithShape="1">
          <a:blip r:embed="rId5" cstate="print">
            <a:extLst>
              <a:ext uri="{28A0092B-C50C-407E-A947-70E740481C1C}">
                <a14:useLocalDpi xmlns:a14="http://schemas.microsoft.com/office/drawing/2010/main" val="0"/>
              </a:ext>
            </a:extLst>
          </a:blip>
          <a:srcRect l="66749" t="7621" b="6640"/>
          <a:stretch/>
        </p:blipFill>
        <p:spPr>
          <a:xfrm flipH="1">
            <a:off x="8610600" y="0"/>
            <a:ext cx="3581400" cy="6858000"/>
          </a:xfrm>
          <a:prstGeom prst="rect">
            <a:avLst/>
          </a:prstGeom>
        </p:spPr>
      </p:pic>
      <p:pic>
        <p:nvPicPr>
          <p:cNvPr id="2052" name="Picture 4" descr="http://www.stagwellgroup.com/wp-content/uploads/2015/10/Harris-Insights-Analytics_logo.png"/>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12802" y="1295402"/>
            <a:ext cx="2840567" cy="1420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81685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cSld name="Title only 3">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540" imgH="541" progId="TCLayout.ActiveDocument.1">
                  <p:embed/>
                </p:oleObj>
              </mc:Choice>
              <mc:Fallback>
                <p:oleObj name="think-cell Slide" r:id="rId3" imgW="540" imgH="541"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Title 8"/>
          <p:cNvSpPr>
            <a:spLocks noGrp="1"/>
          </p:cNvSpPr>
          <p:nvPr>
            <p:ph type="title" hasCustomPrompt="1"/>
          </p:nvPr>
        </p:nvSpPr>
        <p:spPr>
          <a:xfrm>
            <a:off x="792480" y="676657"/>
            <a:ext cx="10888896" cy="571500"/>
          </a:xfrm>
        </p:spPr>
        <p:txBody>
          <a:bodyPr wrap="square">
            <a:noAutofit/>
          </a:bodyPr>
          <a:lstStyle>
            <a:lvl1pPr>
              <a:defRPr baseline="0">
                <a:solidFill>
                  <a:srgbClr val="8DC63F"/>
                </a:solidFill>
              </a:defRPr>
            </a:lvl1pPr>
          </a:lstStyle>
          <a:p>
            <a:r>
              <a:rPr lang="en-US"/>
              <a:t>CLICK TO EDIT MASTER TITLE STYLE</a:t>
            </a:r>
          </a:p>
        </p:txBody>
      </p:sp>
      <p:sp>
        <p:nvSpPr>
          <p:cNvPr id="8" name="Text Placeholder 2"/>
          <p:cNvSpPr>
            <a:spLocks noGrp="1"/>
          </p:cNvSpPr>
          <p:nvPr>
            <p:ph type="body" idx="13"/>
          </p:nvPr>
        </p:nvSpPr>
        <p:spPr>
          <a:xfrm>
            <a:off x="792480" y="1280161"/>
            <a:ext cx="10880429" cy="315119"/>
          </a:xfrm>
        </p:spPr>
        <p:txBody>
          <a:bodyPr wrap="square" tIns="0" bIns="0" anchor="t" anchorCtr="0"/>
          <a:lstStyle>
            <a:lvl1pPr marL="0" indent="0">
              <a:spcBef>
                <a:spcPts val="0"/>
              </a:spcBef>
              <a:buNone/>
              <a:defRPr sz="1800" b="0" baseline="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5" name="Text Placeholder 2"/>
          <p:cNvSpPr>
            <a:spLocks noGrp="1"/>
          </p:cNvSpPr>
          <p:nvPr>
            <p:ph type="body" idx="15"/>
          </p:nvPr>
        </p:nvSpPr>
        <p:spPr>
          <a:xfrm>
            <a:off x="792483" y="6373368"/>
            <a:ext cx="10887287" cy="365760"/>
          </a:xfrm>
        </p:spPr>
        <p:txBody>
          <a:bodyPr wrap="square" tIns="0" bIns="0" anchor="b" anchorCtr="0"/>
          <a:lstStyle>
            <a:lvl1pPr marL="0" indent="0">
              <a:spcBef>
                <a:spcPts val="60"/>
              </a:spcBef>
              <a:buNone/>
              <a:defRPr sz="800" b="0" baseline="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1" name="Text Box 17"/>
          <p:cNvSpPr txBox="1">
            <a:spLocks noChangeArrowheads="1"/>
          </p:cNvSpPr>
          <p:nvPr/>
        </p:nvSpPr>
        <p:spPr bwMode="auto">
          <a:xfrm>
            <a:off x="11860250" y="6600347"/>
            <a:ext cx="141064" cy="138499"/>
          </a:xfrm>
          <a:prstGeom prst="rect">
            <a:avLst/>
          </a:prstGeom>
          <a:noFill/>
          <a:ln w="9525">
            <a:noFill/>
            <a:miter lim="800000"/>
            <a:headEnd/>
            <a:tailEnd/>
          </a:ln>
          <a:effectLst/>
        </p:spPr>
        <p:txBody>
          <a:bodyPr wrap="none" lIns="0" tIns="0" rIns="0" bIns="0" anchor="ctr" anchorCtr="0">
            <a:spAutoFit/>
          </a:bodyPr>
          <a:lstStyle/>
          <a:p>
            <a:pPr algn="ctr" defTabSz="914377">
              <a:spcBef>
                <a:spcPts val="0"/>
              </a:spcBef>
            </a:pPr>
            <a:fld id="{0D7D805D-F6E5-43ED-9D8A-77676030D49C}" type="slidenum">
              <a:rPr lang="en-US" sz="900" b="0">
                <a:solidFill>
                  <a:srgbClr val="8DC63F"/>
                </a:solidFill>
              </a:rPr>
              <a:pPr algn="ctr" defTabSz="914377">
                <a:spcBef>
                  <a:spcPts val="0"/>
                </a:spcBef>
              </a:pPr>
              <a:t>‹#›</a:t>
            </a:fld>
            <a:endParaRPr lang="en-US" sz="900" b="0">
              <a:solidFill>
                <a:srgbClr val="8DC63F"/>
              </a:solidFill>
            </a:endParaRPr>
          </a:p>
        </p:txBody>
      </p:sp>
      <p:sp>
        <p:nvSpPr>
          <p:cNvPr id="10" name="Rectangle 9"/>
          <p:cNvSpPr/>
          <p:nvPr userDrawn="1"/>
        </p:nvSpPr>
        <p:spPr>
          <a:xfrm>
            <a:off x="0" y="0"/>
            <a:ext cx="304800" cy="6858000"/>
          </a:xfrm>
          <a:prstGeom prst="rect">
            <a:avLst/>
          </a:prstGeom>
          <a:solidFill>
            <a:srgbClr val="96C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96601" y="91285"/>
            <a:ext cx="1189039" cy="594519"/>
          </a:xfrm>
          <a:prstGeom prst="rect">
            <a:avLst/>
          </a:prstGeom>
        </p:spPr>
      </p:pic>
    </p:spTree>
    <p:extLst>
      <p:ext uri="{BB962C8B-B14F-4D97-AF65-F5344CB8AC3E}">
        <p14:creationId xmlns:p14="http://schemas.microsoft.com/office/powerpoint/2010/main" val="32047557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cSld name="Title only 2">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19" y="1589"/>
          <a:ext cx="2116" cy="1587"/>
        </p:xfrm>
        <a:graphic>
          <a:graphicData uri="http://schemas.openxmlformats.org/presentationml/2006/ole">
            <mc:AlternateContent xmlns:mc="http://schemas.openxmlformats.org/markup-compatibility/2006">
              <mc:Choice xmlns:v="urn:schemas-microsoft-com:vml" Requires="v">
                <p:oleObj name="think-cell Slide" r:id="rId3" imgW="540" imgH="541" progId="TCLayout.ActiveDocument.1">
                  <p:embed/>
                </p:oleObj>
              </mc:Choice>
              <mc:Fallback>
                <p:oleObj name="think-cell Slide" r:id="rId3" imgW="540" imgH="541" progId="TCLayout.ActiveDocument.1">
                  <p:embed/>
                  <p:pic>
                    <p:nvPicPr>
                      <p:cNvPr id="3" name="Object 2" hidden="1"/>
                      <p:cNvPicPr/>
                      <p:nvPr/>
                    </p:nvPicPr>
                    <p:blipFill>
                      <a:blip r:embed="rId4"/>
                      <a:stretch>
                        <a:fillRect/>
                      </a:stretch>
                    </p:blipFill>
                    <p:spPr>
                      <a:xfrm>
                        <a:off x="2119" y="1589"/>
                        <a:ext cx="2116" cy="1587"/>
                      </a:xfrm>
                      <a:prstGeom prst="rect">
                        <a:avLst/>
                      </a:prstGeom>
                    </p:spPr>
                  </p:pic>
                </p:oleObj>
              </mc:Fallback>
            </mc:AlternateContent>
          </a:graphicData>
        </a:graphic>
      </p:graphicFrame>
      <p:sp>
        <p:nvSpPr>
          <p:cNvPr id="9" name="Title 8"/>
          <p:cNvSpPr>
            <a:spLocks noGrp="1"/>
          </p:cNvSpPr>
          <p:nvPr>
            <p:ph type="title" hasCustomPrompt="1"/>
          </p:nvPr>
        </p:nvSpPr>
        <p:spPr>
          <a:xfrm>
            <a:off x="792480" y="676657"/>
            <a:ext cx="10888896" cy="571500"/>
          </a:xfrm>
        </p:spPr>
        <p:txBody>
          <a:bodyPr wrap="square">
            <a:noAutofit/>
          </a:bodyPr>
          <a:lstStyle>
            <a:lvl1pPr>
              <a:defRPr baseline="0">
                <a:solidFill>
                  <a:srgbClr val="8DC63F"/>
                </a:solidFill>
              </a:defRPr>
            </a:lvl1pPr>
          </a:lstStyle>
          <a:p>
            <a:r>
              <a:rPr lang="en-US"/>
              <a:t>CLICK TO EDIT MASTER TITLE STYLE</a:t>
            </a:r>
          </a:p>
        </p:txBody>
      </p:sp>
      <p:sp>
        <p:nvSpPr>
          <p:cNvPr id="8" name="Text Placeholder 2"/>
          <p:cNvSpPr>
            <a:spLocks noGrp="1"/>
          </p:cNvSpPr>
          <p:nvPr>
            <p:ph type="body" idx="13"/>
          </p:nvPr>
        </p:nvSpPr>
        <p:spPr>
          <a:xfrm>
            <a:off x="792480" y="1280161"/>
            <a:ext cx="10880429" cy="315119"/>
          </a:xfrm>
        </p:spPr>
        <p:txBody>
          <a:bodyPr wrap="square" tIns="0" bIns="0" anchor="t" anchorCtr="0"/>
          <a:lstStyle>
            <a:lvl1pPr marL="0" indent="0">
              <a:spcBef>
                <a:spcPts val="0"/>
              </a:spcBef>
              <a:buNone/>
              <a:defRPr sz="1800" b="0" baseline="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5" name="Text Placeholder 2"/>
          <p:cNvSpPr>
            <a:spLocks noGrp="1"/>
          </p:cNvSpPr>
          <p:nvPr>
            <p:ph type="body" idx="15"/>
          </p:nvPr>
        </p:nvSpPr>
        <p:spPr>
          <a:xfrm>
            <a:off x="792483" y="6373368"/>
            <a:ext cx="10887287" cy="365760"/>
          </a:xfrm>
        </p:spPr>
        <p:txBody>
          <a:bodyPr wrap="square" tIns="0" bIns="0" anchor="b" anchorCtr="0"/>
          <a:lstStyle>
            <a:lvl1pPr marL="0" indent="0">
              <a:spcBef>
                <a:spcPts val="60"/>
              </a:spcBef>
              <a:buNone/>
              <a:defRPr sz="800" b="0" baseline="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1" name="Text Box 17"/>
          <p:cNvSpPr txBox="1">
            <a:spLocks noChangeArrowheads="1"/>
          </p:cNvSpPr>
          <p:nvPr/>
        </p:nvSpPr>
        <p:spPr bwMode="auto">
          <a:xfrm>
            <a:off x="11860250" y="6600347"/>
            <a:ext cx="141064" cy="138499"/>
          </a:xfrm>
          <a:prstGeom prst="rect">
            <a:avLst/>
          </a:prstGeom>
          <a:noFill/>
          <a:ln w="9525">
            <a:noFill/>
            <a:miter lim="800000"/>
            <a:headEnd/>
            <a:tailEnd/>
          </a:ln>
          <a:effectLst/>
        </p:spPr>
        <p:txBody>
          <a:bodyPr wrap="none" lIns="0" tIns="0" rIns="0" bIns="0" anchor="ctr" anchorCtr="0">
            <a:spAutoFit/>
          </a:bodyPr>
          <a:lstStyle/>
          <a:p>
            <a:pPr algn="ctr" defTabSz="914377">
              <a:spcBef>
                <a:spcPts val="0"/>
              </a:spcBef>
            </a:pPr>
            <a:fld id="{0D7D805D-F6E5-43ED-9D8A-77676030D49C}" type="slidenum">
              <a:rPr lang="en-US" sz="900" b="0">
                <a:solidFill>
                  <a:srgbClr val="8DC63F"/>
                </a:solidFill>
              </a:rPr>
              <a:pPr algn="ctr" defTabSz="914377">
                <a:spcBef>
                  <a:spcPts val="0"/>
                </a:spcBef>
              </a:pPr>
              <a:t>‹#›</a:t>
            </a:fld>
            <a:endParaRPr lang="en-US" sz="900" b="0">
              <a:solidFill>
                <a:srgbClr val="8DC63F"/>
              </a:solidFill>
            </a:endParaRPr>
          </a:p>
        </p:txBody>
      </p:sp>
      <p:sp>
        <p:nvSpPr>
          <p:cNvPr id="2" name="Rectangle 1"/>
          <p:cNvSpPr/>
          <p:nvPr userDrawn="1"/>
        </p:nvSpPr>
        <p:spPr>
          <a:xfrm>
            <a:off x="0" y="76200"/>
            <a:ext cx="304800" cy="6858000"/>
          </a:xfrm>
          <a:prstGeom prst="rect">
            <a:avLst/>
          </a:prstGeom>
          <a:solidFill>
            <a:srgbClr val="96C9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896601" y="91285"/>
            <a:ext cx="1189039" cy="594519"/>
          </a:xfrm>
          <a:prstGeom prst="rect">
            <a:avLst/>
          </a:prstGeom>
        </p:spPr>
      </p:pic>
    </p:spTree>
    <p:extLst>
      <p:ext uri="{BB962C8B-B14F-4D97-AF65-F5344CB8AC3E}">
        <p14:creationId xmlns:p14="http://schemas.microsoft.com/office/powerpoint/2010/main" val="270273759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12783707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p:nvPr>
        </p:nvSpPr>
        <p:spPr>
          <a:xfrm>
            <a:off x="177450" y="1634069"/>
            <a:ext cx="11402836" cy="4129617"/>
          </a:xfrm>
          <a:prstGeom prst="rect">
            <a:avLst/>
          </a:prstGeom>
        </p:spPr>
        <p:txBody>
          <a:bodyPr/>
          <a:lstStyle>
            <a:lvl1pPr marL="307832" indent="-228589">
              <a:lnSpc>
                <a:spcPct val="120000"/>
              </a:lnSpc>
              <a:spcBef>
                <a:spcPts val="0"/>
              </a:spcBef>
              <a:buClr>
                <a:schemeClr val="accent1"/>
              </a:buClr>
              <a:buFont typeface="Arial" charset="0"/>
              <a:buChar char="•"/>
              <a:defRPr sz="1400"/>
            </a:lvl1pPr>
            <a:lvl2pPr marL="841206" indent="-228589">
              <a:lnSpc>
                <a:spcPct val="120000"/>
              </a:lnSpc>
              <a:spcBef>
                <a:spcPts val="0"/>
              </a:spcBef>
              <a:buClr>
                <a:schemeClr val="accent1"/>
              </a:buClr>
              <a:buFont typeface="Arial" charset="0"/>
              <a:buChar char="•"/>
              <a:defRPr sz="1400"/>
            </a:lvl2pPr>
            <a:lvl3pPr marL="1374580" indent="-228589">
              <a:lnSpc>
                <a:spcPct val="120000"/>
              </a:lnSpc>
              <a:spcBef>
                <a:spcPts val="0"/>
              </a:spcBef>
              <a:buClr>
                <a:schemeClr val="accent1"/>
              </a:buClr>
              <a:buFont typeface="Arial" charset="0"/>
              <a:buChar char="•"/>
              <a:defRPr sz="1400"/>
            </a:lvl3pPr>
            <a:lvl4pPr marL="1984149" indent="-228589">
              <a:lnSpc>
                <a:spcPct val="120000"/>
              </a:lnSpc>
              <a:spcBef>
                <a:spcPts val="0"/>
              </a:spcBef>
              <a:buClr>
                <a:schemeClr val="accent1"/>
              </a:buClr>
              <a:buFont typeface="Arial" charset="0"/>
              <a:buChar char="•"/>
              <a:defRPr sz="1400"/>
            </a:lvl4pPr>
            <a:lvl5pPr marL="2593718" indent="-228589">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27555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50"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2"/>
            <a:ext cx="11402836" cy="4311237"/>
          </a:xfrm>
          <a:prstGeom prst="rect">
            <a:avLst/>
          </a:prstGeom>
        </p:spPr>
        <p:txBody>
          <a:bodyPr/>
          <a:lstStyle>
            <a:lvl1pPr marL="228589" marR="0" indent="-228589" algn="l" defTabSz="609570"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228589" marR="0" lvl="0" indent="-228589" algn="l" defTabSz="609570"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89" marR="0" lvl="0" indent="-228589" algn="l" defTabSz="609570"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497106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50"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7" y="3646269"/>
            <a:ext cx="11402836"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8016686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3620864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8"/>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8"/>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9769989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2"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8"/>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2449621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50"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7" y="3646269"/>
            <a:ext cx="11402836"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4638643"/>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6" y="5123164"/>
            <a:ext cx="11402836"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6655871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1621443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 6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8" hasCustomPrompt="1"/>
          </p:nvPr>
        </p:nvSpPr>
        <p:spPr>
          <a:xfrm>
            <a:off x="177448" y="356180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8" name="Text Placeholder 2"/>
          <p:cNvSpPr>
            <a:spLocks noGrp="1"/>
          </p:cNvSpPr>
          <p:nvPr>
            <p:ph type="body" sz="quarter" idx="19"/>
          </p:nvPr>
        </p:nvSpPr>
        <p:spPr>
          <a:xfrm>
            <a:off x="177447" y="4046325"/>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9" name="Text Placeholder 2"/>
          <p:cNvSpPr>
            <a:spLocks noGrp="1"/>
          </p:cNvSpPr>
          <p:nvPr>
            <p:ph type="body" sz="quarter" idx="20" hasCustomPrompt="1"/>
          </p:nvPr>
        </p:nvSpPr>
        <p:spPr>
          <a:xfrm>
            <a:off x="4111343" y="356180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20" name="Text Placeholder 2"/>
          <p:cNvSpPr>
            <a:spLocks noGrp="1"/>
          </p:cNvSpPr>
          <p:nvPr>
            <p:ph type="body" sz="quarter" idx="21"/>
          </p:nvPr>
        </p:nvSpPr>
        <p:spPr>
          <a:xfrm>
            <a:off x="4111341" y="4046325"/>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21" name="Text Placeholder 2"/>
          <p:cNvSpPr>
            <a:spLocks noGrp="1"/>
          </p:cNvSpPr>
          <p:nvPr>
            <p:ph type="body" sz="quarter" idx="22" hasCustomPrompt="1"/>
          </p:nvPr>
        </p:nvSpPr>
        <p:spPr>
          <a:xfrm>
            <a:off x="8045240" y="356180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22" name="Text Placeholder 2"/>
          <p:cNvSpPr>
            <a:spLocks noGrp="1"/>
          </p:cNvSpPr>
          <p:nvPr>
            <p:ph type="body" sz="quarter" idx="23"/>
          </p:nvPr>
        </p:nvSpPr>
        <p:spPr>
          <a:xfrm>
            <a:off x="8045239" y="4046325"/>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7739009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8"/>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50" y="518161"/>
            <a:ext cx="11403471" cy="433739"/>
          </a:xfrm>
          <a:prstGeom prst="rect">
            <a:avLst/>
          </a:prstGeom>
        </p:spPr>
        <p:txBody>
          <a:bodyPr/>
          <a:lstStyle>
            <a:lvl1pPr>
              <a:defRPr sz="2400" b="1">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50" y="951901"/>
            <a:ext cx="11403471"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4" name="Picture Placeholder 3"/>
          <p:cNvSpPr>
            <a:spLocks noGrp="1"/>
          </p:cNvSpPr>
          <p:nvPr>
            <p:ph type="pic" sz="quarter" idx="12"/>
          </p:nvPr>
        </p:nvSpPr>
        <p:spPr>
          <a:xfrm>
            <a:off x="177802" y="1543052"/>
            <a:ext cx="11402484" cy="4857749"/>
          </a:xfrm>
          <a:prstGeom prst="rect">
            <a:avLst/>
          </a:prstGeom>
        </p:spPr>
        <p:txBody>
          <a:bodyPr/>
          <a:lstStyle/>
          <a:p>
            <a:endParaRPr lang="en-US"/>
          </a:p>
        </p:txBody>
      </p:sp>
    </p:spTree>
    <p:extLst>
      <p:ext uri="{BB962C8B-B14F-4D97-AF65-F5344CB8AC3E}">
        <p14:creationId xmlns:p14="http://schemas.microsoft.com/office/powerpoint/2010/main" val="25615988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8"/>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6"/>
            <a:ext cx="5486400" cy="858569"/>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3" y="518586"/>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10784486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2 header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5"/>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8"/>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6"/>
            <a:ext cx="5486400" cy="858569"/>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324296952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5"/>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8"/>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6"/>
            <a:ext cx="5486400"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4"/>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2"/>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3026391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8"/>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750539"/>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5"/>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3433877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1/3 header + photo">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3" y="518585"/>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8"/>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750539"/>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31214444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3" y="518161"/>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8"/>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400" b="1"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6"/>
            <a:ext cx="3560064" cy="378137"/>
          </a:xfrm>
          <a:prstGeom prst="rect">
            <a:avLst/>
          </a:prstGeom>
        </p:spPr>
        <p:txBody>
          <a:bodyPr/>
          <a:lstStyle>
            <a:lvl1pPr marL="0" indent="0">
              <a:buNone/>
              <a:defRPr sz="1400">
                <a:solidFill>
                  <a:schemeClr val="tx2"/>
                </a:solidFill>
              </a:defRPr>
            </a:lvl1pPr>
            <a:lvl2pPr marL="609570" indent="0">
              <a:buNone/>
              <a:defRPr sz="1333">
                <a:solidFill>
                  <a:schemeClr val="tx2"/>
                </a:solidFill>
              </a:defRPr>
            </a:lvl2pPr>
            <a:lvl3pPr marL="1219140" indent="0">
              <a:buNone/>
              <a:defRPr sz="1333">
                <a:solidFill>
                  <a:schemeClr val="tx2"/>
                </a:solidFill>
              </a:defRPr>
            </a:lvl3pPr>
            <a:lvl4pPr marL="1828709" indent="0">
              <a:buNone/>
              <a:defRPr sz="1333">
                <a:solidFill>
                  <a:schemeClr val="tx2"/>
                </a:solidFill>
              </a:defRPr>
            </a:lvl4pPr>
            <a:lvl5pPr marL="2438278"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50" indent="-380981">
              <a:buClr>
                <a:schemeClr val="accent1"/>
              </a:buClr>
              <a:buFont typeface="Arial" charset="0"/>
              <a:buChar char="•"/>
              <a:defRPr sz="1400"/>
            </a:lvl2pPr>
            <a:lvl3pPr marL="1523925" indent="-304784">
              <a:buClr>
                <a:schemeClr val="accent1"/>
              </a:buClr>
              <a:buFont typeface="Arial" charset="0"/>
              <a:buChar char="•"/>
              <a:defRPr sz="1400"/>
            </a:lvl3pPr>
            <a:lvl4pPr marL="2133493" indent="-304784">
              <a:buClr>
                <a:schemeClr val="accent1"/>
              </a:buClr>
              <a:buFont typeface="Arial" charset="0"/>
              <a:buChar char="•"/>
              <a:defRPr sz="1400"/>
            </a:lvl4pPr>
            <a:lvl5pPr marL="2743062" indent="-304784">
              <a:buClr>
                <a:schemeClr val="accent1"/>
              </a:buClr>
              <a:buFont typeface="Arial" charset="0"/>
              <a:buChar char="•"/>
              <a:defRPr sz="1400"/>
            </a:lvl5pPr>
          </a:lstStyle>
          <a:p>
            <a:pPr lvl="0"/>
            <a:r>
              <a:rPr lang="en-US"/>
              <a:t>Click to edit Master text styles</a:t>
            </a:r>
          </a:p>
          <a:p>
            <a:pPr marL="0" marR="0" lvl="0" indent="-377933" algn="l" defTabSz="609570"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26909751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4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9" y="703892"/>
            <a:ext cx="3218895" cy="1219200"/>
          </a:xfrm>
          <a:prstGeom prst="rect">
            <a:avLst/>
          </a:prstGeom>
        </p:spPr>
        <p:txBody>
          <a:bodyPr/>
          <a:lstStyle>
            <a:lvl1pPr marL="0" indent="0">
              <a:buNone/>
              <a:defRPr sz="2667" b="1"/>
            </a:lvl1pPr>
          </a:lstStyle>
          <a:p>
            <a:pPr lvl="0"/>
            <a:r>
              <a:rPr lang="en-US"/>
              <a:t>Case Study Title</a:t>
            </a:r>
          </a:p>
        </p:txBody>
      </p:sp>
      <p:sp>
        <p:nvSpPr>
          <p:cNvPr id="6" name="Text Placeholder 15"/>
          <p:cNvSpPr>
            <a:spLocks noGrp="1"/>
          </p:cNvSpPr>
          <p:nvPr>
            <p:ph type="body" sz="quarter" idx="11" hasCustomPrompt="1"/>
          </p:nvPr>
        </p:nvSpPr>
        <p:spPr>
          <a:xfrm>
            <a:off x="177447" y="265588"/>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3"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4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7" name="TextBox 6">
            <a:extLst>
              <a:ext uri="{FF2B5EF4-FFF2-40B4-BE49-F238E27FC236}">
                <a16:creationId xmlns:a16="http://schemas.microsoft.com/office/drawing/2014/main" id="{42F7AF7F-F01E-43FE-9E75-45C63413BF5C}"/>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1158363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4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9" y="703892"/>
            <a:ext cx="3218895" cy="1219200"/>
          </a:xfrm>
          <a:prstGeom prst="rect">
            <a:avLst/>
          </a:prstGeom>
        </p:spPr>
        <p:txBody>
          <a:bodyPr/>
          <a:lstStyle>
            <a:lvl1pPr marL="0" indent="0">
              <a:buNone/>
              <a:defRPr sz="2667" b="1"/>
            </a:lvl1pPr>
          </a:lstStyle>
          <a:p>
            <a:pPr lvl="0"/>
            <a:r>
              <a:rPr lang="en-US"/>
              <a:t>Case Study Title</a:t>
            </a:r>
          </a:p>
        </p:txBody>
      </p:sp>
      <p:sp>
        <p:nvSpPr>
          <p:cNvPr id="6" name="Text Placeholder 15"/>
          <p:cNvSpPr>
            <a:spLocks noGrp="1"/>
          </p:cNvSpPr>
          <p:nvPr>
            <p:ph type="body" sz="quarter" idx="11" hasCustomPrompt="1"/>
          </p:nvPr>
        </p:nvSpPr>
        <p:spPr>
          <a:xfrm>
            <a:off x="177447" y="265588"/>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3"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4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7" name="Picture Placeholder 7">
            <a:extLst>
              <a:ext uri="{FF2B5EF4-FFF2-40B4-BE49-F238E27FC236}">
                <a16:creationId xmlns:a16="http://schemas.microsoft.com/office/drawing/2014/main" id="{B42892EE-3238-4E2A-A8DD-A5DDA3DB52A7}"/>
              </a:ext>
            </a:extLst>
          </p:cNvPr>
          <p:cNvSpPr>
            <a:spLocks noGrp="1"/>
          </p:cNvSpPr>
          <p:nvPr>
            <p:ph type="pic" sz="quarter" idx="14"/>
          </p:nvPr>
        </p:nvSpPr>
        <p:spPr>
          <a:xfrm>
            <a:off x="4101733" y="518161"/>
            <a:ext cx="7467969" cy="6129867"/>
          </a:xfrm>
          <a:prstGeom prst="rect">
            <a:avLst/>
          </a:prstGeom>
        </p:spPr>
        <p:txBody>
          <a:bodyPr/>
          <a:lstStyle/>
          <a:p>
            <a:endParaRPr lang="en-US"/>
          </a:p>
        </p:txBody>
      </p:sp>
      <p:sp>
        <p:nvSpPr>
          <p:cNvPr id="8" name="TextBox 7">
            <a:extLst>
              <a:ext uri="{FF2B5EF4-FFF2-40B4-BE49-F238E27FC236}">
                <a16:creationId xmlns:a16="http://schemas.microsoft.com/office/drawing/2014/main" id="{181E2381-33DF-4622-81C6-F627BA7AA37F}"/>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1899379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2137784"/>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6"/>
            <a:ext cx="9144000" cy="1655233"/>
          </a:xfrm>
          <a:prstGeom prst="rect">
            <a:avLst/>
          </a:prstGeom>
        </p:spPr>
        <p:txBody>
          <a:bodyPr/>
          <a:lstStyle>
            <a:lvl1pPr marL="0" indent="0" algn="l">
              <a:buNone/>
              <a:defRPr sz="3733">
                <a:solidFill>
                  <a:schemeClr val="tx1"/>
                </a:solidFill>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Presentation Subtitle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1766" y="462225"/>
            <a:ext cx="3883772" cy="801043"/>
          </a:xfrm>
          <a:prstGeom prst="rect">
            <a:avLst/>
          </a:prstGeom>
        </p:spPr>
      </p:pic>
      <p:sp>
        <p:nvSpPr>
          <p:cNvPr id="6" name="TextBox 5">
            <a:extLst>
              <a:ext uri="{FF2B5EF4-FFF2-40B4-BE49-F238E27FC236}">
                <a16:creationId xmlns:a16="http://schemas.microsoft.com/office/drawing/2014/main" id="{77EE2114-CD2D-4EF5-9632-9498AC79EAD9}"/>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29274803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8697" y="462225"/>
            <a:ext cx="3954985" cy="815731"/>
          </a:xfrm>
          <a:prstGeom prst="rect">
            <a:avLst/>
          </a:prstGeom>
        </p:spPr>
      </p:pic>
      <p:sp>
        <p:nvSpPr>
          <p:cNvPr id="6" name="Title 1"/>
          <p:cNvSpPr>
            <a:spLocks noGrp="1"/>
          </p:cNvSpPr>
          <p:nvPr>
            <p:ph type="ctrTitle" hasCustomPrompt="1"/>
          </p:nvPr>
        </p:nvSpPr>
        <p:spPr>
          <a:xfrm>
            <a:off x="1524000" y="2137784"/>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6"/>
            <a:ext cx="9144000" cy="1655233"/>
          </a:xfrm>
          <a:prstGeom prst="rect">
            <a:avLst/>
          </a:prstGeom>
        </p:spPr>
        <p:txBody>
          <a:bodyPr/>
          <a:lstStyle>
            <a:lvl1pPr marL="0" indent="0" algn="l">
              <a:buNone/>
              <a:defRPr sz="3733">
                <a:solidFill>
                  <a:schemeClr val="bg1"/>
                </a:solidFill>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Presentation Subtitle</a:t>
            </a:r>
          </a:p>
        </p:txBody>
      </p:sp>
      <p:sp>
        <p:nvSpPr>
          <p:cNvPr id="9" name="TextBox 8">
            <a:extLst>
              <a:ext uri="{FF2B5EF4-FFF2-40B4-BE49-F238E27FC236}">
                <a16:creationId xmlns:a16="http://schemas.microsoft.com/office/drawing/2014/main" id="{2E1A1482-F653-4FE6-B37E-ED953E526C3E}"/>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94781407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7099" y="1114361"/>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3"/>
            <a:ext cx="9144000" cy="752820"/>
          </a:xfrm>
          <a:prstGeom prst="rect">
            <a:avLst/>
          </a:prstGeom>
        </p:spPr>
        <p:txBody>
          <a:bodyPr/>
          <a:lstStyle>
            <a:lvl1pPr marL="0" indent="0" algn="l">
              <a:buNone/>
              <a:defRPr sz="1867">
                <a:solidFill>
                  <a:schemeClr val="tx1"/>
                </a:solidFill>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Client</a:t>
            </a:r>
          </a:p>
          <a:p>
            <a:r>
              <a:rPr lang="en-US"/>
              <a:t>Date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5" y="256579"/>
            <a:ext cx="2262131" cy="466572"/>
          </a:xfrm>
          <a:prstGeom prst="rect">
            <a:avLst/>
          </a:prstGeom>
        </p:spPr>
      </p:pic>
      <p:sp>
        <p:nvSpPr>
          <p:cNvPr id="6" name="TextBox 5">
            <a:extLst>
              <a:ext uri="{FF2B5EF4-FFF2-40B4-BE49-F238E27FC236}">
                <a16:creationId xmlns:a16="http://schemas.microsoft.com/office/drawing/2014/main" id="{49E465C9-2573-4401-B8C2-F58E015C7997}"/>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5010015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87099" y="1114361"/>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3"/>
            <a:ext cx="9144000" cy="752820"/>
          </a:xfrm>
          <a:prstGeom prst="rect">
            <a:avLst/>
          </a:prstGeom>
        </p:spPr>
        <p:txBody>
          <a:bodyPr/>
          <a:lstStyle>
            <a:lvl1pPr marL="0" indent="0" algn="l">
              <a:buNone/>
              <a:defRPr sz="1867">
                <a:solidFill>
                  <a:schemeClr val="bg1"/>
                </a:solidFill>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Client</a:t>
            </a:r>
          </a:p>
          <a:p>
            <a:r>
              <a:rPr lang="en-US"/>
              <a:t>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5" y="256579"/>
            <a:ext cx="2262131" cy="466573"/>
          </a:xfrm>
          <a:prstGeom prst="rect">
            <a:avLst/>
          </a:prstGeom>
        </p:spPr>
      </p:pic>
      <p:sp>
        <p:nvSpPr>
          <p:cNvPr id="6" name="TextBox 5">
            <a:extLst>
              <a:ext uri="{FF2B5EF4-FFF2-40B4-BE49-F238E27FC236}">
                <a16:creationId xmlns:a16="http://schemas.microsoft.com/office/drawing/2014/main" id="{DBA55857-F64E-40C7-8FD4-429FFA9657CD}"/>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92279629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2"/>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80"/>
            <a:ext cx="5486400" cy="1655233"/>
          </a:xfrm>
          <a:prstGeom prst="rect">
            <a:avLst/>
          </a:prstGeom>
        </p:spPr>
        <p:txBody>
          <a:bodyPr/>
          <a:lstStyle>
            <a:lvl1pPr marL="0" indent="0" algn="l">
              <a:spcBef>
                <a:spcPts val="0"/>
              </a:spcBef>
              <a:buNone/>
              <a:defRPr sz="5600">
                <a:solidFill>
                  <a:schemeClr val="tx1"/>
                </a:solidFill>
                <a:latin typeface="+mn-lt"/>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Presentation Subtitle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4" y="462225"/>
            <a:ext cx="3972853" cy="819416"/>
          </a:xfrm>
          <a:prstGeom prst="rect">
            <a:avLst/>
          </a:prstGeom>
        </p:spPr>
      </p:pic>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
        <p:nvSpPr>
          <p:cNvPr id="9" name="TextBox 8">
            <a:extLst>
              <a:ext uri="{FF2B5EF4-FFF2-40B4-BE49-F238E27FC236}">
                <a16:creationId xmlns:a16="http://schemas.microsoft.com/office/drawing/2014/main" id="{50DD39BD-A0F1-4EB3-A85F-AEC9D2FE760F}"/>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35338062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4" y="462225"/>
            <a:ext cx="3960997" cy="816971"/>
          </a:xfrm>
          <a:prstGeom prst="rect">
            <a:avLst/>
          </a:prstGeom>
        </p:spPr>
      </p:pic>
      <p:sp>
        <p:nvSpPr>
          <p:cNvPr id="2" name="Title 1"/>
          <p:cNvSpPr>
            <a:spLocks noGrp="1"/>
          </p:cNvSpPr>
          <p:nvPr>
            <p:ph type="ctrTitle" hasCustomPrompt="1"/>
          </p:nvPr>
        </p:nvSpPr>
        <p:spPr>
          <a:xfrm>
            <a:off x="302683" y="1879602"/>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80"/>
            <a:ext cx="5486400" cy="1655233"/>
          </a:xfrm>
          <a:prstGeom prst="rect">
            <a:avLst/>
          </a:prstGeom>
        </p:spPr>
        <p:txBody>
          <a:bodyPr/>
          <a:lstStyle>
            <a:lvl1pPr marL="0" indent="0" algn="l">
              <a:buNone/>
              <a:defRPr sz="5600">
                <a:solidFill>
                  <a:schemeClr val="bg1"/>
                </a:solidFill>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Presentation Subtitle</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
        <p:nvSpPr>
          <p:cNvPr id="8" name="TextBox 7">
            <a:extLst>
              <a:ext uri="{FF2B5EF4-FFF2-40B4-BE49-F238E27FC236}">
                <a16:creationId xmlns:a16="http://schemas.microsoft.com/office/drawing/2014/main" id="{E3F74FB1-5B09-46F4-A296-1E7EF94C24F2}"/>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Stagwell Company (c) 2020</a:t>
            </a:r>
          </a:p>
        </p:txBody>
      </p:sp>
    </p:spTree>
    <p:extLst>
      <p:ext uri="{BB962C8B-B14F-4D97-AF65-F5344CB8AC3E}">
        <p14:creationId xmlns:p14="http://schemas.microsoft.com/office/powerpoint/2010/main" val="6060939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2684" y="462225"/>
            <a:ext cx="3960997" cy="816971"/>
          </a:xfrm>
          <a:prstGeom prst="rect">
            <a:avLst/>
          </a:prstGeom>
        </p:spPr>
      </p:pic>
      <p:sp>
        <p:nvSpPr>
          <p:cNvPr id="2" name="Title 1"/>
          <p:cNvSpPr>
            <a:spLocks noGrp="1"/>
          </p:cNvSpPr>
          <p:nvPr>
            <p:ph type="ctrTitle" hasCustomPrompt="1"/>
          </p:nvPr>
        </p:nvSpPr>
        <p:spPr>
          <a:xfrm>
            <a:off x="302683" y="1879602"/>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80"/>
            <a:ext cx="5486400" cy="1655233"/>
          </a:xfrm>
          <a:prstGeom prst="rect">
            <a:avLst/>
          </a:prstGeom>
        </p:spPr>
        <p:txBody>
          <a:bodyPr/>
          <a:lstStyle>
            <a:lvl1pPr marL="0" indent="0" algn="l">
              <a:buNone/>
              <a:defRPr sz="5600">
                <a:solidFill>
                  <a:schemeClr val="tx1"/>
                </a:solidFill>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Presentation Subtitle</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
        <p:nvSpPr>
          <p:cNvPr id="8" name="TextBox 7">
            <a:extLst>
              <a:ext uri="{FF2B5EF4-FFF2-40B4-BE49-F238E27FC236}">
                <a16:creationId xmlns:a16="http://schemas.microsoft.com/office/drawing/2014/main" id="{261775D4-12E9-4EAF-B059-2D8C5853F4AA}"/>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19973312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Orange">
    <p:bg>
      <p:bgPr>
        <a:solidFill>
          <a:schemeClr val="accent2"/>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4529" y="462225"/>
            <a:ext cx="3954985" cy="815731"/>
          </a:xfrm>
          <a:prstGeom prst="rect">
            <a:avLst/>
          </a:prstGeom>
        </p:spPr>
      </p:pic>
      <p:sp>
        <p:nvSpPr>
          <p:cNvPr id="2" name="Title 1"/>
          <p:cNvSpPr>
            <a:spLocks noGrp="1"/>
          </p:cNvSpPr>
          <p:nvPr>
            <p:ph type="ctrTitle" hasCustomPrompt="1"/>
          </p:nvPr>
        </p:nvSpPr>
        <p:spPr>
          <a:xfrm>
            <a:off x="302683" y="1879602"/>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80"/>
            <a:ext cx="5486400" cy="1655233"/>
          </a:xfrm>
          <a:prstGeom prst="rect">
            <a:avLst/>
          </a:prstGeom>
        </p:spPr>
        <p:txBody>
          <a:bodyPr/>
          <a:lstStyle>
            <a:lvl1pPr marL="0" indent="0" algn="l">
              <a:buNone/>
              <a:defRPr sz="5600">
                <a:solidFill>
                  <a:schemeClr val="tx1"/>
                </a:solidFill>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Presentation Subtitle</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
        <p:nvSpPr>
          <p:cNvPr id="8" name="TextBox 7">
            <a:extLst>
              <a:ext uri="{FF2B5EF4-FFF2-40B4-BE49-F238E27FC236}">
                <a16:creationId xmlns:a16="http://schemas.microsoft.com/office/drawing/2014/main" id="{EA1F387D-7D8F-4B87-B6AC-FB8B8C1A7FD7}"/>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31957860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6" name="TextBox 5"/>
          <p:cNvSpPr txBox="1"/>
          <p:nvPr userDrawn="1"/>
        </p:nvSpPr>
        <p:spPr>
          <a:xfrm>
            <a:off x="11409308" y="6313587"/>
            <a:ext cx="933213" cy="297454"/>
          </a:xfrm>
          <a:prstGeom prst="rect">
            <a:avLst/>
          </a:prstGeom>
          <a:noFill/>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7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4" y="311151"/>
            <a:ext cx="295705" cy="304800"/>
          </a:xfrm>
          <a:prstGeom prst="rect">
            <a:avLst/>
          </a:prstGeom>
        </p:spPr>
      </p:pic>
      <p:sp>
        <p:nvSpPr>
          <p:cNvPr id="12" name="Title 1"/>
          <p:cNvSpPr>
            <a:spLocks noGrp="1"/>
          </p:cNvSpPr>
          <p:nvPr>
            <p:ph type="ctrTitle" hasCustomPrompt="1"/>
          </p:nvPr>
        </p:nvSpPr>
        <p:spPr>
          <a:xfrm>
            <a:off x="1502228" y="2926294"/>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2"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31853" y="317501"/>
            <a:ext cx="300611" cy="304800"/>
          </a:xfrm>
          <a:prstGeom prst="rect">
            <a:avLst/>
          </a:prstGeom>
        </p:spPr>
      </p:pic>
      <p:sp>
        <p:nvSpPr>
          <p:cNvPr id="8" name="TextBox 7">
            <a:extLst>
              <a:ext uri="{FF2B5EF4-FFF2-40B4-BE49-F238E27FC236}">
                <a16:creationId xmlns:a16="http://schemas.microsoft.com/office/drawing/2014/main" id="{30C40346-66DB-41CC-90DA-3697300682E7}"/>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29198955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4"/>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p:cNvSpPr txBox="1"/>
          <p:nvPr userDrawn="1"/>
        </p:nvSpPr>
        <p:spPr>
          <a:xfrm>
            <a:off x="11409308" y="6313587"/>
            <a:ext cx="933213" cy="297454"/>
          </a:xfrm>
          <a:prstGeom prst="rect">
            <a:avLst/>
          </a:prstGeom>
          <a:noFill/>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7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4" y="311151"/>
            <a:ext cx="295705" cy="304800"/>
          </a:xfrm>
          <a:prstGeom prst="rect">
            <a:avLst/>
          </a:prstGeom>
        </p:spPr>
      </p:pic>
      <p:sp>
        <p:nvSpPr>
          <p:cNvPr id="8" name="Title 1"/>
          <p:cNvSpPr>
            <a:spLocks noGrp="1"/>
          </p:cNvSpPr>
          <p:nvPr>
            <p:ph type="ctrTitle" hasCustomPrompt="1"/>
          </p:nvPr>
        </p:nvSpPr>
        <p:spPr>
          <a:xfrm>
            <a:off x="1502228" y="2926294"/>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4" y="129724"/>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
        <p:nvSpPr>
          <p:cNvPr id="10" name="TextBox 9">
            <a:extLst>
              <a:ext uri="{FF2B5EF4-FFF2-40B4-BE49-F238E27FC236}">
                <a16:creationId xmlns:a16="http://schemas.microsoft.com/office/drawing/2014/main" id="{7D2BDFCE-6EEC-42EA-8667-5499150C827D}"/>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26889553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6" name="TextBox 5"/>
          <p:cNvSpPr txBox="1"/>
          <p:nvPr userDrawn="1"/>
        </p:nvSpPr>
        <p:spPr>
          <a:xfrm>
            <a:off x="11409308" y="6313587"/>
            <a:ext cx="933213" cy="297454"/>
          </a:xfrm>
          <a:prstGeom prst="rect">
            <a:avLst/>
          </a:prstGeom>
          <a:noFill/>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7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4" y="311151"/>
            <a:ext cx="295705" cy="304800"/>
          </a:xfrm>
          <a:prstGeom prst="rect">
            <a:avLst/>
          </a:prstGeom>
        </p:spPr>
      </p:pic>
      <p:sp>
        <p:nvSpPr>
          <p:cNvPr id="8" name="Title 1"/>
          <p:cNvSpPr>
            <a:spLocks noGrp="1"/>
          </p:cNvSpPr>
          <p:nvPr>
            <p:ph type="ctrTitle" hasCustomPrompt="1"/>
          </p:nvPr>
        </p:nvSpPr>
        <p:spPr>
          <a:xfrm>
            <a:off x="1502228" y="2926294"/>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4" y="311152"/>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31853" y="311151"/>
            <a:ext cx="300611" cy="304800"/>
          </a:xfrm>
          <a:prstGeom prst="rect">
            <a:avLst/>
          </a:prstGeom>
        </p:spPr>
      </p:pic>
      <p:sp>
        <p:nvSpPr>
          <p:cNvPr id="12" name="TextBox 11">
            <a:extLst>
              <a:ext uri="{FF2B5EF4-FFF2-40B4-BE49-F238E27FC236}">
                <a16:creationId xmlns:a16="http://schemas.microsoft.com/office/drawing/2014/main" id="{6AEC99A6-A586-4304-9624-DCFDB1DCD9DC}"/>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17080187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4"/>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p:cNvSpPr txBox="1"/>
          <p:nvPr userDrawn="1"/>
        </p:nvSpPr>
        <p:spPr>
          <a:xfrm>
            <a:off x="11409308" y="6313587"/>
            <a:ext cx="933213" cy="297454"/>
          </a:xfrm>
          <a:prstGeom prst="rect">
            <a:avLst/>
          </a:prstGeom>
          <a:noFill/>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7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4" y="311151"/>
            <a:ext cx="295705" cy="304800"/>
          </a:xfrm>
          <a:prstGeom prst="rect">
            <a:avLst/>
          </a:prstGeom>
        </p:spPr>
      </p:pic>
      <p:sp>
        <p:nvSpPr>
          <p:cNvPr id="3" name="Rectangle 2"/>
          <p:cNvSpPr/>
          <p:nvPr userDrawn="1"/>
        </p:nvSpPr>
        <p:spPr>
          <a:xfrm>
            <a:off x="11562744" y="129724"/>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cxnSp>
        <p:nvCxnSpPr>
          <p:cNvPr id="10" name="Straight Connector 9"/>
          <p:cNvCxnSpPr/>
          <p:nvPr userDrawn="1"/>
        </p:nvCxnSpPr>
        <p:spPr>
          <a:xfrm>
            <a:off x="308397"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3F462253-758A-4E97-B17A-A967968FD23E}"/>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4087577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4" y="311152"/>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Box 5"/>
          <p:cNvSpPr txBox="1"/>
          <p:nvPr userDrawn="1"/>
        </p:nvSpPr>
        <p:spPr>
          <a:xfrm>
            <a:off x="11409308" y="6313587"/>
            <a:ext cx="933213" cy="297454"/>
          </a:xfrm>
          <a:prstGeom prst="rect">
            <a:avLst/>
          </a:prstGeom>
          <a:noFill/>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7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7"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16181" y="311152"/>
            <a:ext cx="300611" cy="304800"/>
          </a:xfrm>
          <a:prstGeom prst="rect">
            <a:avLst/>
          </a:prstGeom>
        </p:spPr>
      </p:pic>
      <p:sp>
        <p:nvSpPr>
          <p:cNvPr id="8" name="TextBox 7">
            <a:extLst>
              <a:ext uri="{FF2B5EF4-FFF2-40B4-BE49-F238E27FC236}">
                <a16:creationId xmlns:a16="http://schemas.microsoft.com/office/drawing/2014/main" id="{F9781A38-1178-4796-B99E-AD144FD554C9}"/>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304902019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26228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4" name="TextBox 3">
            <a:extLst>
              <a:ext uri="{FF2B5EF4-FFF2-40B4-BE49-F238E27FC236}">
                <a16:creationId xmlns:a16="http://schemas.microsoft.com/office/drawing/2014/main" id="{557D7459-0C31-4542-A3F0-E8B1A5DAB05D}"/>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14922276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22412490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0607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25611104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481661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3579707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4430695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58874956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2026994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0107123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308111027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384474237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21988334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322742270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85071532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149162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79050344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239417480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4539567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Tree>
    <p:extLst>
      <p:ext uri="{BB962C8B-B14F-4D97-AF65-F5344CB8AC3E}">
        <p14:creationId xmlns:p14="http://schemas.microsoft.com/office/powerpoint/2010/main" val="236267650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813664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99050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30235956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32428790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17232955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37002879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30192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165960308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9488764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7614684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87466330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b="0" i="0">
                <a:solidFill>
                  <a:schemeClr val="tx2"/>
                </a:solidFill>
                <a:latin typeface="Helvetica Light" panose="020B0403020202020204" pitchFamily="34" charset="0"/>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428055900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173418112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15547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57602176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90177293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90108472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10975010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47173378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4440605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55717506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220781699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211821389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1063902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201825218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26624549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84114998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1057204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8690209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11868391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Tree>
    <p:extLst>
      <p:ext uri="{BB962C8B-B14F-4D97-AF65-F5344CB8AC3E}">
        <p14:creationId xmlns:p14="http://schemas.microsoft.com/office/powerpoint/2010/main" val="385425560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98134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066677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309174781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38507679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20967666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2120094318"/>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0703404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301024840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309889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2796062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8203903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268445502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822407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5875916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40253035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91555108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17161431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97051542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6397743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73431372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10270180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219436852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72083288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119734075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34251150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57050127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56719946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382744805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100798484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Tree>
    <p:extLst>
      <p:ext uri="{BB962C8B-B14F-4D97-AF65-F5344CB8AC3E}">
        <p14:creationId xmlns:p14="http://schemas.microsoft.com/office/powerpoint/2010/main" val="7376953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8957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058813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345839080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151232833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146661710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244359159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2200433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281338709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326182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07431761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55191412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419782994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6296048"/>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95843244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52026659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52549246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28970412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16255996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2135049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51468950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353506963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2813747981"/>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2045921"/>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179653105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6046704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284045563"/>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421976045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233790378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323330242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Tree>
    <p:extLst>
      <p:ext uri="{BB962C8B-B14F-4D97-AF65-F5344CB8AC3E}">
        <p14:creationId xmlns:p14="http://schemas.microsoft.com/office/powerpoint/2010/main" val="255829708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3903639"/>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031574"/>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2341696003"/>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99800359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31341966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216963590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84736575"/>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1045254578"/>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284185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2858603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58302174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Tree>
    <p:extLst>
      <p:ext uri="{BB962C8B-B14F-4D97-AF65-F5344CB8AC3E}">
        <p14:creationId xmlns:p14="http://schemas.microsoft.com/office/powerpoint/2010/main" val="687299612"/>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atin typeface="Helvetica Light" panose="020B0403020202020204"/>
              </a:defRPr>
            </a:lvl1pPr>
            <a:lvl2pPr marL="841227" indent="-228594">
              <a:lnSpc>
                <a:spcPct val="120000"/>
              </a:lnSpc>
              <a:spcBef>
                <a:spcPts val="0"/>
              </a:spcBef>
              <a:buClr>
                <a:schemeClr val="accent1"/>
              </a:buClr>
              <a:buFont typeface="Arial" charset="0"/>
              <a:buChar char="•"/>
              <a:defRPr sz="1400">
                <a:latin typeface="Helvetica Light" panose="020B0403020202020204"/>
              </a:defRPr>
            </a:lvl2pPr>
            <a:lvl3pPr marL="1374614" indent="-228594">
              <a:lnSpc>
                <a:spcPct val="120000"/>
              </a:lnSpc>
              <a:spcBef>
                <a:spcPts val="0"/>
              </a:spcBef>
              <a:buClr>
                <a:schemeClr val="accent1"/>
              </a:buClr>
              <a:buFont typeface="Arial" charset="0"/>
              <a:buChar char="•"/>
              <a:defRPr sz="1400">
                <a:latin typeface="Helvetica Light" panose="020B0403020202020204"/>
              </a:defRPr>
            </a:lvl3pPr>
            <a:lvl4pPr marL="1984198" indent="-228594">
              <a:lnSpc>
                <a:spcPct val="120000"/>
              </a:lnSpc>
              <a:spcBef>
                <a:spcPts val="0"/>
              </a:spcBef>
              <a:buClr>
                <a:schemeClr val="accent1"/>
              </a:buClr>
              <a:buFont typeface="Arial" charset="0"/>
              <a:buChar char="•"/>
              <a:defRPr sz="1400">
                <a:latin typeface="Helvetica Light" panose="020B0403020202020204"/>
              </a:defRPr>
            </a:lvl4pPr>
            <a:lvl5pPr marL="2593783" indent="-228594">
              <a:lnSpc>
                <a:spcPct val="120000"/>
              </a:lnSpc>
              <a:spcBef>
                <a:spcPts val="0"/>
              </a:spcBef>
              <a:buClr>
                <a:schemeClr val="accent1"/>
              </a:buClr>
              <a:buFont typeface="Arial" charset="0"/>
              <a:buChar char="•"/>
              <a:defRPr sz="1400">
                <a:latin typeface="Helvetica Light" panose="020B040302020202020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86817377"/>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71888926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67812157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50743952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75465274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lvl1pPr>
              <a:defRPr>
                <a:latin typeface="Helvetica Light" panose="020B0403020202020204"/>
              </a:defRPr>
            </a:lvl1p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6330550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1430534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46750837"/>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lvl1pPr>
              <a:defRPr>
                <a:latin typeface="Helvetica Light" panose="020B0403020202020204"/>
              </a:defRPr>
            </a:lvl1pPr>
          </a:lstStyle>
          <a:p>
            <a:endParaRPr lang="en-US"/>
          </a:p>
        </p:txBody>
      </p:sp>
    </p:spTree>
    <p:extLst>
      <p:ext uri="{BB962C8B-B14F-4D97-AF65-F5344CB8AC3E}">
        <p14:creationId xmlns:p14="http://schemas.microsoft.com/office/powerpoint/2010/main" val="3772564650"/>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atin typeface="Helvetica Light" panose="020B0403020202020204"/>
              </a:defRPr>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276931061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lvl1pPr>
              <a:defRPr>
                <a:latin typeface="Helvetica Light" panose="020B0403020202020204"/>
              </a:defRPr>
            </a:lvl1p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10885677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atin typeface="Helvetica Light" panose="020B0403020202020204"/>
              </a:defRPr>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1836499921"/>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lvl1pPr>
              <a:defRPr>
                <a:latin typeface="Helvetica Light" panose="020B0403020202020204"/>
              </a:defRPr>
            </a:lvl1p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0825113"/>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Helvetica Light" panose="020B0403020202020204"/>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atin typeface="Helvetica Light" panose="020B0403020202020204"/>
              </a:defRPr>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Helvetica Light" panose="020B0403020202020204"/>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649094416"/>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359170695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244999414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3505344966"/>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3719980979"/>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lvl1pPr>
              <a:defRPr>
                <a:latin typeface="Helvetica Light" panose="020B0403020202020204"/>
              </a:defRPr>
            </a:lvl1p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910728"/>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lvl1pPr>
              <a:defRPr>
                <a:latin typeface="Helvetica Light" panose="020B0403020202020204"/>
              </a:defRPr>
            </a:lvl1p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0142048"/>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lvl1pPr>
              <a:defRPr>
                <a:latin typeface="Helvetica Light" panose="020B0403020202020204"/>
              </a:defRPr>
            </a:lvl1pPr>
          </a:lstStyle>
          <a:p>
            <a:endParaRPr lang="en-US"/>
          </a:p>
        </p:txBody>
      </p:sp>
    </p:spTree>
    <p:extLst>
      <p:ext uri="{BB962C8B-B14F-4D97-AF65-F5344CB8AC3E}">
        <p14:creationId xmlns:p14="http://schemas.microsoft.com/office/powerpoint/2010/main" val="408123105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Helvetica Light" panose="020B0403020202020204"/>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132310255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Helvetica Light" panose="020B0403020202020204"/>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3514630350"/>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Helvetica Light" panose="020B0403020202020204"/>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652670785"/>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3539569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326567654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635331"/>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Helvetica Light" panose="020B0403020202020204"/>
            </a:endParaRPr>
          </a:p>
        </p:txBody>
      </p:sp>
    </p:spTree>
    <p:extLst>
      <p:ext uri="{BB962C8B-B14F-4D97-AF65-F5344CB8AC3E}">
        <p14:creationId xmlns:p14="http://schemas.microsoft.com/office/powerpoint/2010/main" val="3952585487"/>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Helvetica Light" panose="020B0403020202020204"/>
            </a:endParaRPr>
          </a:p>
        </p:txBody>
      </p:sp>
    </p:spTree>
    <p:extLst>
      <p:ext uri="{BB962C8B-B14F-4D97-AF65-F5344CB8AC3E}">
        <p14:creationId xmlns:p14="http://schemas.microsoft.com/office/powerpoint/2010/main" val="410650830"/>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userDrawn="1">
  <p:cSld name="1_Title + Copy">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atin typeface="Helvetica Light" panose="020B0403020202020204"/>
              </a:defRPr>
            </a:lvl1pPr>
            <a:lvl2pPr marL="841227" indent="-228594">
              <a:lnSpc>
                <a:spcPct val="120000"/>
              </a:lnSpc>
              <a:spcBef>
                <a:spcPts val="0"/>
              </a:spcBef>
              <a:buClr>
                <a:schemeClr val="accent1"/>
              </a:buClr>
              <a:buFont typeface="Arial" charset="0"/>
              <a:buChar char="•"/>
              <a:defRPr sz="1400">
                <a:latin typeface="Helvetica Light" panose="020B0403020202020204"/>
              </a:defRPr>
            </a:lvl2pPr>
            <a:lvl3pPr marL="1374614" indent="-228594">
              <a:lnSpc>
                <a:spcPct val="120000"/>
              </a:lnSpc>
              <a:spcBef>
                <a:spcPts val="0"/>
              </a:spcBef>
              <a:buClr>
                <a:schemeClr val="accent1"/>
              </a:buClr>
              <a:buFont typeface="Arial" charset="0"/>
              <a:buChar char="•"/>
              <a:defRPr sz="1400">
                <a:latin typeface="Helvetica Light" panose="020B0403020202020204"/>
              </a:defRPr>
            </a:lvl3pPr>
            <a:lvl4pPr marL="1984198" indent="-228594">
              <a:lnSpc>
                <a:spcPct val="120000"/>
              </a:lnSpc>
              <a:spcBef>
                <a:spcPts val="0"/>
              </a:spcBef>
              <a:buClr>
                <a:schemeClr val="accent1"/>
              </a:buClr>
              <a:buFont typeface="Arial" charset="0"/>
              <a:buChar char="•"/>
              <a:defRPr sz="1400">
                <a:latin typeface="Helvetica Light" panose="020B0403020202020204"/>
              </a:defRPr>
            </a:lvl4pPr>
            <a:lvl5pPr marL="2593783" indent="-228594">
              <a:lnSpc>
                <a:spcPct val="120000"/>
              </a:lnSpc>
              <a:spcBef>
                <a:spcPts val="0"/>
              </a:spcBef>
              <a:buClr>
                <a:schemeClr val="accent1"/>
              </a:buClr>
              <a:buFont typeface="Arial" charset="0"/>
              <a:buChar char="•"/>
              <a:defRPr sz="1400">
                <a:latin typeface="Helvetica Light" panose="020B040302020202020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5">
            <a:extLst>
              <a:ext uri="{FF2B5EF4-FFF2-40B4-BE49-F238E27FC236}">
                <a16:creationId xmlns:a16="http://schemas.microsoft.com/office/drawing/2014/main" id="{32F38399-9EC9-3E42-9B4C-C822AD13C1EB}"/>
              </a:ext>
            </a:extLst>
          </p:cNvPr>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7" name="Title 8">
            <a:extLst>
              <a:ext uri="{FF2B5EF4-FFF2-40B4-BE49-F238E27FC236}">
                <a16:creationId xmlns:a16="http://schemas.microsoft.com/office/drawing/2014/main" id="{73171BB8-B730-F040-8469-8A96C470AB0E}"/>
              </a:ext>
            </a:extLst>
          </p:cNvPr>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8" name="Text Placeholder 11">
            <a:extLst>
              <a:ext uri="{FF2B5EF4-FFF2-40B4-BE49-F238E27FC236}">
                <a16:creationId xmlns:a16="http://schemas.microsoft.com/office/drawing/2014/main" id="{ABD51A03-9382-EA4D-9C49-96A53B81500C}"/>
              </a:ext>
            </a:extLst>
          </p:cNvPr>
          <p:cNvSpPr>
            <a:spLocks noGrp="1"/>
          </p:cNvSpPr>
          <p:nvPr>
            <p:ph type="body" sz="quarter" idx="10" hasCustomPrompt="1"/>
          </p:nvPr>
        </p:nvSpPr>
        <p:spPr>
          <a:xfrm>
            <a:off x="177449" y="951900"/>
            <a:ext cx="11403471" cy="378137"/>
          </a:xfrm>
          <a:prstGeom prst="rect">
            <a:avLst/>
          </a:prstGeom>
        </p:spPr>
        <p:txBody>
          <a:bodyPr/>
          <a:lstStyle>
            <a:lvl1pPr marL="0" indent="0">
              <a:buNone/>
              <a:defRPr sz="1400" b="0" i="0">
                <a:solidFill>
                  <a:schemeClr val="tx2"/>
                </a:solidFill>
                <a:latin typeface="Helvetica Light" panose="020B0403020202020204" pitchFamily="34" charset="0"/>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860014964"/>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Tree>
    <p:extLst>
      <p:ext uri="{BB962C8B-B14F-4D97-AF65-F5344CB8AC3E}">
        <p14:creationId xmlns:p14="http://schemas.microsoft.com/office/powerpoint/2010/main" val="2009179460"/>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atin typeface="Helvetica Light" panose="020B0403020202020204"/>
              </a:defRPr>
            </a:lvl1pPr>
            <a:lvl2pPr marL="841227" indent="-228594">
              <a:lnSpc>
                <a:spcPct val="120000"/>
              </a:lnSpc>
              <a:spcBef>
                <a:spcPts val="0"/>
              </a:spcBef>
              <a:buClr>
                <a:schemeClr val="accent1"/>
              </a:buClr>
              <a:buFont typeface="Arial" charset="0"/>
              <a:buChar char="•"/>
              <a:defRPr sz="1400">
                <a:latin typeface="Helvetica Light" panose="020B0403020202020204"/>
              </a:defRPr>
            </a:lvl2pPr>
            <a:lvl3pPr marL="1374614" indent="-228594">
              <a:lnSpc>
                <a:spcPct val="120000"/>
              </a:lnSpc>
              <a:spcBef>
                <a:spcPts val="0"/>
              </a:spcBef>
              <a:buClr>
                <a:schemeClr val="accent1"/>
              </a:buClr>
              <a:buFont typeface="Arial" charset="0"/>
              <a:buChar char="•"/>
              <a:defRPr sz="1400">
                <a:latin typeface="Helvetica Light" panose="020B0403020202020204"/>
              </a:defRPr>
            </a:lvl3pPr>
            <a:lvl4pPr marL="1984198" indent="-228594">
              <a:lnSpc>
                <a:spcPct val="120000"/>
              </a:lnSpc>
              <a:spcBef>
                <a:spcPts val="0"/>
              </a:spcBef>
              <a:buClr>
                <a:schemeClr val="accent1"/>
              </a:buClr>
              <a:buFont typeface="Arial" charset="0"/>
              <a:buChar char="•"/>
              <a:defRPr sz="1400">
                <a:latin typeface="Helvetica Light" panose="020B0403020202020204"/>
              </a:defRPr>
            </a:lvl4pPr>
            <a:lvl5pPr marL="2593783" indent="-228594">
              <a:lnSpc>
                <a:spcPct val="120000"/>
              </a:lnSpc>
              <a:spcBef>
                <a:spcPts val="0"/>
              </a:spcBef>
              <a:buClr>
                <a:schemeClr val="accent1"/>
              </a:buClr>
              <a:buFont typeface="Arial" charset="0"/>
              <a:buChar char="•"/>
              <a:defRPr sz="1400">
                <a:latin typeface="Helvetica Light" panose="020B040302020202020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1523178"/>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185621368"/>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668886391"/>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488221844"/>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84053388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lvl1pPr>
              <a:defRPr>
                <a:latin typeface="Helvetica Light" panose="020B0403020202020204"/>
              </a:defRPr>
            </a:lvl1p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61334028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25426367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027961307"/>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Helvetica Light" panose="020B0403020202020204"/>
                <a:ea typeface="Helvetica Light" panose="020B0403020202020204"/>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lvl1pPr>
              <a:defRPr>
                <a:latin typeface="Helvetica Light" panose="020B0403020202020204"/>
              </a:defRPr>
            </a:lvl1pPr>
          </a:lstStyle>
          <a:p>
            <a:endParaRPr lang="en-US"/>
          </a:p>
        </p:txBody>
      </p:sp>
    </p:spTree>
    <p:extLst>
      <p:ext uri="{BB962C8B-B14F-4D97-AF65-F5344CB8AC3E}">
        <p14:creationId xmlns:p14="http://schemas.microsoft.com/office/powerpoint/2010/main" val="72904187"/>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atin typeface="Helvetica Light" panose="020B0403020202020204"/>
              </a:defRPr>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70785077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lvl1pPr>
              <a:defRPr>
                <a:latin typeface="Helvetica Light" panose="020B0403020202020204"/>
              </a:defRPr>
            </a:lvl1p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020980292"/>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atin typeface="Helvetica Light" panose="020B0403020202020204"/>
              </a:defRPr>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804738893"/>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lvl1pPr>
              <a:defRPr>
                <a:latin typeface="Helvetica Light" panose="020B0403020202020204"/>
              </a:defRPr>
            </a:lvl1p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Helvetica Light" panose="020B0403020202020204"/>
                <a:ea typeface="Helvetica Light" panose="020B0403020202020204"/>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latin typeface="Helvetica Light" panose="020B0403020202020204"/>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latin typeface="Helvetica Light" panose="020B0403020202020204"/>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83699423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Helvetica Light" panose="020B0403020202020204"/>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atin typeface="Helvetica Light" panose="020B0403020202020204"/>
              </a:defRPr>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latin typeface="Helvetica Light" panose="020B0403020202020204"/>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Helvetica Light" panose="020B0403020202020204"/>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165590749"/>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3346244409"/>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711791490"/>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331676020"/>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Tree>
    <p:extLst>
      <p:ext uri="{BB962C8B-B14F-4D97-AF65-F5344CB8AC3E}">
        <p14:creationId xmlns:p14="http://schemas.microsoft.com/office/powerpoint/2010/main" val="1154024747"/>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lvl1pPr>
              <a:defRPr>
                <a:latin typeface="Helvetica Light" panose="020B0403020202020204"/>
              </a:defRPr>
            </a:lvl1p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187384"/>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lvl1pPr>
              <a:defRPr>
                <a:latin typeface="Helvetica Light" panose="020B0403020202020204"/>
              </a:defRPr>
            </a:lvl1p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906720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Helvetica Light" panose="020B0403020202020204"/>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latin typeface="Helvetica Light" panose="020B0403020202020204"/>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lvl1pPr>
              <a:defRPr>
                <a:latin typeface="Helvetica Light" panose="020B0403020202020204"/>
              </a:defRPr>
            </a:lvl1pPr>
          </a:lstStyle>
          <a:p>
            <a:endParaRPr lang="en-US"/>
          </a:p>
        </p:txBody>
      </p:sp>
    </p:spTree>
    <p:extLst>
      <p:ext uri="{BB962C8B-B14F-4D97-AF65-F5344CB8AC3E}">
        <p14:creationId xmlns:p14="http://schemas.microsoft.com/office/powerpoint/2010/main" val="115681966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hqprint">
            <a:extLst>
              <a:ext uri="{28A0092B-C50C-407E-A947-70E740481C1C}">
                <a14:useLocalDpi xmlns:a14="http://schemas.microsoft.com/office/drawing/2010/main"/>
              </a:ext>
            </a:extLst>
          </a:blip>
          <a:srcRect t="-1"/>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Helvetica Light" panose="020B0403020202020204"/>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2" name="Picture 1"/>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1862737548"/>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hqprint">
            <a:extLst>
              <a:ext uri="{28A0092B-C50C-407E-A947-70E740481C1C}">
                <a14:useLocalDpi xmlns:a14="http://schemas.microsoft.com/office/drawing/2010/main"/>
              </a:ext>
            </a:extLst>
          </a:blip>
          <a:srcRect t="-1"/>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Helvetica Light" panose="020B0403020202020204"/>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2" name="Picture 1"/>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1136097780"/>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hqprint">
            <a:extLst>
              <a:ext uri="{28A0092B-C50C-407E-A947-70E740481C1C}">
                <a14:useLocalDpi xmlns:a14="http://schemas.microsoft.com/office/drawing/2010/main"/>
              </a:ext>
            </a:extLst>
          </a:blip>
          <a:srcRect t="-1"/>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Helvetica Light" panose="020B0403020202020204"/>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10" name="Picture 9"/>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342490605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hqprint">
            <a:extLst>
              <a:ext uri="{28A0092B-C50C-407E-A947-70E740481C1C}">
                <a14:useLocalDpi xmlns:a14="http://schemas.microsoft.com/office/drawing/2010/main"/>
              </a:ext>
            </a:extLst>
          </a:blip>
          <a:srcRect t="-1"/>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pic>
        <p:nvPicPr>
          <p:cNvPr id="2" name="Picture 1"/>
          <p:cNvPicPr>
            <a:picLocks noChangeAspect="1"/>
          </p:cNvPicPr>
          <p:nvPr userDrawn="1"/>
        </p:nvPicPr>
        <p:blipFill>
          <a:blip r:embed="rId4" cstate="hq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31125839"/>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Helvetica Light" panose="020B0403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chemeClr val="bg1"/>
                </a:solidFill>
                <a:effectLst/>
                <a:uLnTx/>
                <a:uFillTx/>
                <a:latin typeface="Helvetica Light" panose="020B0403020202020204"/>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Helvetica Light" panose="020B0403020202020204"/>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409597902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22109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Helvetica Light" panose="020B0403020202020204"/>
            </a:endParaRPr>
          </a:p>
        </p:txBody>
      </p:sp>
    </p:spTree>
    <p:extLst>
      <p:ext uri="{BB962C8B-B14F-4D97-AF65-F5344CB8AC3E}">
        <p14:creationId xmlns:p14="http://schemas.microsoft.com/office/powerpoint/2010/main" val="401616707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latin typeface="Helvetica Light" panose="020B0403020202020204"/>
            </a:endParaRPr>
          </a:p>
        </p:txBody>
      </p:sp>
    </p:spTree>
    <p:extLst>
      <p:ext uri="{BB962C8B-B14F-4D97-AF65-F5344CB8AC3E}">
        <p14:creationId xmlns:p14="http://schemas.microsoft.com/office/powerpoint/2010/main" val="1069764897"/>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3105467924"/>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2691901"/>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2526958845"/>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24590868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122285479"/>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68886990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5085582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68001640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04810481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324250859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69220431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91751667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3375553928"/>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60669685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169877151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2293212213"/>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716341588"/>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114901257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Tree>
    <p:extLst>
      <p:ext uri="{BB962C8B-B14F-4D97-AF65-F5344CB8AC3E}">
        <p14:creationId xmlns:p14="http://schemas.microsoft.com/office/powerpoint/2010/main" val="3608757954"/>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970071"/>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8045"/>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357086772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1784054138"/>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1442013446"/>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2146850401"/>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8432498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415109452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52309"/>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92615104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533464499"/>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userDrawn="1">
  <p:cSld name="1_Title + Copy">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5">
            <a:extLst>
              <a:ext uri="{FF2B5EF4-FFF2-40B4-BE49-F238E27FC236}">
                <a16:creationId xmlns:a16="http://schemas.microsoft.com/office/drawing/2014/main" id="{32F38399-9EC9-3E42-9B4C-C822AD13C1EB}"/>
              </a:ext>
            </a:extLst>
          </p:cNvPr>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7" name="Title 8">
            <a:extLst>
              <a:ext uri="{FF2B5EF4-FFF2-40B4-BE49-F238E27FC236}">
                <a16:creationId xmlns:a16="http://schemas.microsoft.com/office/drawing/2014/main" id="{73171BB8-B730-F040-8469-8A96C470AB0E}"/>
              </a:ext>
            </a:extLst>
          </p:cNvPr>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8" name="Text Placeholder 11">
            <a:extLst>
              <a:ext uri="{FF2B5EF4-FFF2-40B4-BE49-F238E27FC236}">
                <a16:creationId xmlns:a16="http://schemas.microsoft.com/office/drawing/2014/main" id="{ABD51A03-9382-EA4D-9C49-96A53B81500C}"/>
              </a:ext>
            </a:extLst>
          </p:cNvPr>
          <p:cNvSpPr>
            <a:spLocks noGrp="1"/>
          </p:cNvSpPr>
          <p:nvPr>
            <p:ph type="body" sz="quarter" idx="10" hasCustomPrompt="1"/>
          </p:nvPr>
        </p:nvSpPr>
        <p:spPr>
          <a:xfrm>
            <a:off x="177449" y="951900"/>
            <a:ext cx="11403471" cy="378137"/>
          </a:xfrm>
          <a:prstGeom prst="rect">
            <a:avLst/>
          </a:prstGeom>
        </p:spPr>
        <p:txBody>
          <a:bodyPr/>
          <a:lstStyle>
            <a:lvl1pPr marL="0" indent="0">
              <a:buNone/>
              <a:defRPr sz="1400" b="0" i="0">
                <a:solidFill>
                  <a:schemeClr val="tx2"/>
                </a:solidFill>
                <a:latin typeface="Helvetica Light" panose="020B0403020202020204" pitchFamily="34" charset="0"/>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32178234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792482" y="152400"/>
            <a:ext cx="10887287" cy="1095756"/>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792480" y="2020824"/>
            <a:ext cx="10887288" cy="4078224"/>
          </a:xfrm>
          <a:prstGeom prst="rect">
            <a:avLst/>
          </a:prstGeom>
        </p:spPr>
        <p:txBody>
          <a:bodyPr/>
          <a:lstStyle/>
          <a:p>
            <a:endParaRPr lang="en-US"/>
          </a:p>
        </p:txBody>
      </p:sp>
    </p:spTree>
    <p:extLst>
      <p:ext uri="{BB962C8B-B14F-4D97-AF65-F5344CB8AC3E}">
        <p14:creationId xmlns:p14="http://schemas.microsoft.com/office/powerpoint/2010/main" val="1718250725"/>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922240540"/>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5233997"/>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4048835492"/>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846482277"/>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802770919"/>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943469823"/>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651463019"/>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412115120"/>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65134294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139114123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110177359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061829020"/>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278047604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765185817"/>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843333870"/>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339618604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209439917"/>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3244540312"/>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Tree>
    <p:extLst>
      <p:ext uri="{BB962C8B-B14F-4D97-AF65-F5344CB8AC3E}">
        <p14:creationId xmlns:p14="http://schemas.microsoft.com/office/powerpoint/2010/main" val="4015920494"/>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471289"/>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041755"/>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356175614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79946313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2211217605"/>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3495979755"/>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3542774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3820974920"/>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264515"/>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973368894"/>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721843905"/>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1_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b="0" i="0">
                <a:latin typeface="Helvetica Light" panose="020B0403020202020204" pitchFamily="34" charset="0"/>
              </a:defRPr>
            </a:lvl1pPr>
            <a:lvl2pPr marL="841227" indent="-228594">
              <a:lnSpc>
                <a:spcPct val="120000"/>
              </a:lnSpc>
              <a:spcBef>
                <a:spcPts val="0"/>
              </a:spcBef>
              <a:buClr>
                <a:schemeClr val="accent1"/>
              </a:buClr>
              <a:buFont typeface="Arial" charset="0"/>
              <a:buChar char="•"/>
              <a:defRPr sz="1400" b="0" i="0">
                <a:latin typeface="Helvetica Light" panose="020B0403020202020204" pitchFamily="34" charset="0"/>
              </a:defRPr>
            </a:lvl2pPr>
            <a:lvl3pPr marL="1374614" indent="-228594">
              <a:lnSpc>
                <a:spcPct val="120000"/>
              </a:lnSpc>
              <a:spcBef>
                <a:spcPts val="0"/>
              </a:spcBef>
              <a:buClr>
                <a:schemeClr val="accent1"/>
              </a:buClr>
              <a:buFont typeface="Arial" charset="0"/>
              <a:buChar char="•"/>
              <a:defRPr sz="1400" b="0" i="0">
                <a:latin typeface="Helvetica Light" panose="020B0403020202020204" pitchFamily="34" charset="0"/>
              </a:defRPr>
            </a:lvl3pPr>
            <a:lvl4pPr marL="1984198" indent="-228594">
              <a:lnSpc>
                <a:spcPct val="120000"/>
              </a:lnSpc>
              <a:spcBef>
                <a:spcPts val="0"/>
              </a:spcBef>
              <a:buClr>
                <a:schemeClr val="accent1"/>
              </a:buClr>
              <a:buFont typeface="Arial" charset="0"/>
              <a:buChar char="•"/>
              <a:defRPr sz="1400" b="0" i="0">
                <a:latin typeface="Helvetica Light" panose="020B0403020202020204" pitchFamily="34" charset="0"/>
              </a:defRPr>
            </a:lvl4pPr>
            <a:lvl5pPr marL="2593783" indent="-228594">
              <a:lnSpc>
                <a:spcPct val="120000"/>
              </a:lnSpc>
              <a:spcBef>
                <a:spcPts val="0"/>
              </a:spcBef>
              <a:buClr>
                <a:schemeClr val="accent1"/>
              </a:buClr>
              <a:buFont typeface="Arial" charset="0"/>
              <a:buChar char="•"/>
              <a:defRPr sz="1400" b="0" i="0">
                <a:latin typeface="Helvetica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2577560"/>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628199692"/>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2301471"/>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87909067"/>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941613830"/>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684896611"/>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604471071"/>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273081425"/>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40329786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237649623"/>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239151049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3039316871"/>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129066764"/>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1476884379"/>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816778984"/>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3672708509"/>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669616695"/>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843939276"/>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Tree>
    <p:extLst>
      <p:ext uri="{BB962C8B-B14F-4D97-AF65-F5344CB8AC3E}">
        <p14:creationId xmlns:p14="http://schemas.microsoft.com/office/powerpoint/2010/main" val="998213755"/>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Tree>
    <p:extLst>
      <p:ext uri="{BB962C8B-B14F-4D97-AF65-F5344CB8AC3E}">
        <p14:creationId xmlns:p14="http://schemas.microsoft.com/office/powerpoint/2010/main" val="213949061"/>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500386"/>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151659"/>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1785605231"/>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1118847820"/>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3030759763"/>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904075510"/>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09190716"/>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2023</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3795436070"/>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127149"/>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52069164"/>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36540933"/>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userDrawn="1">
  <p:cSld name="1_Title + Copy">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5">
            <a:extLst>
              <a:ext uri="{FF2B5EF4-FFF2-40B4-BE49-F238E27FC236}">
                <a16:creationId xmlns:a16="http://schemas.microsoft.com/office/drawing/2014/main" id="{32F38399-9EC9-3E42-9B4C-C822AD13C1EB}"/>
              </a:ext>
            </a:extLst>
          </p:cNvPr>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7" name="Title 8">
            <a:extLst>
              <a:ext uri="{FF2B5EF4-FFF2-40B4-BE49-F238E27FC236}">
                <a16:creationId xmlns:a16="http://schemas.microsoft.com/office/drawing/2014/main" id="{73171BB8-B730-F040-8469-8A96C470AB0E}"/>
              </a:ext>
            </a:extLst>
          </p:cNvPr>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8" name="Text Placeholder 11">
            <a:extLst>
              <a:ext uri="{FF2B5EF4-FFF2-40B4-BE49-F238E27FC236}">
                <a16:creationId xmlns:a16="http://schemas.microsoft.com/office/drawing/2014/main" id="{ABD51A03-9382-EA4D-9C49-96A53B81500C}"/>
              </a:ext>
            </a:extLst>
          </p:cNvPr>
          <p:cNvSpPr>
            <a:spLocks noGrp="1"/>
          </p:cNvSpPr>
          <p:nvPr>
            <p:ph type="body" sz="quarter" idx="10" hasCustomPrompt="1"/>
          </p:nvPr>
        </p:nvSpPr>
        <p:spPr>
          <a:xfrm>
            <a:off x="177449" y="951900"/>
            <a:ext cx="11403471" cy="378137"/>
          </a:xfrm>
          <a:prstGeom prst="rect">
            <a:avLst/>
          </a:prstGeom>
        </p:spPr>
        <p:txBody>
          <a:bodyPr/>
          <a:lstStyle>
            <a:lvl1pPr marL="0" indent="0">
              <a:buNone/>
              <a:defRPr sz="1400" b="0" i="0">
                <a:solidFill>
                  <a:schemeClr val="tx2"/>
                </a:solidFill>
                <a:latin typeface="Helvetica Light" panose="020B0403020202020204" pitchFamily="34" charset="0"/>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2138400084"/>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664690374"/>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Title + Copy">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5661794"/>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preserve="1" userDrawn="1">
  <p:cSld name="Title + Copy w Header">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6032"/>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91"/>
            <a:ext cx="11402836" cy="4311237"/>
          </a:xfrm>
          <a:prstGeom prst="rect">
            <a:avLst/>
          </a:prstGeom>
        </p:spPr>
        <p:txBody>
          <a:bodyPr/>
          <a:lstStyle>
            <a:lvl1pPr marL="228594" marR="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marL="228594" marR="0" lvl="0" indent="-228594" algn="l" defTabSz="609585" rtl="0" eaLnBrk="1" fontAlgn="auto" latinLnBrk="0" hangingPunct="1">
              <a:lnSpc>
                <a:spcPct val="100000"/>
              </a:lnSpc>
              <a:spcBef>
                <a:spcPct val="2000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898091418"/>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preserve="1" userDrawn="1">
  <p:cSld name="Title + 2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661529085"/>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preserve="1" userDrawn="1">
  <p:cSld name="Title + 2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235511314"/>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preserve="1" userDrawn="1">
  <p:cSld name="Title + 4 copy blocks 2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6073505"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4" name="Text Placeholder 2"/>
          <p:cNvSpPr>
            <a:spLocks noGrp="1"/>
          </p:cNvSpPr>
          <p:nvPr>
            <p:ph type="body" sz="quarter" idx="15"/>
          </p:nvPr>
        </p:nvSpPr>
        <p:spPr>
          <a:xfrm>
            <a:off x="6073504"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8" hasCustomPrompt="1"/>
          </p:nvPr>
        </p:nvSpPr>
        <p:spPr>
          <a:xfrm>
            <a:off x="6073504"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7" name="Text Placeholder 2"/>
          <p:cNvSpPr>
            <a:spLocks noGrp="1"/>
          </p:cNvSpPr>
          <p:nvPr>
            <p:ph type="body" sz="quarter" idx="19"/>
          </p:nvPr>
        </p:nvSpPr>
        <p:spPr>
          <a:xfrm>
            <a:off x="6073503"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27244994"/>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preserve="1" userDrawn="1">
  <p:cSld name="Title + 2 copy blocks + 1 photo">
    <p:spTree>
      <p:nvGrpSpPr>
        <p:cNvPr id="1" name=""/>
        <p:cNvGrpSpPr/>
        <p:nvPr/>
      </p:nvGrpSpPr>
      <p:grpSpPr>
        <a:xfrm>
          <a:off x="0" y="0"/>
          <a:ext cx="0" cy="0"/>
          <a:chOff x="0" y="0"/>
          <a:chExt cx="0" cy="0"/>
        </a:xfrm>
      </p:grpSpPr>
      <p:sp>
        <p:nvSpPr>
          <p:cNvPr id="4" name="Picture Placeholder 3"/>
          <p:cNvSpPr>
            <a:spLocks noGrp="1"/>
          </p:cNvSpPr>
          <p:nvPr>
            <p:ph type="pic" sz="quarter" idx="18"/>
          </p:nvPr>
        </p:nvSpPr>
        <p:spPr>
          <a:xfrm>
            <a:off x="6076951" y="1634067"/>
            <a:ext cx="5503333" cy="4900084"/>
          </a:xfrm>
          <a:prstGeom prst="rect">
            <a:avLst/>
          </a:prstGeom>
        </p:spPr>
        <p:txBody>
          <a:bodyPr/>
          <a:lstStyle/>
          <a:p>
            <a:endParaRPr lang="en-US"/>
          </a:p>
        </p:txBody>
      </p:sp>
      <p:sp>
        <p:nvSpPr>
          <p:cNvPr id="16" name="Text Placeholder 15"/>
          <p:cNvSpPr>
            <a:spLocks noGrp="1"/>
          </p:cNvSpPr>
          <p:nvPr>
            <p:ph type="body" sz="quarter" idx="11" hasCustomPrompt="1"/>
          </p:nvPr>
        </p:nvSpPr>
        <p:spPr>
          <a:xfrm>
            <a:off x="177448"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8" y="21185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7" y="334433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7" y="382885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099120641"/>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preserve="1" userDrawn="1">
  <p:cSld name="Title + 3 copy block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12" name="Text Placeholder 11"/>
          <p:cNvSpPr>
            <a:spLocks noGrp="1"/>
          </p:cNvSpPr>
          <p:nvPr>
            <p:ph type="body" sz="quarter" idx="10" hasCustomPrompt="1"/>
          </p:nvPr>
        </p:nvSpPr>
        <p:spPr>
          <a:xfrm>
            <a:off x="177449" y="951900"/>
            <a:ext cx="11403471"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3" name="Text Placeholder 2"/>
          <p:cNvSpPr>
            <a:spLocks noGrp="1"/>
          </p:cNvSpPr>
          <p:nvPr>
            <p:ph type="body" sz="quarter" idx="12" hasCustomPrompt="1"/>
          </p:nvPr>
        </p:nvSpPr>
        <p:spPr>
          <a:xfrm>
            <a:off x="177449" y="163406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6" name="Text Placeholder 2"/>
          <p:cNvSpPr>
            <a:spLocks noGrp="1"/>
          </p:cNvSpPr>
          <p:nvPr>
            <p:ph type="body" sz="quarter" idx="13"/>
          </p:nvPr>
        </p:nvSpPr>
        <p:spPr>
          <a:xfrm>
            <a:off x="177447" y="211858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7" name="Text Placeholder 2"/>
          <p:cNvSpPr>
            <a:spLocks noGrp="1"/>
          </p:cNvSpPr>
          <p:nvPr>
            <p:ph type="body" sz="quarter" idx="14" hasCustomPrompt="1"/>
          </p:nvPr>
        </p:nvSpPr>
        <p:spPr>
          <a:xfrm>
            <a:off x="177447" y="3161747"/>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8" name="Text Placeholder 2"/>
          <p:cNvSpPr>
            <a:spLocks noGrp="1"/>
          </p:cNvSpPr>
          <p:nvPr>
            <p:ph type="body" sz="quarter" idx="15"/>
          </p:nvPr>
        </p:nvSpPr>
        <p:spPr>
          <a:xfrm>
            <a:off x="177446" y="3646269"/>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0" name="Text Placeholder 2"/>
          <p:cNvSpPr>
            <a:spLocks noGrp="1"/>
          </p:cNvSpPr>
          <p:nvPr>
            <p:ph type="body" sz="quarter" idx="16" hasCustomPrompt="1"/>
          </p:nvPr>
        </p:nvSpPr>
        <p:spPr>
          <a:xfrm>
            <a:off x="177446" y="4638642"/>
            <a:ext cx="11402836"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p:txBody>
      </p:sp>
      <p:sp>
        <p:nvSpPr>
          <p:cNvPr id="11" name="Text Placeholder 2"/>
          <p:cNvSpPr>
            <a:spLocks noGrp="1"/>
          </p:cNvSpPr>
          <p:nvPr>
            <p:ph type="body" sz="quarter" idx="17"/>
          </p:nvPr>
        </p:nvSpPr>
        <p:spPr>
          <a:xfrm>
            <a:off x="177445" y="5123164"/>
            <a:ext cx="11402836"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1070973118"/>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preserve="1" userDrawn="1">
  <p:cSld name="Title + 3 copy blocks 3 columns">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3" name="Text Placeholder 2"/>
          <p:cNvSpPr>
            <a:spLocks noGrp="1"/>
          </p:cNvSpPr>
          <p:nvPr>
            <p:ph type="body" sz="quarter" idx="12" hasCustomPrompt="1"/>
          </p:nvPr>
        </p:nvSpPr>
        <p:spPr>
          <a:xfrm>
            <a:off x="177448"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6" name="Text Placeholder 2"/>
          <p:cNvSpPr>
            <a:spLocks noGrp="1"/>
          </p:cNvSpPr>
          <p:nvPr>
            <p:ph type="body" sz="quarter" idx="13"/>
          </p:nvPr>
        </p:nvSpPr>
        <p:spPr>
          <a:xfrm>
            <a:off x="177447"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4" hasCustomPrompt="1"/>
          </p:nvPr>
        </p:nvSpPr>
        <p:spPr>
          <a:xfrm>
            <a:off x="4111343"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5"/>
          </p:nvPr>
        </p:nvSpPr>
        <p:spPr>
          <a:xfrm>
            <a:off x="4111341"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5" name="Text Placeholder 2"/>
          <p:cNvSpPr>
            <a:spLocks noGrp="1"/>
          </p:cNvSpPr>
          <p:nvPr>
            <p:ph type="body" sz="quarter" idx="16" hasCustomPrompt="1"/>
          </p:nvPr>
        </p:nvSpPr>
        <p:spPr>
          <a:xfrm>
            <a:off x="8045240" y="1634067"/>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7" name="Text Placeholder 2"/>
          <p:cNvSpPr>
            <a:spLocks noGrp="1"/>
          </p:cNvSpPr>
          <p:nvPr>
            <p:ph type="body" sz="quarter" idx="17"/>
          </p:nvPr>
        </p:nvSpPr>
        <p:spPr>
          <a:xfrm>
            <a:off x="8045239" y="2118589"/>
            <a:ext cx="3535680" cy="4267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2082918530"/>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16" name="Text Placeholder 15"/>
          <p:cNvSpPr>
            <a:spLocks noGrp="1"/>
          </p:cNvSpPr>
          <p:nvPr>
            <p:ph type="body" sz="quarter" idx="11" hasCustomPrompt="1"/>
          </p:nvPr>
        </p:nvSpPr>
        <p:spPr>
          <a:xfrm>
            <a:off x="177447" y="265587"/>
            <a:ext cx="60960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9" name="Title 8"/>
          <p:cNvSpPr>
            <a:spLocks noGrp="1"/>
          </p:cNvSpPr>
          <p:nvPr>
            <p:ph type="title" hasCustomPrompt="1"/>
          </p:nvPr>
        </p:nvSpPr>
        <p:spPr>
          <a:xfrm>
            <a:off x="177449" y="518160"/>
            <a:ext cx="11403471" cy="433739"/>
          </a:xfrm>
          <a:prstGeom prst="rect">
            <a:avLst/>
          </a:prstGeom>
        </p:spPr>
        <p:txBody>
          <a:bodyPr/>
          <a:lstStyle>
            <a:lvl1pPr>
              <a:defRPr sz="2000" b="0">
                <a:latin typeface="Arial" charset="0"/>
                <a:ea typeface="Arial" charset="0"/>
                <a:cs typeface="Arial" charset="0"/>
              </a:defRPr>
            </a:lvl1pPr>
          </a:lstStyle>
          <a:p>
            <a:r>
              <a:rPr lang="en-US"/>
              <a:t>TITLE</a:t>
            </a:r>
          </a:p>
        </p:txBody>
      </p:sp>
      <p:sp>
        <p:nvSpPr>
          <p:cNvPr id="4" name="Picture Placeholder 3"/>
          <p:cNvSpPr>
            <a:spLocks noGrp="1"/>
          </p:cNvSpPr>
          <p:nvPr>
            <p:ph type="pic" sz="quarter" idx="12"/>
          </p:nvPr>
        </p:nvSpPr>
        <p:spPr>
          <a:xfrm>
            <a:off x="177801" y="1543051"/>
            <a:ext cx="11402484" cy="4857749"/>
          </a:xfrm>
          <a:prstGeom prst="rect">
            <a:avLst/>
          </a:prstGeom>
        </p:spPr>
        <p:txBody>
          <a:bodyPr/>
          <a:lstStyle/>
          <a:p>
            <a:endParaRPr lang="en-US"/>
          </a:p>
        </p:txBody>
      </p:sp>
    </p:spTree>
    <p:extLst>
      <p:ext uri="{BB962C8B-B14F-4D97-AF65-F5344CB8AC3E}">
        <p14:creationId xmlns:p14="http://schemas.microsoft.com/office/powerpoint/2010/main" val="1726906758"/>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1/2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85856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7" name="Text Placeholder 6"/>
          <p:cNvSpPr>
            <a:spLocks noGrp="1"/>
          </p:cNvSpPr>
          <p:nvPr>
            <p:ph type="body" sz="quarter" idx="12"/>
          </p:nvPr>
        </p:nvSpPr>
        <p:spPr>
          <a:xfrm>
            <a:off x="6051552" y="518585"/>
            <a:ext cx="5538193" cy="6106225"/>
          </a:xfrm>
          <a:prstGeom prst="rect">
            <a:avLst/>
          </a:prstGeom>
        </p:spPr>
        <p:txBody>
          <a:bodyPr/>
          <a:lstStyle>
            <a:lvl1pPr>
              <a:buClr>
                <a:schemeClr val="accent1"/>
              </a:buClr>
              <a:defRPr sz="1400" baseline="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a:p>
            <a:pPr lvl="0"/>
            <a:r>
              <a:rPr lang="en-US"/>
              <a:t>Click to edit Master text styles</a:t>
            </a:r>
          </a:p>
          <a:p>
            <a:pPr lvl="0"/>
            <a:r>
              <a:rPr lang="en-US"/>
              <a:t>Click to edit Master text styles</a:t>
            </a:r>
          </a:p>
        </p:txBody>
      </p:sp>
    </p:spTree>
    <p:extLst>
      <p:ext uri="{BB962C8B-B14F-4D97-AF65-F5344CB8AC3E}">
        <p14:creationId xmlns:p14="http://schemas.microsoft.com/office/powerpoint/2010/main" val="3520917721"/>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preserve="1" userDrawn="1">
  <p:cSld name="1/2 header + copy + photo">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083300" y="518584"/>
            <a:ext cx="5486400"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7" y="265587"/>
            <a:ext cx="48768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5486400"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5486400"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9" name="Text Placeholder 2"/>
          <p:cNvSpPr>
            <a:spLocks noGrp="1"/>
          </p:cNvSpPr>
          <p:nvPr>
            <p:ph type="body" sz="quarter" idx="12" hasCustomPrompt="1"/>
          </p:nvPr>
        </p:nvSpPr>
        <p:spPr>
          <a:xfrm>
            <a:off x="177448" y="2015073"/>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3"/>
          </p:nvPr>
        </p:nvSpPr>
        <p:spPr>
          <a:xfrm>
            <a:off x="177448" y="2499595"/>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1" name="Text Placeholder 2"/>
          <p:cNvSpPr>
            <a:spLocks noGrp="1"/>
          </p:cNvSpPr>
          <p:nvPr>
            <p:ph type="body" sz="quarter" idx="16" hasCustomPrompt="1"/>
          </p:nvPr>
        </p:nvSpPr>
        <p:spPr>
          <a:xfrm>
            <a:off x="177447" y="3482867"/>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2" name="Text Placeholder 2"/>
          <p:cNvSpPr>
            <a:spLocks noGrp="1"/>
          </p:cNvSpPr>
          <p:nvPr>
            <p:ph type="body" sz="quarter" idx="17"/>
          </p:nvPr>
        </p:nvSpPr>
        <p:spPr>
          <a:xfrm>
            <a:off x="177447" y="3967389"/>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13" name="Text Placeholder 2"/>
          <p:cNvSpPr>
            <a:spLocks noGrp="1"/>
          </p:cNvSpPr>
          <p:nvPr>
            <p:ph type="body" sz="quarter" idx="18" hasCustomPrompt="1"/>
          </p:nvPr>
        </p:nvSpPr>
        <p:spPr>
          <a:xfrm>
            <a:off x="177447" y="4961201"/>
            <a:ext cx="548640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4" name="Text Placeholder 2"/>
          <p:cNvSpPr>
            <a:spLocks noGrp="1"/>
          </p:cNvSpPr>
          <p:nvPr>
            <p:ph type="body" sz="quarter" idx="19"/>
          </p:nvPr>
        </p:nvSpPr>
        <p:spPr>
          <a:xfrm>
            <a:off x="177447" y="5445723"/>
            <a:ext cx="5486400" cy="9144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3169160966"/>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1_1/3 header + copy">
    <p:spTree>
      <p:nvGrpSpPr>
        <p:cNvPr id="1" name=""/>
        <p:cNvGrpSpPr/>
        <p:nvPr/>
      </p:nvGrpSpPr>
      <p:grpSpPr>
        <a:xfrm>
          <a:off x="0" y="0"/>
          <a:ext cx="0" cy="0"/>
          <a:chOff x="0" y="0"/>
          <a:chExt cx="0" cy="0"/>
        </a:xfrm>
      </p:grpSpPr>
      <p:sp>
        <p:nvSpPr>
          <p:cNvPr id="2"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br>
              <a:rPr lang="en-US"/>
            </a:br>
            <a:endParaRPr lang="en-US"/>
          </a:p>
        </p:txBody>
      </p:sp>
      <p:sp>
        <p:nvSpPr>
          <p:cNvPr id="4" name="Text Placeholder 11"/>
          <p:cNvSpPr>
            <a:spLocks noGrp="1"/>
          </p:cNvSpPr>
          <p:nvPr>
            <p:ph type="body" sz="quarter" idx="10" hasCustomPrompt="1"/>
          </p:nvPr>
        </p:nvSpPr>
        <p:spPr>
          <a:xfrm>
            <a:off x="177448" y="1332904"/>
            <a:ext cx="3560064" cy="750539"/>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5"/>
          <p:cNvSpPr>
            <a:spLocks noGrp="1"/>
          </p:cNvSpPr>
          <p:nvPr>
            <p:ph type="body" sz="quarter" idx="15"/>
          </p:nvPr>
        </p:nvSpPr>
        <p:spPr>
          <a:xfrm>
            <a:off x="4102100" y="518584"/>
            <a:ext cx="7467600" cy="6129867"/>
          </a:xfrm>
          <a:prstGeom prst="rect">
            <a:avLst/>
          </a:prstGeom>
        </p:spPr>
        <p:txBody>
          <a:bodyPr/>
          <a:lstStyle>
            <a:lvl1pPr>
              <a:buClr>
                <a:schemeClr val="accent1"/>
              </a:buClr>
              <a:defRPr sz="1400"/>
            </a:lvl1pPr>
            <a:lvl2pPr>
              <a:buClr>
                <a:schemeClr val="accent1"/>
              </a:buClr>
              <a:defRPr sz="1400"/>
            </a:lvl2pPr>
            <a:lvl3pPr>
              <a:buClr>
                <a:schemeClr val="accent1"/>
              </a:buClr>
              <a:defRPr sz="1400"/>
            </a:lvl3pPr>
            <a:lvl4pPr>
              <a:buClr>
                <a:schemeClr val="accent1"/>
              </a:buClr>
              <a:defRPr sz="1400"/>
            </a:lvl4pPr>
            <a:lvl5pPr>
              <a:buClr>
                <a:schemeClr val="accent1"/>
              </a:buClr>
              <a:defRPr sz="1400"/>
            </a:lvl5pPr>
          </a:lstStyle>
          <a:p>
            <a:pPr lvl="0"/>
            <a:r>
              <a:rPr lang="en-US"/>
              <a:t>Click to edit Master text styles</a:t>
            </a:r>
          </a:p>
        </p:txBody>
      </p:sp>
    </p:spTree>
    <p:extLst>
      <p:ext uri="{BB962C8B-B14F-4D97-AF65-F5344CB8AC3E}">
        <p14:creationId xmlns:p14="http://schemas.microsoft.com/office/powerpoint/2010/main" val="872400513"/>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2_1/3 header + photo + copy">
    <p:spTree>
      <p:nvGrpSpPr>
        <p:cNvPr id="1" name=""/>
        <p:cNvGrpSpPr/>
        <p:nvPr/>
      </p:nvGrpSpPr>
      <p:grpSpPr>
        <a:xfrm>
          <a:off x="0" y="0"/>
          <a:ext cx="0" cy="0"/>
          <a:chOff x="0" y="0"/>
          <a:chExt cx="0" cy="0"/>
        </a:xfrm>
      </p:grpSpPr>
      <p:sp>
        <p:nvSpPr>
          <p:cNvPr id="7" name="Picture Placeholder 7"/>
          <p:cNvSpPr>
            <a:spLocks noGrp="1"/>
          </p:cNvSpPr>
          <p:nvPr>
            <p:ph type="pic" sz="quarter" idx="14"/>
          </p:nvPr>
        </p:nvSpPr>
        <p:spPr>
          <a:xfrm>
            <a:off x="4101732" y="518160"/>
            <a:ext cx="7467969" cy="6129867"/>
          </a:xfrm>
          <a:prstGeom prst="rect">
            <a:avLst/>
          </a:prstGeom>
        </p:spPr>
        <p:txBody>
          <a:bodyPr/>
          <a:lstStyle/>
          <a:p>
            <a:endParaRPr lang="en-US"/>
          </a:p>
        </p:txBody>
      </p:sp>
      <p:sp>
        <p:nvSpPr>
          <p:cNvPr id="2" name="Text Placeholder 15"/>
          <p:cNvSpPr>
            <a:spLocks noGrp="1"/>
          </p:cNvSpPr>
          <p:nvPr>
            <p:ph type="body" sz="quarter" idx="11" hasCustomPrompt="1"/>
          </p:nvPr>
        </p:nvSpPr>
        <p:spPr>
          <a:xfrm>
            <a:off x="177445"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3" name="Title 8"/>
          <p:cNvSpPr>
            <a:spLocks noGrp="1"/>
          </p:cNvSpPr>
          <p:nvPr>
            <p:ph type="title" hasCustomPrompt="1"/>
          </p:nvPr>
        </p:nvSpPr>
        <p:spPr>
          <a:xfrm>
            <a:off x="177448" y="518160"/>
            <a:ext cx="3560064" cy="814744"/>
          </a:xfrm>
          <a:prstGeom prst="rect">
            <a:avLst/>
          </a:prstGeom>
        </p:spPr>
        <p:txBody>
          <a:bodyPr/>
          <a:lstStyle>
            <a:lvl1pPr>
              <a:defRPr sz="2000" b="0" baseline="0">
                <a:latin typeface="Arial" charset="0"/>
                <a:ea typeface="Arial" charset="0"/>
                <a:cs typeface="Arial" charset="0"/>
              </a:defRPr>
            </a:lvl1pPr>
          </a:lstStyle>
          <a:p>
            <a:r>
              <a:rPr lang="en-US"/>
              <a:t>TITLE</a:t>
            </a:r>
          </a:p>
        </p:txBody>
      </p:sp>
      <p:sp>
        <p:nvSpPr>
          <p:cNvPr id="4" name="Text Placeholder 11"/>
          <p:cNvSpPr>
            <a:spLocks noGrp="1"/>
          </p:cNvSpPr>
          <p:nvPr>
            <p:ph type="body" sz="quarter" idx="10" hasCustomPrompt="1"/>
          </p:nvPr>
        </p:nvSpPr>
        <p:spPr>
          <a:xfrm>
            <a:off x="177448" y="1332905"/>
            <a:ext cx="3560064" cy="378137"/>
          </a:xfrm>
          <a:prstGeom prst="rect">
            <a:avLst/>
          </a:prstGeom>
        </p:spPr>
        <p:txBody>
          <a:bodyPr/>
          <a:lstStyle>
            <a:lvl1pPr marL="0" indent="0">
              <a:buNone/>
              <a:defRPr sz="1400">
                <a:solidFill>
                  <a:schemeClr val="tx2"/>
                </a:solidFill>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
        <p:nvSpPr>
          <p:cNvPr id="6" name="Text Placeholder 2"/>
          <p:cNvSpPr>
            <a:spLocks noGrp="1"/>
          </p:cNvSpPr>
          <p:nvPr>
            <p:ph type="body" sz="quarter" idx="12" hasCustomPrompt="1"/>
          </p:nvPr>
        </p:nvSpPr>
        <p:spPr>
          <a:xfrm>
            <a:off x="177448" y="2110323"/>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8" name="Text Placeholder 2"/>
          <p:cNvSpPr>
            <a:spLocks noGrp="1"/>
          </p:cNvSpPr>
          <p:nvPr>
            <p:ph type="body" sz="quarter" idx="13"/>
          </p:nvPr>
        </p:nvSpPr>
        <p:spPr>
          <a:xfrm>
            <a:off x="177447" y="2594845"/>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
        <p:nvSpPr>
          <p:cNvPr id="9" name="Text Placeholder 2"/>
          <p:cNvSpPr>
            <a:spLocks noGrp="1"/>
          </p:cNvSpPr>
          <p:nvPr>
            <p:ph type="body" sz="quarter" idx="18" hasCustomPrompt="1"/>
          </p:nvPr>
        </p:nvSpPr>
        <p:spPr>
          <a:xfrm>
            <a:off x="177448" y="4038059"/>
            <a:ext cx="3535680" cy="360988"/>
          </a:xfrm>
          <a:prstGeom prst="rect">
            <a:avLst/>
          </a:prstGeom>
        </p:spPr>
        <p:txBody>
          <a:bodyPr/>
          <a:lstStyle>
            <a:lvl1pPr marL="0" indent="0">
              <a:buClr>
                <a:schemeClr val="accent1"/>
              </a:buClr>
              <a:buFont typeface="Arial" charset="0"/>
              <a:buNone/>
              <a:defRPr sz="1400" b="1">
                <a:solidFill>
                  <a:schemeClr val="accent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a:t>
            </a:r>
          </a:p>
        </p:txBody>
      </p:sp>
      <p:sp>
        <p:nvSpPr>
          <p:cNvPr id="10" name="Text Placeholder 2"/>
          <p:cNvSpPr>
            <a:spLocks noGrp="1"/>
          </p:cNvSpPr>
          <p:nvPr>
            <p:ph type="body" sz="quarter" idx="19"/>
          </p:nvPr>
        </p:nvSpPr>
        <p:spPr>
          <a:xfrm>
            <a:off x="177447" y="4522581"/>
            <a:ext cx="3535680" cy="1219200"/>
          </a:xfrm>
          <a:prstGeom prst="rect">
            <a:avLst/>
          </a:prstGeom>
        </p:spPr>
        <p:txBody>
          <a:bodyPr/>
          <a:lstStyle>
            <a:lvl1pPr marL="0" marR="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sz="1400" b="0">
                <a:solidFill>
                  <a:schemeClr val="tx1"/>
                </a:solidFill>
              </a:defRPr>
            </a:lvl1pPr>
            <a:lvl2pPr marL="990575" indent="-380990">
              <a:buClr>
                <a:schemeClr val="accent1"/>
              </a:buClr>
              <a:buFont typeface="Arial" charset="0"/>
              <a:buChar char="•"/>
              <a:defRPr sz="1400"/>
            </a:lvl2pPr>
            <a:lvl3pPr marL="1523962" indent="-304792">
              <a:buClr>
                <a:schemeClr val="accent1"/>
              </a:buClr>
              <a:buFont typeface="Arial" charset="0"/>
              <a:buChar char="•"/>
              <a:defRPr sz="1400"/>
            </a:lvl3pPr>
            <a:lvl4pPr marL="2133547" indent="-304792">
              <a:buClr>
                <a:schemeClr val="accent1"/>
              </a:buClr>
              <a:buFont typeface="Arial" charset="0"/>
              <a:buChar char="•"/>
              <a:defRPr sz="1400"/>
            </a:lvl4pPr>
            <a:lvl5pPr marL="2743131" indent="-304792">
              <a:buClr>
                <a:schemeClr val="accent1"/>
              </a:buClr>
              <a:buFont typeface="Arial" charset="0"/>
              <a:buChar char="•"/>
              <a:defRPr sz="1400"/>
            </a:lvl5pPr>
          </a:lstStyle>
          <a:p>
            <a:pPr lvl="0"/>
            <a:r>
              <a:rPr lang="en-US"/>
              <a:t>Click to edit Master text styles</a:t>
            </a:r>
          </a:p>
          <a:p>
            <a:pPr marL="0" marR="0" lvl="0" indent="-377943" algn="l" defTabSz="609585" rtl="0" eaLnBrk="1" fontAlgn="auto" latinLnBrk="0" hangingPunct="1">
              <a:lnSpc>
                <a:spcPct val="120000"/>
              </a:lnSpc>
              <a:spcBef>
                <a:spcPts val="0"/>
              </a:spcBef>
              <a:spcAft>
                <a:spcPts val="0"/>
              </a:spcAft>
              <a:buClr>
                <a:schemeClr val="accent1"/>
              </a:buClr>
              <a:buSzTx/>
              <a:buFont typeface="Arial" charset="0"/>
              <a:buChar char="•"/>
              <a:tabLst/>
              <a:defRPr/>
            </a:pPr>
            <a:r>
              <a:rPr lang="en-US"/>
              <a:t>Click to edit Master text styles</a:t>
            </a:r>
          </a:p>
          <a:p>
            <a:pPr lvl="0"/>
            <a:endParaRPr lang="en-US"/>
          </a:p>
          <a:p>
            <a:pPr lvl="0"/>
            <a:endParaRPr lang="en-US"/>
          </a:p>
          <a:p>
            <a:pPr lvl="0"/>
            <a:endParaRPr lang="en-US"/>
          </a:p>
        </p:txBody>
      </p:sp>
    </p:spTree>
    <p:extLst>
      <p:ext uri="{BB962C8B-B14F-4D97-AF65-F5344CB8AC3E}">
        <p14:creationId xmlns:p14="http://schemas.microsoft.com/office/powerpoint/2010/main" val="4075180170"/>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preserve="1" userDrawn="1">
  <p:cSld name="1_Case Study">
    <p:spTree>
      <p:nvGrpSpPr>
        <p:cNvPr id="1" name=""/>
        <p:cNvGrpSpPr/>
        <p:nvPr/>
      </p:nvGrpSpPr>
      <p:grpSpPr>
        <a:xfrm>
          <a:off x="0" y="0"/>
          <a:ext cx="0" cy="0"/>
          <a:chOff x="0" y="0"/>
          <a:chExt cx="0" cy="0"/>
        </a:xfrm>
      </p:grpSpPr>
      <p:sp>
        <p:nvSpPr>
          <p:cNvPr id="3" name="Rectangle 2"/>
          <p:cNvSpPr/>
          <p:nvPr userDrawn="1"/>
        </p:nvSpPr>
        <p:spPr>
          <a:xfrm>
            <a:off x="0" y="-1"/>
            <a:ext cx="3904341" cy="6858001"/>
          </a:xfrm>
          <a:prstGeom prst="rect">
            <a:avLst/>
          </a:prstGeom>
          <a:solidFill>
            <a:schemeClr val="bg1">
              <a:lumMod val="9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5" name="Text Placeholder 4"/>
          <p:cNvSpPr>
            <a:spLocks noGrp="1"/>
          </p:cNvSpPr>
          <p:nvPr>
            <p:ph type="body" sz="quarter" idx="10" hasCustomPrompt="1"/>
          </p:nvPr>
        </p:nvSpPr>
        <p:spPr>
          <a:xfrm>
            <a:off x="177447" y="703892"/>
            <a:ext cx="3218895" cy="1219200"/>
          </a:xfrm>
          <a:prstGeom prst="rect">
            <a:avLst/>
          </a:prstGeom>
        </p:spPr>
        <p:txBody>
          <a:bodyPr/>
          <a:lstStyle>
            <a:lvl1pPr marL="0" indent="0">
              <a:buNone/>
              <a:defRPr sz="2400" b="0"/>
            </a:lvl1pPr>
          </a:lstStyle>
          <a:p>
            <a:pPr lvl="0"/>
            <a:r>
              <a:rPr lang="en-US"/>
              <a:t>CASE STUDY TITLE</a:t>
            </a:r>
          </a:p>
        </p:txBody>
      </p:sp>
      <p:sp>
        <p:nvSpPr>
          <p:cNvPr id="6" name="Text Placeholder 15"/>
          <p:cNvSpPr>
            <a:spLocks noGrp="1"/>
          </p:cNvSpPr>
          <p:nvPr>
            <p:ph type="body" sz="quarter" idx="11" hasCustomPrompt="1"/>
          </p:nvPr>
        </p:nvSpPr>
        <p:spPr>
          <a:xfrm>
            <a:off x="177447" y="265587"/>
            <a:ext cx="3657600" cy="252573"/>
          </a:xfrm>
          <a:prstGeom prst="rect">
            <a:avLst/>
          </a:prstGeom>
        </p:spPr>
        <p:txBody>
          <a:bodyPr/>
          <a:lstStyle>
            <a:lvl1pPr marL="0" indent="0">
              <a:buNone/>
              <a:defRPr sz="1067" b="1">
                <a:solidFill>
                  <a:schemeClr val="accent1"/>
                </a:solidFill>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14" name="Rectangle 13"/>
          <p:cNvSpPr/>
          <p:nvPr userDrawn="1"/>
        </p:nvSpPr>
        <p:spPr>
          <a:xfrm>
            <a:off x="3904342" y="0"/>
            <a:ext cx="177447" cy="6858000"/>
          </a:xfrm>
          <a:prstGeom prst="rect">
            <a:avLst/>
          </a:prstGeom>
          <a:solidFill>
            <a:schemeClr val="bg1"/>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81276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7946F"/>
              </a:solidFill>
              <a:effectLst/>
              <a:uLnTx/>
              <a:uFillTx/>
              <a:latin typeface="Arial"/>
              <a:ea typeface="+mn-ea"/>
              <a:cs typeface="+mn-cs"/>
            </a:endParaRPr>
          </a:p>
        </p:txBody>
      </p:sp>
      <p:sp>
        <p:nvSpPr>
          <p:cNvPr id="19" name="TextBox 18"/>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2022</a:t>
            </a:r>
          </a:p>
        </p:txBody>
      </p:sp>
    </p:spTree>
    <p:extLst>
      <p:ext uri="{BB962C8B-B14F-4D97-AF65-F5344CB8AC3E}">
        <p14:creationId xmlns:p14="http://schemas.microsoft.com/office/powerpoint/2010/main" val="2008008580"/>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showMasterSp="0" type="title" preserve="1">
  <p:cSld name="Title Slide_White">
    <p:bg>
      <p:bgPr>
        <a:solidFill>
          <a:schemeClr val="bg1"/>
        </a:solidFill>
        <a:effectLst/>
      </p:bgPr>
    </p:bg>
    <p:spTree>
      <p:nvGrpSpPr>
        <p:cNvPr id="1" name=""/>
        <p:cNvGrpSpPr/>
        <p:nvPr/>
      </p:nvGrpSpPr>
      <p:grpSpPr>
        <a:xfrm>
          <a:off x="0" y="0"/>
          <a:ext cx="0" cy="0"/>
          <a:chOff x="0" y="0"/>
          <a:chExt cx="0" cy="0"/>
        </a:xfrm>
      </p:grpSpPr>
      <p:pic>
        <p:nvPicPr>
          <p:cNvPr id="102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42F7A1D3-0444-49DD-BE71-61E0CFD099E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2022</a:t>
            </a:r>
          </a:p>
        </p:txBody>
      </p:sp>
    </p:spTree>
    <p:extLst>
      <p:ext uri="{BB962C8B-B14F-4D97-AF65-F5344CB8AC3E}">
        <p14:creationId xmlns:p14="http://schemas.microsoft.com/office/powerpoint/2010/main" val="230111875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preserve="1" userDrawn="1">
  <p:cSld name="Title Slide_Black">
    <p:bg>
      <p:bgPr>
        <a:solidFill>
          <a:schemeClr val="tx1"/>
        </a:solidFill>
        <a:effectLst/>
      </p:bgPr>
    </p:bg>
    <p:spTree>
      <p:nvGrpSpPr>
        <p:cNvPr id="1" name=""/>
        <p:cNvGrpSpPr/>
        <p:nvPr/>
      </p:nvGrpSpPr>
      <p:grpSpPr>
        <a:xfrm>
          <a:off x="0" y="0"/>
          <a:ext cx="0" cy="0"/>
          <a:chOff x="0" y="0"/>
          <a:chExt cx="0" cy="0"/>
        </a:xfrm>
      </p:grpSpPr>
      <p:pic>
        <p:nvPicPr>
          <p:cNvPr id="2050" name="Picture 2" descr="Harris Poll Logo Lockup Descriptor-primary-white.png">
            <a:extLst>
              <a:ext uri="{FF2B5EF4-FFF2-40B4-BE49-F238E27FC236}">
                <a16:creationId xmlns:a16="http://schemas.microsoft.com/office/drawing/2014/main" id="{DF89AB61-3578-44DB-9961-3E94119FD1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userDrawn="1"/>
        </p:nvSpPr>
        <p:spPr>
          <a:xfrm>
            <a:off x="302685" y="6581678"/>
            <a:ext cx="2182649" cy="276999"/>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a:p>
            <a:pPr marL="0" marR="0" lvl="0" indent="0" algn="l" defTabSz="609585"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a:ln>
                <a:noFill/>
              </a:ln>
              <a:solidFill>
                <a:schemeClr val="bg1"/>
              </a:solidFill>
              <a:effectLst/>
              <a:uLnTx/>
              <a:uFillTx/>
              <a:latin typeface="+mn-lt"/>
              <a:ea typeface="+mn-ea"/>
              <a:cs typeface="+mn-cs"/>
            </a:endParaRPr>
          </a:p>
        </p:txBody>
      </p:sp>
      <p:sp>
        <p:nvSpPr>
          <p:cNvPr id="6" name="Title 1"/>
          <p:cNvSpPr>
            <a:spLocks noGrp="1"/>
          </p:cNvSpPr>
          <p:nvPr>
            <p:ph type="ctrTitle" hasCustomPrompt="1"/>
          </p:nvPr>
        </p:nvSpPr>
        <p:spPr>
          <a:xfrm>
            <a:off x="1524000" y="2137782"/>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8" name="Subtitle 2"/>
          <p:cNvSpPr>
            <a:spLocks noGrp="1"/>
          </p:cNvSpPr>
          <p:nvPr>
            <p:ph type="subTitle" idx="1" hasCustomPrompt="1"/>
          </p:nvPr>
        </p:nvSpPr>
        <p:spPr>
          <a:xfrm>
            <a:off x="1524000" y="3337934"/>
            <a:ext cx="9144000" cy="1655233"/>
          </a:xfrm>
          <a:prstGeom prst="rect">
            <a:avLst/>
          </a:prstGeom>
        </p:spPr>
        <p:txBody>
          <a:bodyPr/>
          <a:lstStyle>
            <a:lvl1pPr marL="0" indent="0" algn="l">
              <a:buNone/>
              <a:defRPr sz="3733">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Tree>
    <p:extLst>
      <p:ext uri="{BB962C8B-B14F-4D97-AF65-F5344CB8AC3E}">
        <p14:creationId xmlns:p14="http://schemas.microsoft.com/office/powerpoint/2010/main" val="3402390620"/>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_White_Alt 2">
    <p:bg>
      <p:bgPr>
        <a:solidFill>
          <a:schemeClr val="bg1"/>
        </a:solidFill>
        <a:effectLst/>
      </p:bgPr>
    </p:bg>
    <p:spTree>
      <p:nvGrpSpPr>
        <p:cNvPr id="1" name=""/>
        <p:cNvGrpSpPr/>
        <p:nvPr/>
      </p:nvGrpSpPr>
      <p:grpSpPr>
        <a:xfrm>
          <a:off x="0" y="0"/>
          <a:ext cx="0" cy="0"/>
          <a:chOff x="0" y="0"/>
          <a:chExt cx="0" cy="0"/>
        </a:xfrm>
      </p:grpSpPr>
      <p:pic>
        <p:nvPicPr>
          <p:cNvPr id="6"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B8906F2C-D2B1-455D-AF8D-D9841439811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87099" y="256578"/>
            <a:ext cx="2262131" cy="4676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2022</a:t>
            </a:r>
          </a:p>
        </p:txBody>
      </p:sp>
    </p:spTree>
    <p:extLst>
      <p:ext uri="{BB962C8B-B14F-4D97-AF65-F5344CB8AC3E}">
        <p14:creationId xmlns:p14="http://schemas.microsoft.com/office/powerpoint/2010/main" val="1536704459"/>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_Black_Alt 2">
    <p:bg>
      <p:bgPr>
        <a:solidFill>
          <a:schemeClr val="tx1"/>
        </a:solidFill>
        <a:effectLst/>
      </p:bgPr>
    </p:bg>
    <p:spTree>
      <p:nvGrpSpPr>
        <p:cNvPr id="1" name=""/>
        <p:cNvGrpSpPr/>
        <p:nvPr/>
      </p:nvGrpSpPr>
      <p:grpSpPr>
        <a:xfrm>
          <a:off x="0" y="0"/>
          <a:ext cx="0" cy="0"/>
          <a:chOff x="0" y="0"/>
          <a:chExt cx="0" cy="0"/>
        </a:xfrm>
      </p:grpSpPr>
      <p:pic>
        <p:nvPicPr>
          <p:cNvPr id="6" name="Picture 2" descr="Harris Poll Logo Lockup Descriptor-primary-white.png">
            <a:extLst>
              <a:ext uri="{FF2B5EF4-FFF2-40B4-BE49-F238E27FC236}">
                <a16:creationId xmlns:a16="http://schemas.microsoft.com/office/drawing/2014/main" id="{D4113F94-8EDB-4987-A5F6-F4C3F05D16D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15920" y="256578"/>
            <a:ext cx="2262173" cy="4665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287099" y="1114360"/>
            <a:ext cx="9144000" cy="1005417"/>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287099" y="5714082"/>
            <a:ext cx="9144000" cy="752820"/>
          </a:xfrm>
          <a:prstGeom prst="rect">
            <a:avLst/>
          </a:prstGeom>
        </p:spPr>
        <p:txBody>
          <a:bodyPr/>
          <a:lstStyle>
            <a:lvl1pPr marL="0" indent="0" algn="l">
              <a:buNone/>
              <a:defRPr sz="18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Client</a:t>
            </a:r>
          </a:p>
          <a:p>
            <a:r>
              <a:rPr lang="en-US"/>
              <a:t>Date</a:t>
            </a: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Tree>
    <p:extLst>
      <p:ext uri="{BB962C8B-B14F-4D97-AF65-F5344CB8AC3E}">
        <p14:creationId xmlns:p14="http://schemas.microsoft.com/office/powerpoint/2010/main" val="1940135082"/>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b"/>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spcBef>
                <a:spcPts val="0"/>
              </a:spcBef>
              <a:buNone/>
              <a:defRPr sz="5600">
                <a:solidFill>
                  <a:schemeClr val="tx1"/>
                </a:solidFill>
                <a:latin typeface="+mn-lt"/>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mn-lt"/>
                <a:ea typeface="+mn-ea"/>
                <a:cs typeface="+mn-cs"/>
              </a:rPr>
              <a:t>Stagwell</a:t>
            </a:r>
            <a:r>
              <a:rPr kumimoji="0" lang="en-US" sz="600" b="0" i="0" u="none" strike="noStrike" kern="1200" cap="none" spc="0" normalizeH="0" baseline="0" noProof="0">
                <a:ln>
                  <a:noFill/>
                </a:ln>
                <a:solidFill>
                  <a:srgbClr val="7F7F7F"/>
                </a:solidFill>
                <a:effectLst/>
                <a:uLnTx/>
                <a:uFillTx/>
                <a:latin typeface="+mn-lt"/>
                <a:ea typeface="+mn-ea"/>
                <a:cs typeface="+mn-cs"/>
              </a:rPr>
              <a:t> Company © 2022</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9" name="Picture 2" descr="https://eastus21-mediap.svc.ms/transform/thumbnail?provider=spo&amp;inputFormat=png&amp;cs=fFNQTw&amp;docid=https%3A%2F%2Fharrisinsightsdomains.sharepoint.com%3A443%2F_api%2Fv2.0%2Fdrives%2Fb!aWoRuWccekOZlon-dd-Bbdy2cRZz0otLsTPgyZxMzLoYvbt1o5L_QpdUP1h3TSe2%2Fitems%2F01PEI6KJLXUBBRMFVY45BZJON5IOTPTKMF%3Fversion%3DPublished&amp;access_token=eyJ0eXAiOiJKV1QiLCJhbGciOiJub25lIn0.eyJhdWQiOiIwMDAwMDAwMy0wMDAwLTBmZjEtY2UwMC0wMDAwMDAwMDAwMDAvaGFycmlzaW5zaWdodHNkb21haW5zLnNoYXJlcG9pbnQuY29tQDQ1ZDFjM2M3LTMwYmEtNGI2Ni1iNzYyLTE1Njc2NmIzNmEwYyIsImlzcyI6IjAwMDAwMDAzLTAwMDAtMGZmMS1jZTAwLTAwMDAwMDAwMDAwMCIsIm5iZiI6IjE1MzI5NzU1MjUiLCJleHAiOiIxNTMyOTk3MTI1IiwiZW5kcG9pbnR1cmwiOiIrN1NNbS9wNUZhdWtzajhNWDVmL2VkTWZqRHBoR21tVXFOUm5CNDMwN3BVPSIsImVuZHBvaW50dXJsTGVuZ3RoIjoiMTI4IiwiaXNsb29wYmFjayI6IlRydWUiLCJjaWQiOiJNekJsWVRkbU9XVXRZekF5TWkwMk1EQXdMVEV4TWpjdFpUVXlNVEk0TkRZME9XRTQiLCJ2ZXIiOiJoYXNoZWRwcm9vZnRva2VuIiwic2l0ZWlkIjoiWWpreE1UWmhOamt0TVdNMk55MDBNemRoTFRrNU9UWXRPRGxtWlRjMVpHWTRNVFprIiwic2lnbmluX3N0YXRlIjoiW1wia21zaVwiXSIsIm5hbWVpZCI6IjAjLmZ8bWVtYmVyc2hpcHxjb3VydG5leS5wcnVuY2hha0BoYXJyaXNpbnNpZ2h0cy5jb20iLCJuaWkiOiJtaWNyb3NvZnQuc2hhcmVwb2ludCIsImlzdXNlciI6InRydWUiLCJjYWNoZWtleSI6IjBoLmZ8bWVtYmVyc2hpcHwxMDAzM2ZmZmE0NjE3YzJkQGxpdmUuY29tIiwidHQiOiIwIiwidXNlUGVyc2lzdGVudENvb2tpZSI6IjMifQ.bHZ4K05YY3BldFlma0kxUkwySGdsb0ZYSjZRR3k1dTVKWlBubU1yOVZqQT0&amp;encodeFailures=1&amp;width=416&amp;height=86&amp;srcWidth=1663&amp;srcHeight=343">
            <a:extLst>
              <a:ext uri="{FF2B5EF4-FFF2-40B4-BE49-F238E27FC236}">
                <a16:creationId xmlns:a16="http://schemas.microsoft.com/office/drawing/2014/main" id="{043FAF15-4044-49C9-8FF3-1E2B6C997D2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91764" y="462225"/>
            <a:ext cx="3874811" cy="80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422917"/>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showMasterSp="0" preserve="1" userDrawn="1">
  <p:cSld name="Title Side_Picture_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accent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pic>
        <p:nvPicPr>
          <p:cNvPr id="8" name="Picture 2" descr="Harris Poll Logo Lockup Descriptor-primary-white.png">
            <a:extLst>
              <a:ext uri="{FF2B5EF4-FFF2-40B4-BE49-F238E27FC236}">
                <a16:creationId xmlns:a16="http://schemas.microsoft.com/office/drawing/2014/main" id="{6C49EE50-885A-4F38-8284-705AAC3A1E7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5" y="448177"/>
            <a:ext cx="3955057" cy="815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8750589"/>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showMasterSp="0" preserve="1" userDrawn="1">
  <p:cSld name="Title Slide_Picture_Green">
    <p:bg>
      <p:bgPr>
        <a:solidFill>
          <a:schemeClr val="accent1"/>
        </a:solidFill>
        <a:effectLst/>
      </p:bgPr>
    </p:bg>
    <p:spTree>
      <p:nvGrpSpPr>
        <p:cNvPr id="1" name=""/>
        <p:cNvGrpSpPr/>
        <p:nvPr/>
      </p:nvGrpSpPr>
      <p:grpSpPr>
        <a:xfrm>
          <a:off x="0" y="0"/>
          <a:ext cx="0" cy="0"/>
          <a:chOff x="0" y="0"/>
          <a:chExt cx="0" cy="0"/>
        </a:xfrm>
      </p:grpSpPr>
      <p:pic>
        <p:nvPicPr>
          <p:cNvPr id="5122" name="Picture 2" descr="Harris Poll Logo Lockup Descriptor-white-green.png">
            <a:extLst>
              <a:ext uri="{FF2B5EF4-FFF2-40B4-BE49-F238E27FC236}">
                <a16:creationId xmlns:a16="http://schemas.microsoft.com/office/drawing/2014/main" id="{AA7769A7-EEB6-44A8-9F4E-B56F8DD93C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2683" y="462227"/>
            <a:ext cx="3961069" cy="81697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302683" y="1879601"/>
            <a:ext cx="5486400" cy="1627943"/>
          </a:xfrm>
          <a:prstGeom prst="rect">
            <a:avLst/>
          </a:prstGeom>
        </p:spPr>
        <p:txBody>
          <a:bodyPr anchor="t"/>
          <a:lstStyle>
            <a:lvl1pPr algn="l">
              <a:defRPr sz="5600" b="1">
                <a:solidFill>
                  <a:schemeClr val="bg1"/>
                </a:solidFill>
                <a:latin typeface="+mj-lt"/>
              </a:defRPr>
            </a:lvl1pPr>
          </a:lstStyle>
          <a:p>
            <a:r>
              <a:rPr lang="en-US"/>
              <a:t>Presentation Title</a:t>
            </a:r>
          </a:p>
        </p:txBody>
      </p:sp>
      <p:sp>
        <p:nvSpPr>
          <p:cNvPr id="3" name="Subtitle 2"/>
          <p:cNvSpPr>
            <a:spLocks noGrp="1"/>
          </p:cNvSpPr>
          <p:nvPr>
            <p:ph type="subTitle" idx="1" hasCustomPrompt="1"/>
          </p:nvPr>
        </p:nvSpPr>
        <p:spPr>
          <a:xfrm>
            <a:off x="302683" y="3702278"/>
            <a:ext cx="5486400" cy="1655233"/>
          </a:xfrm>
          <a:prstGeom prst="rect">
            <a:avLst/>
          </a:prstGeom>
        </p:spPr>
        <p:txBody>
          <a:bodyPr/>
          <a:lstStyle>
            <a:lvl1pPr marL="0" indent="0" algn="l">
              <a:buNone/>
              <a:defRPr sz="5600">
                <a:solidFill>
                  <a:schemeClr val="tx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Presentation Subtitle</a:t>
            </a:r>
          </a:p>
        </p:txBody>
      </p:sp>
      <p:sp>
        <p:nvSpPr>
          <p:cNvPr id="7" name="TextBox 6"/>
          <p:cNvSpPr txBox="1"/>
          <p:nvPr userDrawn="1"/>
        </p:nvSpPr>
        <p:spPr>
          <a:xfrm>
            <a:off x="302683" y="6642556"/>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
        <p:nvSpPr>
          <p:cNvPr id="5" name="Picture Placeholder 4"/>
          <p:cNvSpPr>
            <a:spLocks noGrp="1"/>
          </p:cNvSpPr>
          <p:nvPr>
            <p:ph type="pic" sz="quarter" idx="10"/>
          </p:nvPr>
        </p:nvSpPr>
        <p:spPr>
          <a:xfrm>
            <a:off x="6578600" y="0"/>
            <a:ext cx="5613400" cy="6858000"/>
          </a:xfrm>
          <a:prstGeom prst="rect">
            <a:avLst/>
          </a:prstGeom>
        </p:spPr>
        <p:txBody>
          <a:bodyPr/>
          <a:lstStyle/>
          <a:p>
            <a:endParaRPr lang="en-US"/>
          </a:p>
        </p:txBody>
      </p:sp>
    </p:spTree>
    <p:extLst>
      <p:ext uri="{BB962C8B-B14F-4D97-AF65-F5344CB8AC3E}">
        <p14:creationId xmlns:p14="http://schemas.microsoft.com/office/powerpoint/2010/main" val="4055635274"/>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showMasterSp="0" preserve="1" userDrawn="1">
  <p:cSld name="Section Divider_Black">
    <p:bg>
      <p:bgPr>
        <a:solidFill>
          <a:schemeClr val="tx1"/>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12"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405281" y="107951"/>
            <a:ext cx="653143" cy="7112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7501"/>
            <a:ext cx="300611" cy="304800"/>
          </a:xfrm>
          <a:prstGeom prst="rect">
            <a:avLst/>
          </a:prstGeom>
        </p:spPr>
      </p:pic>
    </p:spTree>
    <p:extLst>
      <p:ext uri="{BB962C8B-B14F-4D97-AF65-F5344CB8AC3E}">
        <p14:creationId xmlns:p14="http://schemas.microsoft.com/office/powerpoint/2010/main" val="1141071178"/>
      </p:ext>
    </p:extLst>
  </p:cSld>
  <p:clrMapOvr>
    <a:masterClrMapping/>
  </p:clrMapOvr>
</p:sldLayout>
</file>

<file path=ppt/slideLayouts/slideLayout374.xml><?xml version="1.0" encoding="utf-8"?>
<p:sldLayout xmlns:a="http://schemas.openxmlformats.org/drawingml/2006/main" xmlns:r="http://schemas.openxmlformats.org/officeDocument/2006/relationships" xmlns:p="http://schemas.openxmlformats.org/presentationml/2006/main" showMasterSp="0" preserve="1" userDrawn="1">
  <p:cSld name="Section Divider_Green">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spTree>
    <p:extLst>
      <p:ext uri="{BB962C8B-B14F-4D97-AF65-F5344CB8AC3E}">
        <p14:creationId xmlns:p14="http://schemas.microsoft.com/office/powerpoint/2010/main" val="3165183597"/>
      </p:ext>
    </p:extLst>
  </p:cSld>
  <p:clrMapOvr>
    <a:masterClrMapping/>
  </p:clrMapOvr>
</p:sldLayout>
</file>

<file path=ppt/slideLayouts/slideLayout375.xml><?xml version="1.0" encoding="utf-8"?>
<p:sldLayout xmlns:a="http://schemas.openxmlformats.org/drawingml/2006/main" xmlns:r="http://schemas.openxmlformats.org/officeDocument/2006/relationships" xmlns:p="http://schemas.openxmlformats.org/presentationml/2006/main" showMasterSp="0" preserve="1" userDrawn="1">
  <p:cSld name="Section Divider_Orange">
    <p:bg>
      <p:bgPr>
        <a:solidFill>
          <a:schemeClr val="accent2"/>
        </a:solidFill>
        <a:effectLst/>
      </p:bgPr>
    </p:bg>
    <p:spTree>
      <p:nvGrpSpPr>
        <p:cNvPr id="1" name=""/>
        <p:cNvGrpSpPr/>
        <p:nvPr/>
      </p:nvGrpSpPr>
      <p:grpSpPr>
        <a:xfrm>
          <a:off x="0" y="0"/>
          <a:ext cx="0" cy="0"/>
          <a:chOff x="0" y="0"/>
          <a:chExt cx="0" cy="0"/>
        </a:xfrm>
      </p:grpSpPr>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8" name="Title 1"/>
          <p:cNvSpPr>
            <a:spLocks noGrp="1"/>
          </p:cNvSpPr>
          <p:nvPr>
            <p:ph type="ctrTitle" hasCustomPrompt="1"/>
          </p:nvPr>
        </p:nvSpPr>
        <p:spPr>
          <a:xfrm>
            <a:off x="1502228" y="2926293"/>
            <a:ext cx="9187544" cy="1005417"/>
          </a:xfrm>
          <a:prstGeom prst="rect">
            <a:avLst/>
          </a:prstGeom>
        </p:spPr>
        <p:txBody>
          <a:bodyPr anchor="b"/>
          <a:lstStyle>
            <a:lvl1pPr algn="ctr">
              <a:defRPr sz="5600" b="1">
                <a:solidFill>
                  <a:schemeClr val="bg1"/>
                </a:solidFill>
                <a:latin typeface="+mj-lt"/>
              </a:defRPr>
            </a:lvl1pPr>
          </a:lstStyle>
          <a:p>
            <a:r>
              <a:rPr lang="en-US"/>
              <a:t>Section Divider</a:t>
            </a:r>
          </a:p>
        </p:txBody>
      </p:sp>
      <p:sp>
        <p:nvSpPr>
          <p:cNvPr id="9" name="Rectangle 8"/>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31852" y="311151"/>
            <a:ext cx="300611" cy="304800"/>
          </a:xfrm>
          <a:prstGeom prst="rect">
            <a:avLst/>
          </a:prstGeom>
        </p:spPr>
      </p:pic>
    </p:spTree>
    <p:extLst>
      <p:ext uri="{BB962C8B-B14F-4D97-AF65-F5344CB8AC3E}">
        <p14:creationId xmlns:p14="http://schemas.microsoft.com/office/powerpoint/2010/main" val="1193691917"/>
      </p:ext>
    </p:extLst>
  </p:cSld>
  <p:clrMapOvr>
    <a:masterClrMapping/>
  </p:clrMapOvr>
</p:sldLayout>
</file>

<file path=ppt/slideLayouts/slideLayout376.xml><?xml version="1.0" encoding="utf-8"?>
<p:sldLayout xmlns:a="http://schemas.openxmlformats.org/drawingml/2006/main" xmlns:r="http://schemas.openxmlformats.org/officeDocument/2006/relationships" xmlns:p="http://schemas.openxmlformats.org/presentationml/2006/main" showMasterSp="0" preserve="1" userDrawn="1">
  <p:cSld name="Green blank">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11423225" y="2821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pic>
        <p:nvPicPr>
          <p:cNvPr id="11" name="logo.png" descr="/Users/Houman/Dropbox (ETC)/the harris poll/Design/Final/PPT/assets/logo.png"/>
          <p:cNvPicPr>
            <a:picLocks noChangeAspect="1"/>
          </p:cNvPicPr>
          <p:nvPr userDrawn="1"/>
        </p:nvPicPr>
        <p:blipFill rotWithShape="1">
          <a:blip r:embed="rId2" r:link="rId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
        <p:nvSpPr>
          <p:cNvPr id="3" name="Rectangle 2"/>
          <p:cNvSpPr/>
          <p:nvPr userDrawn="1"/>
        </p:nvSpPr>
        <p:spPr>
          <a:xfrm>
            <a:off x="11562743" y="129722"/>
            <a:ext cx="607483" cy="667657"/>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 name="Picture 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716179" y="311152"/>
            <a:ext cx="300611" cy="304800"/>
          </a:xfrm>
          <a:prstGeom prst="rect">
            <a:avLst/>
          </a:prstGeom>
        </p:spPr>
      </p:pic>
      <p:cxnSp>
        <p:nvCxnSpPr>
          <p:cNvPr id="10" name="Straight Connector 9"/>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46179730"/>
      </p:ext>
    </p:extLst>
  </p:cSld>
  <p:clrMapOvr>
    <a:masterClrMapping/>
  </p:clrMapOvr>
</p:sldLayout>
</file>

<file path=ppt/slideLayouts/slideLayout377.xml><?xml version="1.0" encoding="utf-8"?>
<p:sldLayout xmlns:a="http://schemas.openxmlformats.org/drawingml/2006/main" xmlns:r="http://schemas.openxmlformats.org/officeDocument/2006/relationships" xmlns:p="http://schemas.openxmlformats.org/presentationml/2006/main" showMasterSp="0" preserve="1" userDrawn="1">
  <p:cSld name="Orange blank">
    <p:bg>
      <p:bgPr>
        <a:solidFill>
          <a:schemeClr val="accent2"/>
        </a:solidFill>
        <a:effectLst/>
      </p:bgPr>
    </p:bg>
    <p:spTree>
      <p:nvGrpSpPr>
        <p:cNvPr id="1" name=""/>
        <p:cNvGrpSpPr/>
        <p:nvPr/>
      </p:nvGrpSpPr>
      <p:grpSpPr>
        <a:xfrm>
          <a:off x="0" y="0"/>
          <a:ext cx="0" cy="0"/>
          <a:chOff x="0" y="0"/>
          <a:chExt cx="0" cy="0"/>
        </a:xfrm>
      </p:grpSpPr>
      <p:sp>
        <p:nvSpPr>
          <p:cNvPr id="4" name="Rectangle 3"/>
          <p:cNvSpPr/>
          <p:nvPr userDrawn="1"/>
        </p:nvSpPr>
        <p:spPr>
          <a:xfrm>
            <a:off x="11586633" y="311151"/>
            <a:ext cx="595161" cy="45810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Box 6"/>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chemeClr val="bg1"/>
                </a:solidFill>
                <a:effectLst/>
                <a:uLnTx/>
                <a:uFillTx/>
                <a:latin typeface="+mn-lt"/>
                <a:ea typeface="+mn-ea"/>
                <a:cs typeface="+mn-cs"/>
              </a:rPr>
              <a:t>Harris Insights &amp; Analytics LLC, A </a:t>
            </a:r>
            <a:r>
              <a:rPr kumimoji="0" lang="en-US" sz="600" b="0" i="0" u="none" strike="noStrike" kern="1200" cap="none" spc="0" normalizeH="0" baseline="0" noProof="0" err="1">
                <a:ln>
                  <a:noFill/>
                </a:ln>
                <a:solidFill>
                  <a:schemeClr val="bg1"/>
                </a:solidFill>
                <a:effectLst/>
                <a:uLnTx/>
                <a:uFillTx/>
                <a:latin typeface="+mn-lt"/>
                <a:ea typeface="+mn-ea"/>
                <a:cs typeface="+mn-cs"/>
              </a:rPr>
              <a:t>Stagwell</a:t>
            </a:r>
            <a:r>
              <a:rPr kumimoji="0" lang="en-US" sz="600" b="0" i="0" u="none" strike="noStrike" kern="1200" cap="none" spc="0" normalizeH="0" baseline="0" noProof="0">
                <a:ln>
                  <a:noFill/>
                </a:ln>
                <a:solidFill>
                  <a:schemeClr val="bg1"/>
                </a:solidFill>
                <a:effectLst/>
                <a:uLnTx/>
                <a:uFillTx/>
                <a:latin typeface="+mn-lt"/>
                <a:ea typeface="+mn-ea"/>
                <a:cs typeface="+mn-cs"/>
              </a:rPr>
              <a:t> Company © 2022</a:t>
            </a:r>
          </a:p>
        </p:txBody>
      </p:sp>
      <p:sp>
        <p:nvSpPr>
          <p:cNvPr id="6" name="TextBox 5"/>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FFFFFF"/>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FFFFFF"/>
              </a:solidFill>
              <a:effectLst/>
              <a:uLnTx/>
              <a:uFillTx/>
              <a:latin typeface="Arial"/>
              <a:ea typeface="+mn-ea"/>
              <a:cs typeface="Arial"/>
            </a:endParaRPr>
          </a:p>
        </p:txBody>
      </p:sp>
      <p:cxnSp>
        <p:nvCxnSpPr>
          <p:cNvPr id="9" name="Straight Connector 8"/>
          <p:cNvCxnSpPr/>
          <p:nvPr userDrawn="1"/>
        </p:nvCxnSpPr>
        <p:spPr>
          <a:xfrm>
            <a:off x="308395" y="198255"/>
            <a:ext cx="11278239" cy="0"/>
          </a:xfrm>
          <a:prstGeom prst="line">
            <a:avLst/>
          </a:prstGeom>
          <a:ln w="6350" cmpd="sng">
            <a:solidFill>
              <a:schemeClr val="bg1"/>
            </a:solidFill>
          </a:ln>
        </p:spPr>
        <p:style>
          <a:lnRef idx="1">
            <a:schemeClr val="dk1"/>
          </a:lnRef>
          <a:fillRef idx="0">
            <a:schemeClr val="dk1"/>
          </a:fillRef>
          <a:effectRef idx="0">
            <a:schemeClr val="dk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716180" y="311152"/>
            <a:ext cx="300611" cy="304800"/>
          </a:xfrm>
          <a:prstGeom prst="rect">
            <a:avLst/>
          </a:prstGeom>
        </p:spPr>
      </p:pic>
    </p:spTree>
    <p:extLst>
      <p:ext uri="{BB962C8B-B14F-4D97-AF65-F5344CB8AC3E}">
        <p14:creationId xmlns:p14="http://schemas.microsoft.com/office/powerpoint/2010/main" val="3932276319"/>
      </p:ext>
    </p:extLst>
  </p:cSld>
  <p:clrMapOvr>
    <a:masterClrMapping/>
  </p:clrMapOvr>
</p:sldLayout>
</file>

<file path=ppt/slideLayouts/slideLayout378.xml><?xml version="1.0" encoding="utf-8"?>
<p:sldLayout xmlns:a="http://schemas.openxmlformats.org/drawingml/2006/main" xmlns:r="http://schemas.openxmlformats.org/officeDocument/2006/relationships" xmlns:p="http://schemas.openxmlformats.org/presentationml/2006/main" preserve="1" userDrawn="1">
  <p:cSld name="Logo with lin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5985766"/>
      </p:ext>
    </p:extLst>
  </p:cSld>
  <p:clrMapOvr>
    <a:masterClrMapping/>
  </p:clrMapOvr>
</p:sldLayout>
</file>

<file path=ppt/slideLayouts/slideLayout379.xml><?xml version="1.0" encoding="utf-8"?>
<p:sldLayout xmlns:a="http://schemas.openxmlformats.org/drawingml/2006/main" xmlns:r="http://schemas.openxmlformats.org/officeDocument/2006/relationships" xmlns:p="http://schemas.openxmlformats.org/presentationml/2006/main" type="blank">
  <p:cSld name="Logo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F24A94-8D46-47E3-AAA9-42315977B1D1}"/>
              </a:ext>
            </a:extLst>
          </p:cNvPr>
          <p:cNvSpPr/>
          <p:nvPr userDrawn="1"/>
        </p:nvSpPr>
        <p:spPr>
          <a:xfrm>
            <a:off x="195445" y="83762"/>
            <a:ext cx="11521905" cy="1954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281282283"/>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E045252-E849-4101-AD64-959B9B45C6F0}"/>
              </a:ext>
            </a:extLst>
          </p:cNvPr>
          <p:cNvSpPr/>
          <p:nvPr userDrawn="1"/>
        </p:nvSpPr>
        <p:spPr>
          <a:xfrm>
            <a:off x="0" y="0"/>
            <a:ext cx="12192000"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3902874012"/>
      </p:ext>
    </p:extLst>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userDrawn="1">
  <p:cSld name="1_Title + Copy">
    <p:spTree>
      <p:nvGrpSpPr>
        <p:cNvPr id="1" name=""/>
        <p:cNvGrpSpPr/>
        <p:nvPr/>
      </p:nvGrpSpPr>
      <p:grpSpPr>
        <a:xfrm>
          <a:off x="0" y="0"/>
          <a:ext cx="0" cy="0"/>
          <a:chOff x="0" y="0"/>
          <a:chExt cx="0" cy="0"/>
        </a:xfrm>
      </p:grpSpPr>
      <p:sp>
        <p:nvSpPr>
          <p:cNvPr id="3" name="Text Placeholder 2"/>
          <p:cNvSpPr>
            <a:spLocks noGrp="1"/>
          </p:cNvSpPr>
          <p:nvPr>
            <p:ph type="body" sz="quarter" idx="12"/>
          </p:nvPr>
        </p:nvSpPr>
        <p:spPr>
          <a:xfrm>
            <a:off x="177449" y="1634068"/>
            <a:ext cx="11402836" cy="4129617"/>
          </a:xfrm>
          <a:prstGeom prst="rect">
            <a:avLst/>
          </a:prstGeom>
        </p:spPr>
        <p:txBody>
          <a:bodyPr/>
          <a:lstStyle>
            <a:lvl1pPr marL="307840" indent="-228594">
              <a:lnSpc>
                <a:spcPct val="120000"/>
              </a:lnSpc>
              <a:spcBef>
                <a:spcPts val="0"/>
              </a:spcBef>
              <a:buClr>
                <a:schemeClr val="accent1"/>
              </a:buClr>
              <a:buFont typeface="Arial" charset="0"/>
              <a:buChar char="•"/>
              <a:defRPr sz="1400"/>
            </a:lvl1pPr>
            <a:lvl2pPr marL="841227" indent="-228594">
              <a:lnSpc>
                <a:spcPct val="120000"/>
              </a:lnSpc>
              <a:spcBef>
                <a:spcPts val="0"/>
              </a:spcBef>
              <a:buClr>
                <a:schemeClr val="accent1"/>
              </a:buClr>
              <a:buFont typeface="Arial" charset="0"/>
              <a:buChar char="•"/>
              <a:defRPr sz="1400"/>
            </a:lvl2pPr>
            <a:lvl3pPr marL="1374614" indent="-228594">
              <a:lnSpc>
                <a:spcPct val="120000"/>
              </a:lnSpc>
              <a:spcBef>
                <a:spcPts val="0"/>
              </a:spcBef>
              <a:buClr>
                <a:schemeClr val="accent1"/>
              </a:buClr>
              <a:buFont typeface="Arial" charset="0"/>
              <a:buChar char="•"/>
              <a:defRPr sz="1400"/>
            </a:lvl3pPr>
            <a:lvl4pPr marL="1984198" indent="-228594">
              <a:lnSpc>
                <a:spcPct val="120000"/>
              </a:lnSpc>
              <a:spcBef>
                <a:spcPts val="0"/>
              </a:spcBef>
              <a:buClr>
                <a:schemeClr val="accent1"/>
              </a:buClr>
              <a:buFont typeface="Arial" charset="0"/>
              <a:buChar char="•"/>
              <a:defRPr sz="1400"/>
            </a:lvl4pPr>
            <a:lvl5pPr marL="2593783" indent="-228594">
              <a:lnSpc>
                <a:spcPct val="120000"/>
              </a:lnSpc>
              <a:spcBef>
                <a:spcPts val="0"/>
              </a:spcBef>
              <a:buClr>
                <a:schemeClr val="accent1"/>
              </a:buClr>
              <a:buFont typeface="Arial"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15">
            <a:extLst>
              <a:ext uri="{FF2B5EF4-FFF2-40B4-BE49-F238E27FC236}">
                <a16:creationId xmlns:a16="http://schemas.microsoft.com/office/drawing/2014/main" id="{32F38399-9EC9-3E42-9B4C-C822AD13C1EB}"/>
              </a:ext>
            </a:extLst>
          </p:cNvPr>
          <p:cNvSpPr>
            <a:spLocks noGrp="1"/>
          </p:cNvSpPr>
          <p:nvPr>
            <p:ph type="body" sz="quarter" idx="11" hasCustomPrompt="1"/>
          </p:nvPr>
        </p:nvSpPr>
        <p:spPr>
          <a:xfrm>
            <a:off x="177447" y="265587"/>
            <a:ext cx="6096000" cy="252573"/>
          </a:xfrm>
          <a:prstGeom prst="rect">
            <a:avLst/>
          </a:prstGeom>
        </p:spPr>
        <p:txBody>
          <a:bodyPr/>
          <a:lstStyle>
            <a:lvl1pPr marL="0" indent="0">
              <a:buNone/>
              <a:defRPr sz="1067" b="0" i="0">
                <a:solidFill>
                  <a:schemeClr val="accent1"/>
                </a:solidFill>
                <a:latin typeface="Helvetica Light" panose="020B0403020202020204" pitchFamily="34" charset="0"/>
              </a:defRPr>
            </a:lvl1pPr>
            <a:lvl2pPr>
              <a:defRPr sz="1067" b="1">
                <a:solidFill>
                  <a:schemeClr val="accent1"/>
                </a:solidFill>
              </a:defRPr>
            </a:lvl2pPr>
            <a:lvl3pPr>
              <a:defRPr sz="1067" b="1">
                <a:solidFill>
                  <a:schemeClr val="accent1"/>
                </a:solidFill>
              </a:defRPr>
            </a:lvl3pPr>
            <a:lvl4pPr>
              <a:defRPr sz="1067" b="1">
                <a:solidFill>
                  <a:schemeClr val="accent1"/>
                </a:solidFill>
              </a:defRPr>
            </a:lvl4pPr>
            <a:lvl5pPr>
              <a:defRPr sz="1067" b="1">
                <a:solidFill>
                  <a:schemeClr val="accent1"/>
                </a:solidFill>
              </a:defRPr>
            </a:lvl5pPr>
          </a:lstStyle>
          <a:p>
            <a:pPr lvl="0"/>
            <a:r>
              <a:rPr lang="en-US"/>
              <a:t>SECTION TITLE</a:t>
            </a:r>
          </a:p>
        </p:txBody>
      </p:sp>
      <p:sp>
        <p:nvSpPr>
          <p:cNvPr id="7" name="Title 8">
            <a:extLst>
              <a:ext uri="{FF2B5EF4-FFF2-40B4-BE49-F238E27FC236}">
                <a16:creationId xmlns:a16="http://schemas.microsoft.com/office/drawing/2014/main" id="{73171BB8-B730-F040-8469-8A96C470AB0E}"/>
              </a:ext>
            </a:extLst>
          </p:cNvPr>
          <p:cNvSpPr>
            <a:spLocks noGrp="1"/>
          </p:cNvSpPr>
          <p:nvPr>
            <p:ph type="title" hasCustomPrompt="1"/>
          </p:nvPr>
        </p:nvSpPr>
        <p:spPr>
          <a:xfrm>
            <a:off x="177449" y="518160"/>
            <a:ext cx="11403471" cy="433739"/>
          </a:xfrm>
          <a:prstGeom prst="rect">
            <a:avLst/>
          </a:prstGeom>
        </p:spPr>
        <p:txBody>
          <a:bodyPr/>
          <a:lstStyle>
            <a:lvl1pPr>
              <a:defRPr sz="2400" b="0" i="0">
                <a:latin typeface="Helvetica Light" panose="020B0403020202020204" pitchFamily="34" charset="0"/>
                <a:ea typeface="Helvetica Light" panose="020B0403020202020204" pitchFamily="34" charset="0"/>
                <a:cs typeface="Arial" charset="0"/>
              </a:defRPr>
            </a:lvl1pPr>
          </a:lstStyle>
          <a:p>
            <a:r>
              <a:rPr lang="en-US"/>
              <a:t>Title</a:t>
            </a:r>
          </a:p>
        </p:txBody>
      </p:sp>
      <p:sp>
        <p:nvSpPr>
          <p:cNvPr id="8" name="Text Placeholder 11">
            <a:extLst>
              <a:ext uri="{FF2B5EF4-FFF2-40B4-BE49-F238E27FC236}">
                <a16:creationId xmlns:a16="http://schemas.microsoft.com/office/drawing/2014/main" id="{ABD51A03-9382-EA4D-9C49-96A53B81500C}"/>
              </a:ext>
            </a:extLst>
          </p:cNvPr>
          <p:cNvSpPr>
            <a:spLocks noGrp="1"/>
          </p:cNvSpPr>
          <p:nvPr>
            <p:ph type="body" sz="quarter" idx="10" hasCustomPrompt="1"/>
          </p:nvPr>
        </p:nvSpPr>
        <p:spPr>
          <a:xfrm>
            <a:off x="177449" y="951900"/>
            <a:ext cx="11403471" cy="378137"/>
          </a:xfrm>
          <a:prstGeom prst="rect">
            <a:avLst/>
          </a:prstGeom>
        </p:spPr>
        <p:txBody>
          <a:bodyPr/>
          <a:lstStyle>
            <a:lvl1pPr marL="0" indent="0">
              <a:buNone/>
              <a:defRPr sz="1400" b="0" i="0">
                <a:solidFill>
                  <a:schemeClr val="tx2"/>
                </a:solidFill>
                <a:latin typeface="Helvetica Light" panose="020B0403020202020204" pitchFamily="34" charset="0"/>
              </a:defRPr>
            </a:lvl1pPr>
            <a:lvl2pPr marL="609585" indent="0">
              <a:buNone/>
              <a:defRPr sz="1333">
                <a:solidFill>
                  <a:schemeClr val="tx2"/>
                </a:solidFill>
              </a:defRPr>
            </a:lvl2pPr>
            <a:lvl3pPr marL="1219170" indent="0">
              <a:buNone/>
              <a:defRPr sz="1333">
                <a:solidFill>
                  <a:schemeClr val="tx2"/>
                </a:solidFill>
              </a:defRPr>
            </a:lvl3pPr>
            <a:lvl4pPr marL="1828754" indent="0">
              <a:buNone/>
              <a:defRPr sz="1333">
                <a:solidFill>
                  <a:schemeClr val="tx2"/>
                </a:solidFill>
              </a:defRPr>
            </a:lvl4pPr>
            <a:lvl5pPr marL="2438339" indent="0">
              <a:buNone/>
              <a:defRPr sz="1333">
                <a:solidFill>
                  <a:schemeClr val="tx2"/>
                </a:solidFill>
              </a:defRPr>
            </a:lvl5pPr>
          </a:lstStyle>
          <a:p>
            <a:pPr lvl="0"/>
            <a:r>
              <a:rPr lang="en-US"/>
              <a:t>Subtitle</a:t>
            </a:r>
          </a:p>
        </p:txBody>
      </p:sp>
    </p:spTree>
    <p:extLst>
      <p:ext uri="{BB962C8B-B14F-4D97-AF65-F5344CB8AC3E}">
        <p14:creationId xmlns:p14="http://schemas.microsoft.com/office/powerpoint/2010/main" val="307249617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file://localhost/Users/Houman/Dropbox%20(ETC)/the%20harris%20poll/Design/Final/PPT/assets/logo.png" TargetMode="Externa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image" Target="file://localhost/Users/Houman/Dropbox%20(ETC)/the%20harris%20poll/Design/Final/PPT/assets/logo.png" TargetMode="Externa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image" Target="../media/image1.png"/><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theme" Target="../theme/theme2.xml"/><Relationship Id="rId8" Type="http://schemas.openxmlformats.org/officeDocument/2006/relationships/slideLayout" Target="../slideLayouts/slideLayout48.xml"/><Relationship Id="rId3" Type="http://schemas.openxmlformats.org/officeDocument/2006/relationships/slideLayout" Target="../slideLayouts/slideLayout4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3" Type="http://schemas.openxmlformats.org/officeDocument/2006/relationships/slideLayout" Target="../slideLayouts/slideLayout77.xml"/><Relationship Id="rId21" Type="http://schemas.openxmlformats.org/officeDocument/2006/relationships/slideLayout" Target="../slideLayouts/slideLayout95.xml"/><Relationship Id="rId34" Type="http://schemas.openxmlformats.org/officeDocument/2006/relationships/image" Target="file://localhost/Users/Houman/Dropbox%20(ETC)/the%20harris%20poll/Design/Final/PPT/assets/logo.png" TargetMode="Externa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image" Target="../media/image15.png"/><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theme" Target="../theme/theme3.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8" Type="http://schemas.openxmlformats.org/officeDocument/2006/relationships/slideLayout" Target="../slideLayouts/slideLayout8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18.xml"/><Relationship Id="rId18" Type="http://schemas.openxmlformats.org/officeDocument/2006/relationships/slideLayout" Target="../slideLayouts/slideLayout123.xml"/><Relationship Id="rId26" Type="http://schemas.openxmlformats.org/officeDocument/2006/relationships/slideLayout" Target="../slideLayouts/slideLayout131.xml"/><Relationship Id="rId3" Type="http://schemas.openxmlformats.org/officeDocument/2006/relationships/slideLayout" Target="../slideLayouts/slideLayout108.xml"/><Relationship Id="rId21" Type="http://schemas.openxmlformats.org/officeDocument/2006/relationships/slideLayout" Target="../slideLayouts/slideLayout126.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slideLayout" Target="../slideLayouts/slideLayout122.xml"/><Relationship Id="rId25" Type="http://schemas.openxmlformats.org/officeDocument/2006/relationships/slideLayout" Target="../slideLayouts/slideLayout130.xml"/><Relationship Id="rId33" Type="http://schemas.openxmlformats.org/officeDocument/2006/relationships/image" Target="file://localhost/Users/Houman/Dropbox%20(ETC)/the%20harris%20poll/Design/Final/PPT/assets/logo.png" TargetMode="Externa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20" Type="http://schemas.openxmlformats.org/officeDocument/2006/relationships/slideLayout" Target="../slideLayouts/slideLayout125.xml"/><Relationship Id="rId29" Type="http://schemas.openxmlformats.org/officeDocument/2006/relationships/slideLayout" Target="../slideLayouts/slideLayout134.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24" Type="http://schemas.openxmlformats.org/officeDocument/2006/relationships/slideLayout" Target="../slideLayouts/slideLayout129.xml"/><Relationship Id="rId32" Type="http://schemas.openxmlformats.org/officeDocument/2006/relationships/image" Target="../media/image1.png"/><Relationship Id="rId5" Type="http://schemas.openxmlformats.org/officeDocument/2006/relationships/slideLayout" Target="../slideLayouts/slideLayout110.xml"/><Relationship Id="rId15" Type="http://schemas.openxmlformats.org/officeDocument/2006/relationships/slideLayout" Target="../slideLayouts/slideLayout120.xml"/><Relationship Id="rId23" Type="http://schemas.openxmlformats.org/officeDocument/2006/relationships/slideLayout" Target="../slideLayouts/slideLayout128.xml"/><Relationship Id="rId28" Type="http://schemas.openxmlformats.org/officeDocument/2006/relationships/slideLayout" Target="../slideLayouts/slideLayout133.xml"/><Relationship Id="rId10" Type="http://schemas.openxmlformats.org/officeDocument/2006/relationships/slideLayout" Target="../slideLayouts/slideLayout115.xml"/><Relationship Id="rId19" Type="http://schemas.openxmlformats.org/officeDocument/2006/relationships/slideLayout" Target="../slideLayouts/slideLayout124.xml"/><Relationship Id="rId31" Type="http://schemas.openxmlformats.org/officeDocument/2006/relationships/theme" Target="../theme/theme4.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 Id="rId22" Type="http://schemas.openxmlformats.org/officeDocument/2006/relationships/slideLayout" Target="../slideLayouts/slideLayout127.xml"/><Relationship Id="rId27" Type="http://schemas.openxmlformats.org/officeDocument/2006/relationships/slideLayout" Target="../slideLayouts/slideLayout132.xml"/><Relationship Id="rId30" Type="http://schemas.openxmlformats.org/officeDocument/2006/relationships/slideLayout" Target="../slideLayouts/slideLayout135.xml"/><Relationship Id="rId8"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26" Type="http://schemas.openxmlformats.org/officeDocument/2006/relationships/slideLayout" Target="../slideLayouts/slideLayout161.xml"/><Relationship Id="rId3" Type="http://schemas.openxmlformats.org/officeDocument/2006/relationships/slideLayout" Target="../slideLayouts/slideLayout138.xml"/><Relationship Id="rId21" Type="http://schemas.openxmlformats.org/officeDocument/2006/relationships/slideLayout" Target="../slideLayouts/slideLayout156.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5" Type="http://schemas.openxmlformats.org/officeDocument/2006/relationships/slideLayout" Target="../slideLayouts/slideLayout160.xml"/><Relationship Id="rId33" Type="http://schemas.openxmlformats.org/officeDocument/2006/relationships/image" Target="file://localhost/Users/Houman/Dropbox%20(ETC)/the%20harris%20poll/Design/Final/PPT/assets/logo.png" TargetMode="Externa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slideLayout" Target="../slideLayouts/slideLayout155.xml"/><Relationship Id="rId29" Type="http://schemas.openxmlformats.org/officeDocument/2006/relationships/slideLayout" Target="../slideLayouts/slideLayout164.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24" Type="http://schemas.openxmlformats.org/officeDocument/2006/relationships/slideLayout" Target="../slideLayouts/slideLayout159.xml"/><Relationship Id="rId32" Type="http://schemas.openxmlformats.org/officeDocument/2006/relationships/image" Target="../media/image23.png"/><Relationship Id="rId5" Type="http://schemas.openxmlformats.org/officeDocument/2006/relationships/slideLayout" Target="../slideLayouts/slideLayout140.xml"/><Relationship Id="rId15" Type="http://schemas.openxmlformats.org/officeDocument/2006/relationships/slideLayout" Target="../slideLayouts/slideLayout150.xml"/><Relationship Id="rId23" Type="http://schemas.openxmlformats.org/officeDocument/2006/relationships/slideLayout" Target="../slideLayouts/slideLayout158.xml"/><Relationship Id="rId28" Type="http://schemas.openxmlformats.org/officeDocument/2006/relationships/slideLayout" Target="../slideLayouts/slideLayout163.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31" Type="http://schemas.openxmlformats.org/officeDocument/2006/relationships/theme" Target="../theme/theme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 Id="rId22" Type="http://schemas.openxmlformats.org/officeDocument/2006/relationships/slideLayout" Target="../slideLayouts/slideLayout157.xml"/><Relationship Id="rId27" Type="http://schemas.openxmlformats.org/officeDocument/2006/relationships/slideLayout" Target="../slideLayouts/slideLayout162.xml"/><Relationship Id="rId30" Type="http://schemas.openxmlformats.org/officeDocument/2006/relationships/slideLayout" Target="../slideLayouts/slideLayout165.xml"/><Relationship Id="rId8" Type="http://schemas.openxmlformats.org/officeDocument/2006/relationships/slideLayout" Target="../slideLayouts/slideLayout143.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78.xml"/><Relationship Id="rId18" Type="http://schemas.openxmlformats.org/officeDocument/2006/relationships/slideLayout" Target="../slideLayouts/slideLayout183.xml"/><Relationship Id="rId26" Type="http://schemas.openxmlformats.org/officeDocument/2006/relationships/slideLayout" Target="../slideLayouts/slideLayout191.xml"/><Relationship Id="rId3" Type="http://schemas.openxmlformats.org/officeDocument/2006/relationships/slideLayout" Target="../slideLayouts/slideLayout168.xml"/><Relationship Id="rId21" Type="http://schemas.openxmlformats.org/officeDocument/2006/relationships/slideLayout" Target="../slideLayouts/slideLayout186.xml"/><Relationship Id="rId7" Type="http://schemas.openxmlformats.org/officeDocument/2006/relationships/slideLayout" Target="../slideLayouts/slideLayout172.xml"/><Relationship Id="rId12" Type="http://schemas.openxmlformats.org/officeDocument/2006/relationships/slideLayout" Target="../slideLayouts/slideLayout177.xml"/><Relationship Id="rId17" Type="http://schemas.openxmlformats.org/officeDocument/2006/relationships/slideLayout" Target="../slideLayouts/slideLayout182.xml"/><Relationship Id="rId25" Type="http://schemas.openxmlformats.org/officeDocument/2006/relationships/slideLayout" Target="../slideLayouts/slideLayout190.xml"/><Relationship Id="rId33" Type="http://schemas.openxmlformats.org/officeDocument/2006/relationships/image" Target="file://localhost/Users/Houman/Dropbox%20(ETC)/the%20harris%20poll/Design/Final/PPT/assets/logo.png" TargetMode="External"/><Relationship Id="rId2" Type="http://schemas.openxmlformats.org/officeDocument/2006/relationships/slideLayout" Target="../slideLayouts/slideLayout167.xml"/><Relationship Id="rId16" Type="http://schemas.openxmlformats.org/officeDocument/2006/relationships/slideLayout" Target="../slideLayouts/slideLayout181.xml"/><Relationship Id="rId20" Type="http://schemas.openxmlformats.org/officeDocument/2006/relationships/slideLayout" Target="../slideLayouts/slideLayout185.xml"/><Relationship Id="rId29" Type="http://schemas.openxmlformats.org/officeDocument/2006/relationships/slideLayout" Target="../slideLayouts/slideLayout194.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24" Type="http://schemas.openxmlformats.org/officeDocument/2006/relationships/slideLayout" Target="../slideLayouts/slideLayout189.xml"/><Relationship Id="rId32" Type="http://schemas.openxmlformats.org/officeDocument/2006/relationships/image" Target="../media/image15.png"/><Relationship Id="rId5" Type="http://schemas.openxmlformats.org/officeDocument/2006/relationships/slideLayout" Target="../slideLayouts/slideLayout170.xml"/><Relationship Id="rId15" Type="http://schemas.openxmlformats.org/officeDocument/2006/relationships/slideLayout" Target="../slideLayouts/slideLayout180.xml"/><Relationship Id="rId23" Type="http://schemas.openxmlformats.org/officeDocument/2006/relationships/slideLayout" Target="../slideLayouts/slideLayout188.xml"/><Relationship Id="rId28" Type="http://schemas.openxmlformats.org/officeDocument/2006/relationships/slideLayout" Target="../slideLayouts/slideLayout193.xml"/><Relationship Id="rId10" Type="http://schemas.openxmlformats.org/officeDocument/2006/relationships/slideLayout" Target="../slideLayouts/slideLayout175.xml"/><Relationship Id="rId19" Type="http://schemas.openxmlformats.org/officeDocument/2006/relationships/slideLayout" Target="../slideLayouts/slideLayout184.xml"/><Relationship Id="rId31" Type="http://schemas.openxmlformats.org/officeDocument/2006/relationships/theme" Target="../theme/theme6.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slideLayout" Target="../slideLayouts/slideLayout179.xml"/><Relationship Id="rId22" Type="http://schemas.openxmlformats.org/officeDocument/2006/relationships/slideLayout" Target="../slideLayouts/slideLayout187.xml"/><Relationship Id="rId27" Type="http://schemas.openxmlformats.org/officeDocument/2006/relationships/slideLayout" Target="../slideLayouts/slideLayout192.xml"/><Relationship Id="rId30" Type="http://schemas.openxmlformats.org/officeDocument/2006/relationships/slideLayout" Target="../slideLayouts/slideLayout195.xml"/><Relationship Id="rId8" Type="http://schemas.openxmlformats.org/officeDocument/2006/relationships/slideLayout" Target="../slideLayouts/slideLayout173.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08.xml"/><Relationship Id="rId18" Type="http://schemas.openxmlformats.org/officeDocument/2006/relationships/slideLayout" Target="../slideLayouts/slideLayout213.xml"/><Relationship Id="rId26" Type="http://schemas.openxmlformats.org/officeDocument/2006/relationships/slideLayout" Target="../slideLayouts/slideLayout221.xml"/><Relationship Id="rId3" Type="http://schemas.openxmlformats.org/officeDocument/2006/relationships/slideLayout" Target="../slideLayouts/slideLayout198.xml"/><Relationship Id="rId21" Type="http://schemas.openxmlformats.org/officeDocument/2006/relationships/slideLayout" Target="../slideLayouts/slideLayout216.xml"/><Relationship Id="rId34" Type="http://schemas.openxmlformats.org/officeDocument/2006/relationships/image" Target="file://localhost/Users/Houman/Dropbox%20(ETC)/the%20harris%20poll/Design/Final/PPT/assets/logo.png" TargetMode="External"/><Relationship Id="rId7" Type="http://schemas.openxmlformats.org/officeDocument/2006/relationships/slideLayout" Target="../slideLayouts/slideLayout202.xml"/><Relationship Id="rId12" Type="http://schemas.openxmlformats.org/officeDocument/2006/relationships/slideLayout" Target="../slideLayouts/slideLayout207.xml"/><Relationship Id="rId17" Type="http://schemas.openxmlformats.org/officeDocument/2006/relationships/slideLayout" Target="../slideLayouts/slideLayout212.xml"/><Relationship Id="rId25" Type="http://schemas.openxmlformats.org/officeDocument/2006/relationships/slideLayout" Target="../slideLayouts/slideLayout220.xml"/><Relationship Id="rId33" Type="http://schemas.openxmlformats.org/officeDocument/2006/relationships/image" Target="../media/image15.png"/><Relationship Id="rId2" Type="http://schemas.openxmlformats.org/officeDocument/2006/relationships/slideLayout" Target="../slideLayouts/slideLayout197.xml"/><Relationship Id="rId16" Type="http://schemas.openxmlformats.org/officeDocument/2006/relationships/slideLayout" Target="../slideLayouts/slideLayout211.xml"/><Relationship Id="rId20" Type="http://schemas.openxmlformats.org/officeDocument/2006/relationships/slideLayout" Target="../slideLayouts/slideLayout215.xml"/><Relationship Id="rId29" Type="http://schemas.openxmlformats.org/officeDocument/2006/relationships/slideLayout" Target="../slideLayouts/slideLayout224.xml"/><Relationship Id="rId1" Type="http://schemas.openxmlformats.org/officeDocument/2006/relationships/slideLayout" Target="../slideLayouts/slideLayout196.xml"/><Relationship Id="rId6" Type="http://schemas.openxmlformats.org/officeDocument/2006/relationships/slideLayout" Target="../slideLayouts/slideLayout201.xml"/><Relationship Id="rId11" Type="http://schemas.openxmlformats.org/officeDocument/2006/relationships/slideLayout" Target="../slideLayouts/slideLayout206.xml"/><Relationship Id="rId24" Type="http://schemas.openxmlformats.org/officeDocument/2006/relationships/slideLayout" Target="../slideLayouts/slideLayout219.xml"/><Relationship Id="rId32" Type="http://schemas.openxmlformats.org/officeDocument/2006/relationships/theme" Target="../theme/theme7.xml"/><Relationship Id="rId5" Type="http://schemas.openxmlformats.org/officeDocument/2006/relationships/slideLayout" Target="../slideLayouts/slideLayout200.xml"/><Relationship Id="rId15" Type="http://schemas.openxmlformats.org/officeDocument/2006/relationships/slideLayout" Target="../slideLayouts/slideLayout210.xml"/><Relationship Id="rId23" Type="http://schemas.openxmlformats.org/officeDocument/2006/relationships/slideLayout" Target="../slideLayouts/slideLayout218.xml"/><Relationship Id="rId28" Type="http://schemas.openxmlformats.org/officeDocument/2006/relationships/slideLayout" Target="../slideLayouts/slideLayout223.xml"/><Relationship Id="rId10" Type="http://schemas.openxmlformats.org/officeDocument/2006/relationships/slideLayout" Target="../slideLayouts/slideLayout205.xml"/><Relationship Id="rId19" Type="http://schemas.openxmlformats.org/officeDocument/2006/relationships/slideLayout" Target="../slideLayouts/slideLayout214.xml"/><Relationship Id="rId31" Type="http://schemas.openxmlformats.org/officeDocument/2006/relationships/slideLayout" Target="../slideLayouts/slideLayout226.xml"/><Relationship Id="rId4" Type="http://schemas.openxmlformats.org/officeDocument/2006/relationships/slideLayout" Target="../slideLayouts/slideLayout199.xml"/><Relationship Id="rId9" Type="http://schemas.openxmlformats.org/officeDocument/2006/relationships/slideLayout" Target="../slideLayouts/slideLayout204.xml"/><Relationship Id="rId14" Type="http://schemas.openxmlformats.org/officeDocument/2006/relationships/slideLayout" Target="../slideLayouts/slideLayout209.xml"/><Relationship Id="rId22" Type="http://schemas.openxmlformats.org/officeDocument/2006/relationships/slideLayout" Target="../slideLayouts/slideLayout217.xml"/><Relationship Id="rId27" Type="http://schemas.openxmlformats.org/officeDocument/2006/relationships/slideLayout" Target="../slideLayouts/slideLayout222.xml"/><Relationship Id="rId30" Type="http://schemas.openxmlformats.org/officeDocument/2006/relationships/slideLayout" Target="../slideLayouts/slideLayout225.xml"/><Relationship Id="rId8" Type="http://schemas.openxmlformats.org/officeDocument/2006/relationships/slideLayout" Target="../slideLayouts/slideLayout203.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239.xml"/><Relationship Id="rId18" Type="http://schemas.openxmlformats.org/officeDocument/2006/relationships/slideLayout" Target="../slideLayouts/slideLayout244.xml"/><Relationship Id="rId26" Type="http://schemas.openxmlformats.org/officeDocument/2006/relationships/slideLayout" Target="../slideLayouts/slideLayout252.xml"/><Relationship Id="rId3" Type="http://schemas.openxmlformats.org/officeDocument/2006/relationships/slideLayout" Target="../slideLayouts/slideLayout229.xml"/><Relationship Id="rId21" Type="http://schemas.openxmlformats.org/officeDocument/2006/relationships/slideLayout" Target="../slideLayouts/slideLayout247.xml"/><Relationship Id="rId7" Type="http://schemas.openxmlformats.org/officeDocument/2006/relationships/slideLayout" Target="../slideLayouts/slideLayout233.xml"/><Relationship Id="rId12" Type="http://schemas.openxmlformats.org/officeDocument/2006/relationships/slideLayout" Target="../slideLayouts/slideLayout238.xml"/><Relationship Id="rId17" Type="http://schemas.openxmlformats.org/officeDocument/2006/relationships/slideLayout" Target="../slideLayouts/slideLayout243.xml"/><Relationship Id="rId25" Type="http://schemas.openxmlformats.org/officeDocument/2006/relationships/slideLayout" Target="../slideLayouts/slideLayout251.xml"/><Relationship Id="rId33" Type="http://schemas.openxmlformats.org/officeDocument/2006/relationships/image" Target="file://localhost/Users/Houman/Dropbox%20(ETC)/the%20harris%20poll/Design/Final/PPT/assets/logo.png" TargetMode="External"/><Relationship Id="rId2" Type="http://schemas.openxmlformats.org/officeDocument/2006/relationships/slideLayout" Target="../slideLayouts/slideLayout228.xml"/><Relationship Id="rId16" Type="http://schemas.openxmlformats.org/officeDocument/2006/relationships/slideLayout" Target="../slideLayouts/slideLayout242.xml"/><Relationship Id="rId20" Type="http://schemas.openxmlformats.org/officeDocument/2006/relationships/slideLayout" Target="../slideLayouts/slideLayout246.xml"/><Relationship Id="rId29" Type="http://schemas.openxmlformats.org/officeDocument/2006/relationships/slideLayout" Target="../slideLayouts/slideLayout255.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24" Type="http://schemas.openxmlformats.org/officeDocument/2006/relationships/slideLayout" Target="../slideLayouts/slideLayout250.xml"/><Relationship Id="rId32" Type="http://schemas.openxmlformats.org/officeDocument/2006/relationships/image" Target="../media/image27.png"/><Relationship Id="rId5" Type="http://schemas.openxmlformats.org/officeDocument/2006/relationships/slideLayout" Target="../slideLayouts/slideLayout231.xml"/><Relationship Id="rId15" Type="http://schemas.openxmlformats.org/officeDocument/2006/relationships/slideLayout" Target="../slideLayouts/slideLayout241.xml"/><Relationship Id="rId23" Type="http://schemas.openxmlformats.org/officeDocument/2006/relationships/slideLayout" Target="../slideLayouts/slideLayout249.xml"/><Relationship Id="rId28" Type="http://schemas.openxmlformats.org/officeDocument/2006/relationships/slideLayout" Target="../slideLayouts/slideLayout254.xml"/><Relationship Id="rId10" Type="http://schemas.openxmlformats.org/officeDocument/2006/relationships/slideLayout" Target="../slideLayouts/slideLayout236.xml"/><Relationship Id="rId19" Type="http://schemas.openxmlformats.org/officeDocument/2006/relationships/slideLayout" Target="../slideLayouts/slideLayout245.xml"/><Relationship Id="rId31" Type="http://schemas.openxmlformats.org/officeDocument/2006/relationships/theme" Target="../theme/theme8.xml"/><Relationship Id="rId4" Type="http://schemas.openxmlformats.org/officeDocument/2006/relationships/slideLayout" Target="../slideLayouts/slideLayout230.xml"/><Relationship Id="rId9" Type="http://schemas.openxmlformats.org/officeDocument/2006/relationships/slideLayout" Target="../slideLayouts/slideLayout235.xml"/><Relationship Id="rId14" Type="http://schemas.openxmlformats.org/officeDocument/2006/relationships/slideLayout" Target="../slideLayouts/slideLayout240.xml"/><Relationship Id="rId22" Type="http://schemas.openxmlformats.org/officeDocument/2006/relationships/slideLayout" Target="../slideLayouts/slideLayout248.xml"/><Relationship Id="rId27" Type="http://schemas.openxmlformats.org/officeDocument/2006/relationships/slideLayout" Target="../slideLayouts/slideLayout253.xml"/><Relationship Id="rId30" Type="http://schemas.openxmlformats.org/officeDocument/2006/relationships/slideLayout" Target="../slideLayouts/slideLayout256.xml"/><Relationship Id="rId8" Type="http://schemas.openxmlformats.org/officeDocument/2006/relationships/slideLayout" Target="../slideLayouts/slideLayout234.xml"/></Relationships>
</file>

<file path=ppt/slideMasters/_rels/slideMaster9.xml.rels><?xml version="1.0" encoding="UTF-8" standalone="yes"?>
<Relationships xmlns="http://schemas.openxmlformats.org/package/2006/relationships"><Relationship Id="rId13" Type="http://schemas.openxmlformats.org/officeDocument/2006/relationships/slideLayout" Target="../slideLayouts/slideLayout269.xml"/><Relationship Id="rId18" Type="http://schemas.openxmlformats.org/officeDocument/2006/relationships/slideLayout" Target="../slideLayouts/slideLayout274.xml"/><Relationship Id="rId26" Type="http://schemas.openxmlformats.org/officeDocument/2006/relationships/slideLayout" Target="../slideLayouts/slideLayout282.xml"/><Relationship Id="rId3" Type="http://schemas.openxmlformats.org/officeDocument/2006/relationships/slideLayout" Target="../slideLayouts/slideLayout259.xml"/><Relationship Id="rId21" Type="http://schemas.openxmlformats.org/officeDocument/2006/relationships/slideLayout" Target="../slideLayouts/slideLayout277.xml"/><Relationship Id="rId34" Type="http://schemas.openxmlformats.org/officeDocument/2006/relationships/image" Target="../media/image15.png"/><Relationship Id="rId7" Type="http://schemas.openxmlformats.org/officeDocument/2006/relationships/slideLayout" Target="../slideLayouts/slideLayout263.xml"/><Relationship Id="rId12" Type="http://schemas.openxmlformats.org/officeDocument/2006/relationships/slideLayout" Target="../slideLayouts/slideLayout268.xml"/><Relationship Id="rId17" Type="http://schemas.openxmlformats.org/officeDocument/2006/relationships/slideLayout" Target="../slideLayouts/slideLayout273.xml"/><Relationship Id="rId25" Type="http://schemas.openxmlformats.org/officeDocument/2006/relationships/slideLayout" Target="../slideLayouts/slideLayout281.xml"/><Relationship Id="rId33" Type="http://schemas.openxmlformats.org/officeDocument/2006/relationships/theme" Target="../theme/theme9.xml"/><Relationship Id="rId2" Type="http://schemas.openxmlformats.org/officeDocument/2006/relationships/slideLayout" Target="../slideLayouts/slideLayout258.xml"/><Relationship Id="rId16" Type="http://schemas.openxmlformats.org/officeDocument/2006/relationships/slideLayout" Target="../slideLayouts/slideLayout272.xml"/><Relationship Id="rId20" Type="http://schemas.openxmlformats.org/officeDocument/2006/relationships/slideLayout" Target="../slideLayouts/slideLayout276.xml"/><Relationship Id="rId29" Type="http://schemas.openxmlformats.org/officeDocument/2006/relationships/slideLayout" Target="../slideLayouts/slideLayout285.xml"/><Relationship Id="rId1" Type="http://schemas.openxmlformats.org/officeDocument/2006/relationships/slideLayout" Target="../slideLayouts/slideLayout257.xml"/><Relationship Id="rId6" Type="http://schemas.openxmlformats.org/officeDocument/2006/relationships/slideLayout" Target="../slideLayouts/slideLayout262.xml"/><Relationship Id="rId11" Type="http://schemas.openxmlformats.org/officeDocument/2006/relationships/slideLayout" Target="../slideLayouts/slideLayout267.xml"/><Relationship Id="rId24" Type="http://schemas.openxmlformats.org/officeDocument/2006/relationships/slideLayout" Target="../slideLayouts/slideLayout280.xml"/><Relationship Id="rId32" Type="http://schemas.openxmlformats.org/officeDocument/2006/relationships/slideLayout" Target="../slideLayouts/slideLayout288.xml"/><Relationship Id="rId5" Type="http://schemas.openxmlformats.org/officeDocument/2006/relationships/slideLayout" Target="../slideLayouts/slideLayout261.xml"/><Relationship Id="rId15" Type="http://schemas.openxmlformats.org/officeDocument/2006/relationships/slideLayout" Target="../slideLayouts/slideLayout271.xml"/><Relationship Id="rId23" Type="http://schemas.openxmlformats.org/officeDocument/2006/relationships/slideLayout" Target="../slideLayouts/slideLayout279.xml"/><Relationship Id="rId28" Type="http://schemas.openxmlformats.org/officeDocument/2006/relationships/slideLayout" Target="../slideLayouts/slideLayout284.xml"/><Relationship Id="rId10" Type="http://schemas.openxmlformats.org/officeDocument/2006/relationships/slideLayout" Target="../slideLayouts/slideLayout266.xml"/><Relationship Id="rId19" Type="http://schemas.openxmlformats.org/officeDocument/2006/relationships/slideLayout" Target="../slideLayouts/slideLayout275.xml"/><Relationship Id="rId31" Type="http://schemas.openxmlformats.org/officeDocument/2006/relationships/slideLayout" Target="../slideLayouts/slideLayout287.xml"/><Relationship Id="rId4" Type="http://schemas.openxmlformats.org/officeDocument/2006/relationships/slideLayout" Target="../slideLayouts/slideLayout260.xml"/><Relationship Id="rId9" Type="http://schemas.openxmlformats.org/officeDocument/2006/relationships/slideLayout" Target="../slideLayouts/slideLayout265.xml"/><Relationship Id="rId14" Type="http://schemas.openxmlformats.org/officeDocument/2006/relationships/slideLayout" Target="../slideLayouts/slideLayout270.xml"/><Relationship Id="rId22" Type="http://schemas.openxmlformats.org/officeDocument/2006/relationships/slideLayout" Target="../slideLayouts/slideLayout278.xml"/><Relationship Id="rId27" Type="http://schemas.openxmlformats.org/officeDocument/2006/relationships/slideLayout" Target="../slideLayouts/slideLayout283.xml"/><Relationship Id="rId30" Type="http://schemas.openxmlformats.org/officeDocument/2006/relationships/slideLayout" Target="../slideLayouts/slideLayout286.xml"/><Relationship Id="rId35" Type="http://schemas.openxmlformats.org/officeDocument/2006/relationships/image" Target="file://localhost/Users/Houman/Dropbox%20(ETC)/the%20harris%20poll/Design/Final/PPT/assets/logo.png" TargetMode="External"/><Relationship Id="rId8" Type="http://schemas.openxmlformats.org/officeDocument/2006/relationships/slideLayout" Target="../slideLayouts/slideLayout264.xml"/></Relationships>
</file>

<file path=ppt/slideMasters/_rels/slideMaster10.xml.rels><?xml version="1.0" encoding="UTF-8" standalone="yes"?>
<Relationships xmlns="http://schemas.openxmlformats.org/package/2006/relationships"><Relationship Id="rId13" Type="http://schemas.openxmlformats.org/officeDocument/2006/relationships/slideLayout" Target="../slideLayouts/slideLayout301.xml"/><Relationship Id="rId18" Type="http://schemas.openxmlformats.org/officeDocument/2006/relationships/slideLayout" Target="../slideLayouts/slideLayout306.xml"/><Relationship Id="rId26" Type="http://schemas.openxmlformats.org/officeDocument/2006/relationships/slideLayout" Target="../slideLayouts/slideLayout314.xml"/><Relationship Id="rId3" Type="http://schemas.openxmlformats.org/officeDocument/2006/relationships/slideLayout" Target="../slideLayouts/slideLayout291.xml"/><Relationship Id="rId21" Type="http://schemas.openxmlformats.org/officeDocument/2006/relationships/slideLayout" Target="../slideLayouts/slideLayout309.xml"/><Relationship Id="rId34" Type="http://schemas.openxmlformats.org/officeDocument/2006/relationships/image" Target="file://localhost/Users/Houman/Dropbox%20(ETC)/the%20harris%20poll/Design/Final/PPT/assets/logo.png" TargetMode="External"/><Relationship Id="rId7" Type="http://schemas.openxmlformats.org/officeDocument/2006/relationships/slideLayout" Target="../slideLayouts/slideLayout295.xml"/><Relationship Id="rId12" Type="http://schemas.openxmlformats.org/officeDocument/2006/relationships/slideLayout" Target="../slideLayouts/slideLayout300.xml"/><Relationship Id="rId17" Type="http://schemas.openxmlformats.org/officeDocument/2006/relationships/slideLayout" Target="../slideLayouts/slideLayout305.xml"/><Relationship Id="rId25" Type="http://schemas.openxmlformats.org/officeDocument/2006/relationships/slideLayout" Target="../slideLayouts/slideLayout313.xml"/><Relationship Id="rId33" Type="http://schemas.openxmlformats.org/officeDocument/2006/relationships/image" Target="../media/image15.png"/><Relationship Id="rId2" Type="http://schemas.openxmlformats.org/officeDocument/2006/relationships/slideLayout" Target="../slideLayouts/slideLayout290.xml"/><Relationship Id="rId16" Type="http://schemas.openxmlformats.org/officeDocument/2006/relationships/slideLayout" Target="../slideLayouts/slideLayout304.xml"/><Relationship Id="rId20" Type="http://schemas.openxmlformats.org/officeDocument/2006/relationships/slideLayout" Target="../slideLayouts/slideLayout308.xml"/><Relationship Id="rId29" Type="http://schemas.openxmlformats.org/officeDocument/2006/relationships/slideLayout" Target="../slideLayouts/slideLayout317.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24" Type="http://schemas.openxmlformats.org/officeDocument/2006/relationships/slideLayout" Target="../slideLayouts/slideLayout312.xml"/><Relationship Id="rId32" Type="http://schemas.openxmlformats.org/officeDocument/2006/relationships/theme" Target="../theme/theme10.xml"/><Relationship Id="rId5" Type="http://schemas.openxmlformats.org/officeDocument/2006/relationships/slideLayout" Target="../slideLayouts/slideLayout293.xml"/><Relationship Id="rId15" Type="http://schemas.openxmlformats.org/officeDocument/2006/relationships/slideLayout" Target="../slideLayouts/slideLayout303.xml"/><Relationship Id="rId23" Type="http://schemas.openxmlformats.org/officeDocument/2006/relationships/slideLayout" Target="../slideLayouts/slideLayout311.xml"/><Relationship Id="rId28" Type="http://schemas.openxmlformats.org/officeDocument/2006/relationships/slideLayout" Target="../slideLayouts/slideLayout316.xml"/><Relationship Id="rId10" Type="http://schemas.openxmlformats.org/officeDocument/2006/relationships/slideLayout" Target="../slideLayouts/slideLayout298.xml"/><Relationship Id="rId19" Type="http://schemas.openxmlformats.org/officeDocument/2006/relationships/slideLayout" Target="../slideLayouts/slideLayout307.xml"/><Relationship Id="rId31" Type="http://schemas.openxmlformats.org/officeDocument/2006/relationships/slideLayout" Target="../slideLayouts/slideLayout319.xml"/><Relationship Id="rId4" Type="http://schemas.openxmlformats.org/officeDocument/2006/relationships/slideLayout" Target="../slideLayouts/slideLayout292.xml"/><Relationship Id="rId9" Type="http://schemas.openxmlformats.org/officeDocument/2006/relationships/slideLayout" Target="../slideLayouts/slideLayout297.xml"/><Relationship Id="rId14" Type="http://schemas.openxmlformats.org/officeDocument/2006/relationships/slideLayout" Target="../slideLayouts/slideLayout302.xml"/><Relationship Id="rId22" Type="http://schemas.openxmlformats.org/officeDocument/2006/relationships/slideLayout" Target="../slideLayouts/slideLayout310.xml"/><Relationship Id="rId27" Type="http://schemas.openxmlformats.org/officeDocument/2006/relationships/slideLayout" Target="../slideLayouts/slideLayout315.xml"/><Relationship Id="rId30" Type="http://schemas.openxmlformats.org/officeDocument/2006/relationships/slideLayout" Target="../slideLayouts/slideLayout318.xml"/><Relationship Id="rId8" Type="http://schemas.openxmlformats.org/officeDocument/2006/relationships/slideLayout" Target="../slideLayouts/slideLayout296.xml"/></Relationships>
</file>

<file path=ppt/slideMasters/_rels/slideMaster11.xml.rels><?xml version="1.0" encoding="UTF-8" standalone="yes"?>
<Relationships xmlns="http://schemas.openxmlformats.org/package/2006/relationships"><Relationship Id="rId13" Type="http://schemas.openxmlformats.org/officeDocument/2006/relationships/slideLayout" Target="../slideLayouts/slideLayout332.xml"/><Relationship Id="rId18" Type="http://schemas.openxmlformats.org/officeDocument/2006/relationships/slideLayout" Target="../slideLayouts/slideLayout337.xml"/><Relationship Id="rId26" Type="http://schemas.openxmlformats.org/officeDocument/2006/relationships/slideLayout" Target="../slideLayouts/slideLayout345.xml"/><Relationship Id="rId3" Type="http://schemas.openxmlformats.org/officeDocument/2006/relationships/slideLayout" Target="../slideLayouts/slideLayout322.xml"/><Relationship Id="rId21" Type="http://schemas.openxmlformats.org/officeDocument/2006/relationships/slideLayout" Target="../slideLayouts/slideLayout340.xml"/><Relationship Id="rId34" Type="http://schemas.openxmlformats.org/officeDocument/2006/relationships/image" Target="file://localhost/Users/Houman/Dropbox%20(ETC)/the%20harris%20poll/Design/Final/PPT/assets/logo.png" TargetMode="External"/><Relationship Id="rId7" Type="http://schemas.openxmlformats.org/officeDocument/2006/relationships/slideLayout" Target="../slideLayouts/slideLayout326.xml"/><Relationship Id="rId12" Type="http://schemas.openxmlformats.org/officeDocument/2006/relationships/slideLayout" Target="../slideLayouts/slideLayout331.xml"/><Relationship Id="rId17" Type="http://schemas.openxmlformats.org/officeDocument/2006/relationships/slideLayout" Target="../slideLayouts/slideLayout336.xml"/><Relationship Id="rId25" Type="http://schemas.openxmlformats.org/officeDocument/2006/relationships/slideLayout" Target="../slideLayouts/slideLayout344.xml"/><Relationship Id="rId33" Type="http://schemas.openxmlformats.org/officeDocument/2006/relationships/image" Target="../media/image15.png"/><Relationship Id="rId2" Type="http://schemas.openxmlformats.org/officeDocument/2006/relationships/slideLayout" Target="../slideLayouts/slideLayout321.xml"/><Relationship Id="rId16" Type="http://schemas.openxmlformats.org/officeDocument/2006/relationships/slideLayout" Target="../slideLayouts/slideLayout335.xml"/><Relationship Id="rId20" Type="http://schemas.openxmlformats.org/officeDocument/2006/relationships/slideLayout" Target="../slideLayouts/slideLayout339.xml"/><Relationship Id="rId29" Type="http://schemas.openxmlformats.org/officeDocument/2006/relationships/slideLayout" Target="../slideLayouts/slideLayout348.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24" Type="http://schemas.openxmlformats.org/officeDocument/2006/relationships/slideLayout" Target="../slideLayouts/slideLayout343.xml"/><Relationship Id="rId32" Type="http://schemas.openxmlformats.org/officeDocument/2006/relationships/theme" Target="../theme/theme11.xml"/><Relationship Id="rId5" Type="http://schemas.openxmlformats.org/officeDocument/2006/relationships/slideLayout" Target="../slideLayouts/slideLayout324.xml"/><Relationship Id="rId15" Type="http://schemas.openxmlformats.org/officeDocument/2006/relationships/slideLayout" Target="../slideLayouts/slideLayout334.xml"/><Relationship Id="rId23" Type="http://schemas.openxmlformats.org/officeDocument/2006/relationships/slideLayout" Target="../slideLayouts/slideLayout342.xml"/><Relationship Id="rId28" Type="http://schemas.openxmlformats.org/officeDocument/2006/relationships/slideLayout" Target="../slideLayouts/slideLayout347.xml"/><Relationship Id="rId10" Type="http://schemas.openxmlformats.org/officeDocument/2006/relationships/slideLayout" Target="../slideLayouts/slideLayout329.xml"/><Relationship Id="rId19" Type="http://schemas.openxmlformats.org/officeDocument/2006/relationships/slideLayout" Target="../slideLayouts/slideLayout338.xml"/><Relationship Id="rId31" Type="http://schemas.openxmlformats.org/officeDocument/2006/relationships/slideLayout" Target="../slideLayouts/slideLayout350.xml"/><Relationship Id="rId4" Type="http://schemas.openxmlformats.org/officeDocument/2006/relationships/slideLayout" Target="../slideLayouts/slideLayout323.xml"/><Relationship Id="rId9" Type="http://schemas.openxmlformats.org/officeDocument/2006/relationships/slideLayout" Target="../slideLayouts/slideLayout328.xml"/><Relationship Id="rId14" Type="http://schemas.openxmlformats.org/officeDocument/2006/relationships/slideLayout" Target="../slideLayouts/slideLayout333.xml"/><Relationship Id="rId22" Type="http://schemas.openxmlformats.org/officeDocument/2006/relationships/slideLayout" Target="../slideLayouts/slideLayout341.xml"/><Relationship Id="rId27" Type="http://schemas.openxmlformats.org/officeDocument/2006/relationships/slideLayout" Target="../slideLayouts/slideLayout346.xml"/><Relationship Id="rId30" Type="http://schemas.openxmlformats.org/officeDocument/2006/relationships/slideLayout" Target="../slideLayouts/slideLayout349.xml"/><Relationship Id="rId8" Type="http://schemas.openxmlformats.org/officeDocument/2006/relationships/slideLayout" Target="../slideLayouts/slideLayout327.xml"/></Relationships>
</file>

<file path=ppt/slideMasters/_rels/slideMaster12.xml.rels><?xml version="1.0" encoding="UTF-8" standalone="yes"?>
<Relationships xmlns="http://schemas.openxmlformats.org/package/2006/relationships"><Relationship Id="rId13" Type="http://schemas.openxmlformats.org/officeDocument/2006/relationships/slideLayout" Target="../slideLayouts/slideLayout363.xml"/><Relationship Id="rId18" Type="http://schemas.openxmlformats.org/officeDocument/2006/relationships/slideLayout" Target="../slideLayouts/slideLayout368.xml"/><Relationship Id="rId26" Type="http://schemas.openxmlformats.org/officeDocument/2006/relationships/slideLayout" Target="../slideLayouts/slideLayout376.xml"/><Relationship Id="rId3" Type="http://schemas.openxmlformats.org/officeDocument/2006/relationships/slideLayout" Target="../slideLayouts/slideLayout353.xml"/><Relationship Id="rId21" Type="http://schemas.openxmlformats.org/officeDocument/2006/relationships/slideLayout" Target="../slideLayouts/slideLayout371.xml"/><Relationship Id="rId34" Type="http://schemas.openxmlformats.org/officeDocument/2006/relationships/image" Target="file://localhost/Users/Houman/Dropbox%20(ETC)/the%20harris%20poll/Design/Final/PPT/assets/logo.png" TargetMode="External"/><Relationship Id="rId7" Type="http://schemas.openxmlformats.org/officeDocument/2006/relationships/slideLayout" Target="../slideLayouts/slideLayout357.xml"/><Relationship Id="rId12" Type="http://schemas.openxmlformats.org/officeDocument/2006/relationships/slideLayout" Target="../slideLayouts/slideLayout362.xml"/><Relationship Id="rId17" Type="http://schemas.openxmlformats.org/officeDocument/2006/relationships/slideLayout" Target="../slideLayouts/slideLayout367.xml"/><Relationship Id="rId25" Type="http://schemas.openxmlformats.org/officeDocument/2006/relationships/slideLayout" Target="../slideLayouts/slideLayout375.xml"/><Relationship Id="rId33" Type="http://schemas.openxmlformats.org/officeDocument/2006/relationships/image" Target="../media/image15.png"/><Relationship Id="rId2" Type="http://schemas.openxmlformats.org/officeDocument/2006/relationships/slideLayout" Target="../slideLayouts/slideLayout352.xml"/><Relationship Id="rId16" Type="http://schemas.openxmlformats.org/officeDocument/2006/relationships/slideLayout" Target="../slideLayouts/slideLayout366.xml"/><Relationship Id="rId20" Type="http://schemas.openxmlformats.org/officeDocument/2006/relationships/slideLayout" Target="../slideLayouts/slideLayout370.xml"/><Relationship Id="rId29" Type="http://schemas.openxmlformats.org/officeDocument/2006/relationships/slideLayout" Target="../slideLayouts/slideLayout379.xml"/><Relationship Id="rId1" Type="http://schemas.openxmlformats.org/officeDocument/2006/relationships/slideLayout" Target="../slideLayouts/slideLayout351.xml"/><Relationship Id="rId6" Type="http://schemas.openxmlformats.org/officeDocument/2006/relationships/slideLayout" Target="../slideLayouts/slideLayout356.xml"/><Relationship Id="rId11" Type="http://schemas.openxmlformats.org/officeDocument/2006/relationships/slideLayout" Target="../slideLayouts/slideLayout361.xml"/><Relationship Id="rId24" Type="http://schemas.openxmlformats.org/officeDocument/2006/relationships/slideLayout" Target="../slideLayouts/slideLayout374.xml"/><Relationship Id="rId32" Type="http://schemas.openxmlformats.org/officeDocument/2006/relationships/theme" Target="../theme/theme12.xml"/><Relationship Id="rId5" Type="http://schemas.openxmlformats.org/officeDocument/2006/relationships/slideLayout" Target="../slideLayouts/slideLayout355.xml"/><Relationship Id="rId15" Type="http://schemas.openxmlformats.org/officeDocument/2006/relationships/slideLayout" Target="../slideLayouts/slideLayout365.xml"/><Relationship Id="rId23" Type="http://schemas.openxmlformats.org/officeDocument/2006/relationships/slideLayout" Target="../slideLayouts/slideLayout373.xml"/><Relationship Id="rId28" Type="http://schemas.openxmlformats.org/officeDocument/2006/relationships/slideLayout" Target="../slideLayouts/slideLayout378.xml"/><Relationship Id="rId10" Type="http://schemas.openxmlformats.org/officeDocument/2006/relationships/slideLayout" Target="../slideLayouts/slideLayout360.xml"/><Relationship Id="rId19" Type="http://schemas.openxmlformats.org/officeDocument/2006/relationships/slideLayout" Target="../slideLayouts/slideLayout369.xml"/><Relationship Id="rId31" Type="http://schemas.openxmlformats.org/officeDocument/2006/relationships/slideLayout" Target="../slideLayouts/slideLayout381.xml"/><Relationship Id="rId4" Type="http://schemas.openxmlformats.org/officeDocument/2006/relationships/slideLayout" Target="../slideLayouts/slideLayout354.xml"/><Relationship Id="rId9" Type="http://schemas.openxmlformats.org/officeDocument/2006/relationships/slideLayout" Target="../slideLayouts/slideLayout359.xml"/><Relationship Id="rId14" Type="http://schemas.openxmlformats.org/officeDocument/2006/relationships/slideLayout" Target="../slideLayouts/slideLayout364.xml"/><Relationship Id="rId22" Type="http://schemas.openxmlformats.org/officeDocument/2006/relationships/slideLayout" Target="../slideLayouts/slideLayout372.xml"/><Relationship Id="rId27" Type="http://schemas.openxmlformats.org/officeDocument/2006/relationships/slideLayout" Target="../slideLayouts/slideLayout377.xml"/><Relationship Id="rId30" Type="http://schemas.openxmlformats.org/officeDocument/2006/relationships/slideLayout" Target="../slideLayouts/slideLayout380.xml"/><Relationship Id="rId8" Type="http://schemas.openxmlformats.org/officeDocument/2006/relationships/slideLayout" Target="../slideLayouts/slideLayout3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42" r:link="rId4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3546273564"/>
      </p:ext>
    </p:extLst>
  </p:cSld>
  <p:clrMap bg1="lt1" tx1="dk1" bg2="lt2" tx2="dk2" accent1="accent1" accent2="accent2" accent3="accent3" accent4="accent4" accent5="accent5" accent6="accent6" hlink="hlink" folHlink="folHlink"/>
  <p:sldLayoutIdLst>
    <p:sldLayoutId id="2147484166" r:id="rId1"/>
    <p:sldLayoutId id="2147484167" r:id="rId2"/>
    <p:sldLayoutId id="2147484168" r:id="rId3"/>
    <p:sldLayoutId id="2147484169" r:id="rId4"/>
    <p:sldLayoutId id="2147484170" r:id="rId5"/>
    <p:sldLayoutId id="2147484171" r:id="rId6"/>
    <p:sldLayoutId id="2147484172" r:id="rId7"/>
    <p:sldLayoutId id="2147484173" r:id="rId8"/>
    <p:sldLayoutId id="2147484174" r:id="rId9"/>
    <p:sldLayoutId id="2147484175" r:id="rId10"/>
    <p:sldLayoutId id="2147484176" r:id="rId11"/>
    <p:sldLayoutId id="2147484177" r:id="rId12"/>
    <p:sldLayoutId id="2147484178" r:id="rId13"/>
    <p:sldLayoutId id="2147484179" r:id="rId14"/>
    <p:sldLayoutId id="2147484180" r:id="rId15"/>
    <p:sldLayoutId id="2147484181" r:id="rId16"/>
    <p:sldLayoutId id="2147484182" r:id="rId17"/>
    <p:sldLayoutId id="2147484183" r:id="rId18"/>
    <p:sldLayoutId id="2147484184" r:id="rId19"/>
    <p:sldLayoutId id="2147484185" r:id="rId20"/>
    <p:sldLayoutId id="2147484186" r:id="rId21"/>
    <p:sldLayoutId id="2147484187" r:id="rId22"/>
    <p:sldLayoutId id="2147484188" r:id="rId23"/>
    <p:sldLayoutId id="2147484189" r:id="rId24"/>
    <p:sldLayoutId id="2147484190" r:id="rId25"/>
    <p:sldLayoutId id="2147484191" r:id="rId26"/>
    <p:sldLayoutId id="2147484192" r:id="rId27"/>
    <p:sldLayoutId id="2147484193" r:id="rId28"/>
    <p:sldLayoutId id="2147484194" r:id="rId29"/>
    <p:sldLayoutId id="2147484195" r:id="rId30"/>
    <p:sldLayoutId id="2147484196" r:id="rId31"/>
    <p:sldLayoutId id="2147484197" r:id="rId32"/>
    <p:sldLayoutId id="2147484198" r:id="rId33"/>
    <p:sldLayoutId id="2147484199" r:id="rId34"/>
    <p:sldLayoutId id="2147484200" r:id="rId35"/>
    <p:sldLayoutId id="2147484201" r:id="rId36"/>
    <p:sldLayoutId id="2147484202" r:id="rId37"/>
    <p:sldLayoutId id="2147484203" r:id="rId38"/>
    <p:sldLayoutId id="2147484204" r:id="rId39"/>
    <p:sldLayoutId id="2147484205" r:id="rId40"/>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8" y="6313587"/>
            <a:ext cx="933213" cy="297454"/>
          </a:xfrm>
          <a:prstGeom prst="rect">
            <a:avLst/>
          </a:prstGeom>
          <a:noFill/>
        </p:spPr>
        <p:txBody>
          <a:bodyPr wrap="square" rtlCol="0">
            <a:spAutoFit/>
          </a:bodyPr>
          <a:lstStyle/>
          <a:p>
            <a:pPr marL="0" marR="0" lvl="0" indent="0" algn="ctr" defTabSz="609570"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70"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cxnSp>
        <p:nvCxnSpPr>
          <p:cNvPr id="5" name="Straight Connector 4"/>
          <p:cNvCxnSpPr/>
          <p:nvPr userDrawn="1"/>
        </p:nvCxnSpPr>
        <p:spPr>
          <a:xfrm>
            <a:off x="308397"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6" r:link="rId37">
            <a:extLst>
              <a:ext uri="{28A0092B-C50C-407E-A947-70E740481C1C}">
                <a14:useLocalDpi xmlns:a14="http://schemas.microsoft.com/office/drawing/2010/main" val="0"/>
              </a:ext>
            </a:extLst>
          </a:blip>
          <a:srcRect l="6149" t="-1" r="6730" b="5018"/>
          <a:stretch>
            <a:fillRect/>
          </a:stretch>
        </p:blipFill>
        <p:spPr>
          <a:xfrm>
            <a:off x="11731854" y="311151"/>
            <a:ext cx="295705" cy="304800"/>
          </a:xfrm>
          <a:prstGeom prst="rect">
            <a:avLst/>
          </a:prstGeom>
        </p:spPr>
      </p:pic>
      <p:sp>
        <p:nvSpPr>
          <p:cNvPr id="7" name="TextBox 6">
            <a:extLst>
              <a:ext uri="{FF2B5EF4-FFF2-40B4-BE49-F238E27FC236}">
                <a16:creationId xmlns:a16="http://schemas.microsoft.com/office/drawing/2014/main" id="{06C707BA-6FD5-4064-A2EB-A00D517FB9D8}"/>
              </a:ext>
            </a:extLst>
          </p:cNvPr>
          <p:cNvSpPr txBox="1"/>
          <p:nvPr userDrawn="1"/>
        </p:nvSpPr>
        <p:spPr>
          <a:xfrm>
            <a:off x="391766" y="6472203"/>
            <a:ext cx="2956900" cy="215444"/>
          </a:xfrm>
          <a:prstGeom prst="rect">
            <a:avLst/>
          </a:prstGeom>
          <a:noFill/>
        </p:spPr>
        <p:txBody>
          <a:bodyPr wrap="none" lIns="0" rtlCol="0">
            <a:spAutoFit/>
          </a:bodyPr>
          <a:lstStyle/>
          <a:p>
            <a:r>
              <a:rPr lang="en-US" sz="800" b="0" i="0" kern="1200">
                <a:solidFill>
                  <a:schemeClr val="tx2"/>
                </a:solidFill>
                <a:effectLst/>
                <a:latin typeface="+mn-lt"/>
                <a:ea typeface="+mn-ea"/>
                <a:cs typeface="+mn-cs"/>
              </a:rPr>
              <a:t>Harris Insights &amp; Analytics, LLC, A </a:t>
            </a:r>
            <a:r>
              <a:rPr lang="en-US" sz="800" b="0" i="0" kern="1200" err="1">
                <a:solidFill>
                  <a:schemeClr val="tx2"/>
                </a:solidFill>
                <a:effectLst/>
                <a:latin typeface="+mn-lt"/>
                <a:ea typeface="+mn-ea"/>
                <a:cs typeface="+mn-cs"/>
              </a:rPr>
              <a:t>Stagwell</a:t>
            </a:r>
            <a:r>
              <a:rPr lang="en-US" sz="800" b="0" i="0" kern="1200">
                <a:solidFill>
                  <a:schemeClr val="tx2"/>
                </a:solidFill>
                <a:effectLst/>
                <a:latin typeface="+mn-lt"/>
                <a:ea typeface="+mn-ea"/>
                <a:cs typeface="+mn-cs"/>
              </a:rPr>
              <a:t> Company (c) 2019</a:t>
            </a:r>
          </a:p>
        </p:txBody>
      </p:sp>
    </p:spTree>
    <p:extLst>
      <p:ext uri="{BB962C8B-B14F-4D97-AF65-F5344CB8AC3E}">
        <p14:creationId xmlns:p14="http://schemas.microsoft.com/office/powerpoint/2010/main" val="3157776972"/>
      </p:ext>
    </p:extLst>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46" r:id="rId4"/>
    <p:sldLayoutId id="2147484247" r:id="rId5"/>
    <p:sldLayoutId id="2147484248" r:id="rId6"/>
    <p:sldLayoutId id="2147484249" r:id="rId7"/>
    <p:sldLayoutId id="2147484250" r:id="rId8"/>
    <p:sldLayoutId id="2147484251" r:id="rId9"/>
    <p:sldLayoutId id="2147484252" r:id="rId10"/>
    <p:sldLayoutId id="2147484253" r:id="rId11"/>
    <p:sldLayoutId id="2147484254" r:id="rId12"/>
    <p:sldLayoutId id="2147484255" r:id="rId13"/>
    <p:sldLayoutId id="2147484256" r:id="rId14"/>
    <p:sldLayoutId id="2147484257" r:id="rId15"/>
    <p:sldLayoutId id="2147484258" r:id="rId16"/>
    <p:sldLayoutId id="2147484259" r:id="rId17"/>
    <p:sldLayoutId id="2147484260" r:id="rId18"/>
    <p:sldLayoutId id="2147484261" r:id="rId19"/>
    <p:sldLayoutId id="2147484262" r:id="rId20"/>
    <p:sldLayoutId id="2147484263" r:id="rId21"/>
    <p:sldLayoutId id="2147484264" r:id="rId22"/>
    <p:sldLayoutId id="2147484265" r:id="rId23"/>
    <p:sldLayoutId id="2147484266" r:id="rId24"/>
    <p:sldLayoutId id="2147484267" r:id="rId25"/>
    <p:sldLayoutId id="2147484268" r:id="rId26"/>
    <p:sldLayoutId id="2147484269" r:id="rId27"/>
    <p:sldLayoutId id="2147484270" r:id="rId28"/>
    <p:sldLayoutId id="2147484271" r:id="rId29"/>
    <p:sldLayoutId id="2147484272" r:id="rId30"/>
    <p:sldLayoutId id="2147484273" r:id="rId31"/>
    <p:sldLayoutId id="2147484274" r:id="rId32"/>
    <p:sldLayoutId id="2147484275" r:id="rId33"/>
    <p:sldLayoutId id="2147484276" r:id="rId34"/>
  </p:sldLayoutIdLst>
  <p:hf hdr="0"/>
  <p:txStyles>
    <p:titleStyle>
      <a:lvl1pPr algn="l" defTabSz="609570"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78" indent="-457178" algn="l" defTabSz="609570" rtl="0" eaLnBrk="1" latinLnBrk="0" hangingPunct="1">
        <a:spcBef>
          <a:spcPct val="20000"/>
        </a:spcBef>
        <a:buFont typeface="Arial"/>
        <a:buChar char="•"/>
        <a:defRPr sz="4267" kern="1200">
          <a:solidFill>
            <a:schemeClr val="tx1"/>
          </a:solidFill>
          <a:latin typeface="+mn-lt"/>
          <a:ea typeface="+mn-ea"/>
          <a:cs typeface="+mn-cs"/>
        </a:defRPr>
      </a:lvl1pPr>
      <a:lvl2pPr marL="990550" indent="-380981" algn="l" defTabSz="609570" rtl="0" eaLnBrk="1" latinLnBrk="0" hangingPunct="1">
        <a:spcBef>
          <a:spcPct val="20000"/>
        </a:spcBef>
        <a:buFont typeface="Arial"/>
        <a:buChar char="–"/>
        <a:defRPr sz="3733" kern="1200">
          <a:solidFill>
            <a:schemeClr val="tx1"/>
          </a:solidFill>
          <a:latin typeface="+mn-lt"/>
          <a:ea typeface="+mn-ea"/>
          <a:cs typeface="+mn-cs"/>
        </a:defRPr>
      </a:lvl2pPr>
      <a:lvl3pPr marL="1523925" indent="-304784" algn="l" defTabSz="609570"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493" indent="-304784" algn="l" defTabSz="609570" rtl="0" eaLnBrk="1" latinLnBrk="0" hangingPunct="1">
        <a:spcBef>
          <a:spcPct val="20000"/>
        </a:spcBef>
        <a:buFont typeface="Arial"/>
        <a:buChar char="–"/>
        <a:defRPr sz="2667" kern="1200">
          <a:solidFill>
            <a:schemeClr val="tx1"/>
          </a:solidFill>
          <a:latin typeface="+mn-lt"/>
          <a:ea typeface="+mn-ea"/>
          <a:cs typeface="+mn-cs"/>
        </a:defRPr>
      </a:lvl4pPr>
      <a:lvl5pPr marL="2743062" indent="-304784" algn="l" defTabSz="609570" rtl="0" eaLnBrk="1" latinLnBrk="0" hangingPunct="1">
        <a:spcBef>
          <a:spcPct val="20000"/>
        </a:spcBef>
        <a:buFont typeface="Arial"/>
        <a:buChar char="»"/>
        <a:defRPr sz="2667" kern="1200">
          <a:solidFill>
            <a:schemeClr val="tx1"/>
          </a:solidFill>
          <a:latin typeface="+mn-lt"/>
          <a:ea typeface="+mn-ea"/>
          <a:cs typeface="+mn-cs"/>
        </a:defRPr>
      </a:lvl5pPr>
      <a:lvl6pPr marL="3352632" indent="-304784" algn="l" defTabSz="609570" rtl="0" eaLnBrk="1" latinLnBrk="0" hangingPunct="1">
        <a:spcBef>
          <a:spcPct val="20000"/>
        </a:spcBef>
        <a:buFont typeface="Arial"/>
        <a:buChar char="•"/>
        <a:defRPr sz="2667" kern="1200">
          <a:solidFill>
            <a:schemeClr val="tx1"/>
          </a:solidFill>
          <a:latin typeface="+mn-lt"/>
          <a:ea typeface="+mn-ea"/>
          <a:cs typeface="+mn-cs"/>
        </a:defRPr>
      </a:lvl6pPr>
      <a:lvl7pPr marL="3962202" indent="-304784" algn="l" defTabSz="609570" rtl="0" eaLnBrk="1" latinLnBrk="0" hangingPunct="1">
        <a:spcBef>
          <a:spcPct val="20000"/>
        </a:spcBef>
        <a:buFont typeface="Arial"/>
        <a:buChar char="•"/>
        <a:defRPr sz="2667" kern="1200">
          <a:solidFill>
            <a:schemeClr val="tx1"/>
          </a:solidFill>
          <a:latin typeface="+mn-lt"/>
          <a:ea typeface="+mn-ea"/>
          <a:cs typeface="+mn-cs"/>
        </a:defRPr>
      </a:lvl7pPr>
      <a:lvl8pPr marL="4571772" indent="-304784" algn="l" defTabSz="609570" rtl="0" eaLnBrk="1" latinLnBrk="0" hangingPunct="1">
        <a:spcBef>
          <a:spcPct val="20000"/>
        </a:spcBef>
        <a:buFont typeface="Arial"/>
        <a:buChar char="•"/>
        <a:defRPr sz="2667" kern="1200">
          <a:solidFill>
            <a:schemeClr val="tx1"/>
          </a:solidFill>
          <a:latin typeface="+mn-lt"/>
          <a:ea typeface="+mn-ea"/>
          <a:cs typeface="+mn-cs"/>
        </a:defRPr>
      </a:lvl8pPr>
      <a:lvl9pPr marL="5181341" indent="-304784" algn="l" defTabSz="609570"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70" rtl="0" eaLnBrk="1" latinLnBrk="0" hangingPunct="1">
        <a:defRPr sz="2400" kern="1200">
          <a:solidFill>
            <a:schemeClr val="tx1"/>
          </a:solidFill>
          <a:latin typeface="+mn-lt"/>
          <a:ea typeface="+mn-ea"/>
          <a:cs typeface="+mn-cs"/>
        </a:defRPr>
      </a:lvl1pPr>
      <a:lvl2pPr marL="609570" algn="l" defTabSz="609570" rtl="0" eaLnBrk="1" latinLnBrk="0" hangingPunct="1">
        <a:defRPr sz="2400" kern="1200">
          <a:solidFill>
            <a:schemeClr val="tx1"/>
          </a:solidFill>
          <a:latin typeface="+mn-lt"/>
          <a:ea typeface="+mn-ea"/>
          <a:cs typeface="+mn-cs"/>
        </a:defRPr>
      </a:lvl2pPr>
      <a:lvl3pPr marL="1219140" algn="l" defTabSz="609570" rtl="0" eaLnBrk="1" latinLnBrk="0" hangingPunct="1">
        <a:defRPr sz="2400" kern="1200">
          <a:solidFill>
            <a:schemeClr val="tx1"/>
          </a:solidFill>
          <a:latin typeface="+mn-lt"/>
          <a:ea typeface="+mn-ea"/>
          <a:cs typeface="+mn-cs"/>
        </a:defRPr>
      </a:lvl3pPr>
      <a:lvl4pPr marL="1828709" algn="l" defTabSz="609570" rtl="0" eaLnBrk="1" latinLnBrk="0" hangingPunct="1">
        <a:defRPr sz="2400" kern="1200">
          <a:solidFill>
            <a:schemeClr val="tx1"/>
          </a:solidFill>
          <a:latin typeface="+mn-lt"/>
          <a:ea typeface="+mn-ea"/>
          <a:cs typeface="+mn-cs"/>
        </a:defRPr>
      </a:lvl4pPr>
      <a:lvl5pPr marL="2438278" algn="l" defTabSz="609570" rtl="0" eaLnBrk="1" latinLnBrk="0" hangingPunct="1">
        <a:defRPr sz="2400" kern="1200">
          <a:solidFill>
            <a:schemeClr val="tx1"/>
          </a:solidFill>
          <a:latin typeface="+mn-lt"/>
          <a:ea typeface="+mn-ea"/>
          <a:cs typeface="+mn-cs"/>
        </a:defRPr>
      </a:lvl5pPr>
      <a:lvl6pPr marL="3047848" algn="l" defTabSz="609570" rtl="0" eaLnBrk="1" latinLnBrk="0" hangingPunct="1">
        <a:defRPr sz="2400" kern="1200">
          <a:solidFill>
            <a:schemeClr val="tx1"/>
          </a:solidFill>
          <a:latin typeface="+mn-lt"/>
          <a:ea typeface="+mn-ea"/>
          <a:cs typeface="+mn-cs"/>
        </a:defRPr>
      </a:lvl6pPr>
      <a:lvl7pPr marL="3657418" algn="l" defTabSz="609570" rtl="0" eaLnBrk="1" latinLnBrk="0" hangingPunct="1">
        <a:defRPr sz="2400" kern="1200">
          <a:solidFill>
            <a:schemeClr val="tx1"/>
          </a:solidFill>
          <a:latin typeface="+mn-lt"/>
          <a:ea typeface="+mn-ea"/>
          <a:cs typeface="+mn-cs"/>
        </a:defRPr>
      </a:lvl7pPr>
      <a:lvl8pPr marL="4266987" algn="l" defTabSz="609570" rtl="0" eaLnBrk="1" latinLnBrk="0" hangingPunct="1">
        <a:defRPr sz="2400" kern="1200">
          <a:solidFill>
            <a:schemeClr val="tx1"/>
          </a:solidFill>
          <a:latin typeface="+mn-lt"/>
          <a:ea typeface="+mn-ea"/>
          <a:cs typeface="+mn-cs"/>
        </a:defRPr>
      </a:lvl8pPr>
      <a:lvl9pPr marL="4876557" algn="l" defTabSz="6095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3" r:link="rId34"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4188616087"/>
      </p:ext>
    </p:extLst>
  </p:cSld>
  <p:clrMap bg1="lt1" tx1="dk1" bg2="lt2" tx2="dk2" accent1="accent1" accent2="accent2" accent3="accent3" accent4="accent4" accent5="accent5" accent6="accent6" hlink="hlink" folHlink="folHlink"/>
  <p:sldLayoutIdLst>
    <p:sldLayoutId id="2147484354" r:id="rId1"/>
    <p:sldLayoutId id="2147484355" r:id="rId2"/>
    <p:sldLayoutId id="2147484356" r:id="rId3"/>
    <p:sldLayoutId id="2147484357" r:id="rId4"/>
    <p:sldLayoutId id="2147484358" r:id="rId5"/>
    <p:sldLayoutId id="2147484359" r:id="rId6"/>
    <p:sldLayoutId id="2147484360" r:id="rId7"/>
    <p:sldLayoutId id="2147484361" r:id="rId8"/>
    <p:sldLayoutId id="2147484362" r:id="rId9"/>
    <p:sldLayoutId id="2147484363" r:id="rId10"/>
    <p:sldLayoutId id="2147484364" r:id="rId11"/>
    <p:sldLayoutId id="2147484365" r:id="rId12"/>
    <p:sldLayoutId id="2147484366" r:id="rId13"/>
    <p:sldLayoutId id="2147484367" r:id="rId14"/>
    <p:sldLayoutId id="2147484368" r:id="rId15"/>
    <p:sldLayoutId id="2147484369" r:id="rId16"/>
    <p:sldLayoutId id="2147484370" r:id="rId17"/>
    <p:sldLayoutId id="2147484371" r:id="rId18"/>
    <p:sldLayoutId id="2147484372" r:id="rId19"/>
    <p:sldLayoutId id="2147484373" r:id="rId20"/>
    <p:sldLayoutId id="2147484374" r:id="rId21"/>
    <p:sldLayoutId id="2147484375" r:id="rId22"/>
    <p:sldLayoutId id="2147484376" r:id="rId23"/>
    <p:sldLayoutId id="2147484377" r:id="rId24"/>
    <p:sldLayoutId id="2147484378" r:id="rId25"/>
    <p:sldLayoutId id="2147484379" r:id="rId26"/>
    <p:sldLayoutId id="2147484380" r:id="rId27"/>
    <p:sldLayoutId id="2147484381" r:id="rId28"/>
    <p:sldLayoutId id="2147484382" r:id="rId29"/>
    <p:sldLayoutId id="2147484383" r:id="rId30"/>
    <p:sldLayoutId id="2147484385" r:id="rId31"/>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2" r:link="rId33">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1455897559"/>
      </p:ext>
    </p:extLst>
  </p:cSld>
  <p:clrMap bg1="lt1" tx1="dk1" bg2="lt2" tx2="dk2" accent1="accent1" accent2="accent2" accent3="accent3" accent4="accent4" accent5="accent5" accent6="accent6" hlink="hlink" folHlink="folHlink"/>
  <p:sldLayoutIdLst>
    <p:sldLayoutId id="2147484387" r:id="rId1"/>
    <p:sldLayoutId id="2147484388" r:id="rId2"/>
    <p:sldLayoutId id="2147484389" r:id="rId3"/>
    <p:sldLayoutId id="2147484390" r:id="rId4"/>
    <p:sldLayoutId id="2147484391" r:id="rId5"/>
    <p:sldLayoutId id="2147484392" r:id="rId6"/>
    <p:sldLayoutId id="2147484393" r:id="rId7"/>
    <p:sldLayoutId id="2147484394" r:id="rId8"/>
    <p:sldLayoutId id="2147484395" r:id="rId9"/>
    <p:sldLayoutId id="2147484396" r:id="rId10"/>
    <p:sldLayoutId id="2147484397" r:id="rId11"/>
    <p:sldLayoutId id="2147484398" r:id="rId12"/>
    <p:sldLayoutId id="2147484399" r:id="rId13"/>
    <p:sldLayoutId id="2147484400" r:id="rId14"/>
    <p:sldLayoutId id="2147484401" r:id="rId15"/>
    <p:sldLayoutId id="2147484402" r:id="rId16"/>
    <p:sldLayoutId id="2147484403" r:id="rId17"/>
    <p:sldLayoutId id="2147484404" r:id="rId18"/>
    <p:sldLayoutId id="2147484405" r:id="rId19"/>
    <p:sldLayoutId id="2147484406" r:id="rId20"/>
    <p:sldLayoutId id="2147484407" r:id="rId21"/>
    <p:sldLayoutId id="2147484408" r:id="rId22"/>
    <p:sldLayoutId id="2147484409" r:id="rId23"/>
    <p:sldLayoutId id="2147484410" r:id="rId24"/>
    <p:sldLayoutId id="2147484411" r:id="rId25"/>
    <p:sldLayoutId id="2147484412" r:id="rId26"/>
    <p:sldLayoutId id="2147484413" r:id="rId27"/>
    <p:sldLayoutId id="2147484414" r:id="rId28"/>
    <p:sldLayoutId id="2147484415" r:id="rId29"/>
    <p:sldLayoutId id="2147484416" r:id="rId30"/>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2" r:link="rId33"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2584656963"/>
      </p:ext>
    </p:extLst>
  </p:cSld>
  <p:clrMap bg1="lt1" tx1="dk1" bg2="lt2" tx2="dk2" accent1="accent1" accent2="accent2" accent3="accent3" accent4="accent4" accent5="accent5" accent6="accent6" hlink="hlink" folHlink="folHlink"/>
  <p:sldLayoutIdLst>
    <p:sldLayoutId id="2147484418" r:id="rId1"/>
    <p:sldLayoutId id="2147484419" r:id="rId2"/>
    <p:sldLayoutId id="2147484420" r:id="rId3"/>
    <p:sldLayoutId id="2147484421" r:id="rId4"/>
    <p:sldLayoutId id="2147484422" r:id="rId5"/>
    <p:sldLayoutId id="2147484423" r:id="rId6"/>
    <p:sldLayoutId id="2147484424" r:id="rId7"/>
    <p:sldLayoutId id="2147484425" r:id="rId8"/>
    <p:sldLayoutId id="2147484426" r:id="rId9"/>
    <p:sldLayoutId id="2147484427" r:id="rId10"/>
    <p:sldLayoutId id="2147484428" r:id="rId11"/>
    <p:sldLayoutId id="2147484429" r:id="rId12"/>
    <p:sldLayoutId id="2147484430" r:id="rId13"/>
    <p:sldLayoutId id="2147484431" r:id="rId14"/>
    <p:sldLayoutId id="2147484432" r:id="rId15"/>
    <p:sldLayoutId id="2147484433" r:id="rId16"/>
    <p:sldLayoutId id="2147484434" r:id="rId17"/>
    <p:sldLayoutId id="2147484435" r:id="rId18"/>
    <p:sldLayoutId id="2147484436" r:id="rId19"/>
    <p:sldLayoutId id="2147484437" r:id="rId20"/>
    <p:sldLayoutId id="2147484438" r:id="rId21"/>
    <p:sldLayoutId id="2147484439" r:id="rId22"/>
    <p:sldLayoutId id="2147484440" r:id="rId23"/>
    <p:sldLayoutId id="2147484441" r:id="rId24"/>
    <p:sldLayoutId id="2147484442" r:id="rId25"/>
    <p:sldLayoutId id="2147484443" r:id="rId26"/>
    <p:sldLayoutId id="2147484444" r:id="rId27"/>
    <p:sldLayoutId id="2147484445" r:id="rId28"/>
    <p:sldLayoutId id="2147484446" r:id="rId29"/>
    <p:sldLayoutId id="2147484447" r:id="rId30"/>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2" r:link="rId33"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3254712362"/>
      </p:ext>
    </p:extLst>
  </p:cSld>
  <p:clrMap bg1="lt1" tx1="dk1" bg2="lt2" tx2="dk2" accent1="accent1" accent2="accent2" accent3="accent3" accent4="accent4" accent5="accent5" accent6="accent6" hlink="hlink" folHlink="folHlink"/>
  <p:sldLayoutIdLst>
    <p:sldLayoutId id="2147484484" r:id="rId1"/>
    <p:sldLayoutId id="2147484485" r:id="rId2"/>
    <p:sldLayoutId id="2147484486" r:id="rId3"/>
    <p:sldLayoutId id="2147484487" r:id="rId4"/>
    <p:sldLayoutId id="2147484488" r:id="rId5"/>
    <p:sldLayoutId id="2147484489" r:id="rId6"/>
    <p:sldLayoutId id="2147484490" r:id="rId7"/>
    <p:sldLayoutId id="2147484491" r:id="rId8"/>
    <p:sldLayoutId id="2147484492" r:id="rId9"/>
    <p:sldLayoutId id="2147484493" r:id="rId10"/>
    <p:sldLayoutId id="2147484494" r:id="rId11"/>
    <p:sldLayoutId id="2147484495" r:id="rId12"/>
    <p:sldLayoutId id="2147484496" r:id="rId13"/>
    <p:sldLayoutId id="2147484497" r:id="rId14"/>
    <p:sldLayoutId id="2147484498" r:id="rId15"/>
    <p:sldLayoutId id="2147484499" r:id="rId16"/>
    <p:sldLayoutId id="2147484500" r:id="rId17"/>
    <p:sldLayoutId id="2147484501" r:id="rId18"/>
    <p:sldLayoutId id="2147484502" r:id="rId19"/>
    <p:sldLayoutId id="2147484503" r:id="rId20"/>
    <p:sldLayoutId id="2147484504" r:id="rId21"/>
    <p:sldLayoutId id="2147484505" r:id="rId22"/>
    <p:sldLayoutId id="2147484506" r:id="rId23"/>
    <p:sldLayoutId id="2147484507" r:id="rId24"/>
    <p:sldLayoutId id="2147484508" r:id="rId25"/>
    <p:sldLayoutId id="2147484509" r:id="rId26"/>
    <p:sldLayoutId id="2147484510" r:id="rId27"/>
    <p:sldLayoutId id="2147484511" r:id="rId28"/>
    <p:sldLayoutId id="2147484512" r:id="rId29"/>
    <p:sldLayoutId id="2147484513" r:id="rId30"/>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Helvetica Light" panose="020B0403020202020204"/>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3" r:link="rId34"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1956094407"/>
      </p:ext>
    </p:extLst>
  </p:cSld>
  <p:clrMap bg1="lt1" tx1="dk1" bg2="lt2" tx2="dk2" accent1="accent1" accent2="accent2" accent3="accent3" accent4="accent4" accent5="accent5" accent6="accent6" hlink="hlink" folHlink="folHlink"/>
  <p:sldLayoutIdLst>
    <p:sldLayoutId id="2147484515" r:id="rId1"/>
    <p:sldLayoutId id="2147484516" r:id="rId2"/>
    <p:sldLayoutId id="2147484517" r:id="rId3"/>
    <p:sldLayoutId id="2147484518" r:id="rId4"/>
    <p:sldLayoutId id="2147484519" r:id="rId5"/>
    <p:sldLayoutId id="2147484520" r:id="rId6"/>
    <p:sldLayoutId id="2147484521" r:id="rId7"/>
    <p:sldLayoutId id="2147484522" r:id="rId8"/>
    <p:sldLayoutId id="2147484523" r:id="rId9"/>
    <p:sldLayoutId id="2147484524" r:id="rId10"/>
    <p:sldLayoutId id="2147484525" r:id="rId11"/>
    <p:sldLayoutId id="2147484526" r:id="rId12"/>
    <p:sldLayoutId id="2147484527" r:id="rId13"/>
    <p:sldLayoutId id="2147484528" r:id="rId14"/>
    <p:sldLayoutId id="2147484529" r:id="rId15"/>
    <p:sldLayoutId id="2147484530" r:id="rId16"/>
    <p:sldLayoutId id="2147484531" r:id="rId17"/>
    <p:sldLayoutId id="2147484532" r:id="rId18"/>
    <p:sldLayoutId id="2147484533" r:id="rId19"/>
    <p:sldLayoutId id="2147484534" r:id="rId20"/>
    <p:sldLayoutId id="2147484535" r:id="rId21"/>
    <p:sldLayoutId id="2147484536" r:id="rId22"/>
    <p:sldLayoutId id="2147484537" r:id="rId23"/>
    <p:sldLayoutId id="2147484538" r:id="rId24"/>
    <p:sldLayoutId id="2147484539" r:id="rId25"/>
    <p:sldLayoutId id="2147484540" r:id="rId26"/>
    <p:sldLayoutId id="2147484541" r:id="rId27"/>
    <p:sldLayoutId id="2147484542" r:id="rId28"/>
    <p:sldLayoutId id="2147484543" r:id="rId29"/>
    <p:sldLayoutId id="2147484544" r:id="rId30"/>
    <p:sldLayoutId id="2147484545" r:id="rId31"/>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Helvetica Light" panose="020B0403020202020204"/>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Helvetica Light" panose="020B0403020202020204"/>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Helvetica Light" panose="020B0403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Helvetica Light" panose="020B0403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2" r:link="rId33" cstate="hqprint">
            <a:extLst>
              <a:ext uri="{28A0092B-C50C-407E-A947-70E740481C1C}">
                <a14:useLocalDpi xmlns:a14="http://schemas.microsoft.com/office/drawing/2010/main"/>
              </a:ext>
            </a:extLst>
          </a:blip>
          <a:srcRect t="-1"/>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1502997090"/>
      </p:ext>
    </p:extLst>
  </p:cSld>
  <p:clrMap bg1="lt1" tx1="dk1" bg2="lt2" tx2="dk2" accent1="accent1" accent2="accent2" accent3="accent3" accent4="accent4" accent5="accent5" accent6="accent6" hlink="hlink" folHlink="folHlink"/>
  <p:sldLayoutIdLst>
    <p:sldLayoutId id="2147484580" r:id="rId1"/>
    <p:sldLayoutId id="2147484581" r:id="rId2"/>
    <p:sldLayoutId id="2147484582" r:id="rId3"/>
    <p:sldLayoutId id="2147484583" r:id="rId4"/>
    <p:sldLayoutId id="2147484584" r:id="rId5"/>
    <p:sldLayoutId id="2147484585" r:id="rId6"/>
    <p:sldLayoutId id="2147484586" r:id="rId7"/>
    <p:sldLayoutId id="2147484587" r:id="rId8"/>
    <p:sldLayoutId id="2147484588" r:id="rId9"/>
    <p:sldLayoutId id="2147484589" r:id="rId10"/>
    <p:sldLayoutId id="2147484590" r:id="rId11"/>
    <p:sldLayoutId id="2147484591" r:id="rId12"/>
    <p:sldLayoutId id="2147484592" r:id="rId13"/>
    <p:sldLayoutId id="2147484593" r:id="rId14"/>
    <p:sldLayoutId id="2147484594" r:id="rId15"/>
    <p:sldLayoutId id="2147484595" r:id="rId16"/>
    <p:sldLayoutId id="2147484596" r:id="rId17"/>
    <p:sldLayoutId id="2147484597" r:id="rId18"/>
    <p:sldLayoutId id="2147484598" r:id="rId19"/>
    <p:sldLayoutId id="2147484599" r:id="rId20"/>
    <p:sldLayoutId id="2147484600" r:id="rId21"/>
    <p:sldLayoutId id="2147484601" r:id="rId22"/>
    <p:sldLayoutId id="2147484602" r:id="rId23"/>
    <p:sldLayoutId id="2147484603" r:id="rId24"/>
    <p:sldLayoutId id="2147484604" r:id="rId25"/>
    <p:sldLayoutId id="2147484605" r:id="rId26"/>
    <p:sldLayoutId id="2147484606" r:id="rId27"/>
    <p:sldLayoutId id="2147484607" r:id="rId28"/>
    <p:sldLayoutId id="2147484608" r:id="rId29"/>
    <p:sldLayoutId id="2147484609" r:id="rId30"/>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4" r:link="rId35" cstate="print">
            <a:extLst>
              <a:ext uri="{28A0092B-C50C-407E-A947-70E740481C1C}">
                <a14:useLocalDpi xmlns:a14="http://schemas.microsoft.com/office/drawing/2010/main"/>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3149565699"/>
      </p:ext>
    </p:extLst>
  </p:cSld>
  <p:clrMap bg1="lt1" tx1="dk1" bg2="lt2" tx2="dk2" accent1="accent1" accent2="accent2" accent3="accent3" accent4="accent4" accent5="accent5" accent6="accent6" hlink="hlink" folHlink="folHlink"/>
  <p:sldLayoutIdLst>
    <p:sldLayoutId id="2147484611" r:id="rId1"/>
    <p:sldLayoutId id="2147484612" r:id="rId2"/>
    <p:sldLayoutId id="2147484613" r:id="rId3"/>
    <p:sldLayoutId id="2147484614" r:id="rId4"/>
    <p:sldLayoutId id="2147484615" r:id="rId5"/>
    <p:sldLayoutId id="2147484616" r:id="rId6"/>
    <p:sldLayoutId id="2147484617" r:id="rId7"/>
    <p:sldLayoutId id="2147484618" r:id="rId8"/>
    <p:sldLayoutId id="2147484619" r:id="rId9"/>
    <p:sldLayoutId id="2147484620" r:id="rId10"/>
    <p:sldLayoutId id="2147484621" r:id="rId11"/>
    <p:sldLayoutId id="2147484622" r:id="rId12"/>
    <p:sldLayoutId id="2147484623" r:id="rId13"/>
    <p:sldLayoutId id="2147484624" r:id="rId14"/>
    <p:sldLayoutId id="2147484625" r:id="rId15"/>
    <p:sldLayoutId id="2147484626" r:id="rId16"/>
    <p:sldLayoutId id="2147484627" r:id="rId17"/>
    <p:sldLayoutId id="2147484628" r:id="rId18"/>
    <p:sldLayoutId id="2147484629" r:id="rId19"/>
    <p:sldLayoutId id="2147484630" r:id="rId20"/>
    <p:sldLayoutId id="2147484631" r:id="rId21"/>
    <p:sldLayoutId id="2147484632" r:id="rId22"/>
    <p:sldLayoutId id="2147484633" r:id="rId23"/>
    <p:sldLayoutId id="2147484634" r:id="rId24"/>
    <p:sldLayoutId id="2147484635" r:id="rId25"/>
    <p:sldLayoutId id="2147484636" r:id="rId26"/>
    <p:sldLayoutId id="2147484637" r:id="rId27"/>
    <p:sldLayoutId id="2147484638" r:id="rId28"/>
    <p:sldLayoutId id="2147484639" r:id="rId29"/>
    <p:sldLayoutId id="2147484640" r:id="rId30"/>
    <p:sldLayoutId id="2147484642" r:id="rId31"/>
    <p:sldLayoutId id="2147484643" r:id="rId32"/>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3" r:link="rId34"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1750730765"/>
      </p:ext>
    </p:extLst>
  </p:cSld>
  <p:clrMap bg1="lt1" tx1="dk1" bg2="lt2" tx2="dk2" accent1="accent1" accent2="accent2" accent3="accent3" accent4="accent4" accent5="accent5" accent6="accent6" hlink="hlink" folHlink="folHlink"/>
  <p:sldLayoutIdLst>
    <p:sldLayoutId id="2147484646" r:id="rId1"/>
    <p:sldLayoutId id="2147484647" r:id="rId2"/>
    <p:sldLayoutId id="2147484648" r:id="rId3"/>
    <p:sldLayoutId id="2147484649" r:id="rId4"/>
    <p:sldLayoutId id="2147484650" r:id="rId5"/>
    <p:sldLayoutId id="2147484651" r:id="rId6"/>
    <p:sldLayoutId id="2147484652" r:id="rId7"/>
    <p:sldLayoutId id="2147484653" r:id="rId8"/>
    <p:sldLayoutId id="2147484654" r:id="rId9"/>
    <p:sldLayoutId id="2147484655" r:id="rId10"/>
    <p:sldLayoutId id="2147484656" r:id="rId11"/>
    <p:sldLayoutId id="2147484657" r:id="rId12"/>
    <p:sldLayoutId id="2147484658" r:id="rId13"/>
    <p:sldLayoutId id="2147484659" r:id="rId14"/>
    <p:sldLayoutId id="2147484660" r:id="rId15"/>
    <p:sldLayoutId id="2147484661" r:id="rId16"/>
    <p:sldLayoutId id="2147484662" r:id="rId17"/>
    <p:sldLayoutId id="2147484663" r:id="rId18"/>
    <p:sldLayoutId id="2147484664" r:id="rId19"/>
    <p:sldLayoutId id="2147484665" r:id="rId20"/>
    <p:sldLayoutId id="2147484666" r:id="rId21"/>
    <p:sldLayoutId id="2147484667" r:id="rId22"/>
    <p:sldLayoutId id="2147484668" r:id="rId23"/>
    <p:sldLayoutId id="2147484669" r:id="rId24"/>
    <p:sldLayoutId id="2147484670" r:id="rId25"/>
    <p:sldLayoutId id="2147484671" r:id="rId26"/>
    <p:sldLayoutId id="2147484672" r:id="rId27"/>
    <p:sldLayoutId id="2147484673" r:id="rId28"/>
    <p:sldLayoutId id="2147484674" r:id="rId29"/>
    <p:sldLayoutId id="2147484675" r:id="rId30"/>
    <p:sldLayoutId id="2147484708" r:id="rId31"/>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2023</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3" r:link="rId34"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1842843504"/>
      </p:ext>
    </p:extLst>
  </p:cSld>
  <p:clrMap bg1="lt1" tx1="dk1" bg2="lt2" tx2="dk2" accent1="accent1" accent2="accent2" accent3="accent3" accent4="accent4" accent5="accent5" accent6="accent6" hlink="hlink" folHlink="folHlink"/>
  <p:sldLayoutIdLst>
    <p:sldLayoutId id="2147484677" r:id="rId1"/>
    <p:sldLayoutId id="2147484678" r:id="rId2"/>
    <p:sldLayoutId id="2147484679" r:id="rId3"/>
    <p:sldLayoutId id="2147484680" r:id="rId4"/>
    <p:sldLayoutId id="2147484681" r:id="rId5"/>
    <p:sldLayoutId id="2147484682" r:id="rId6"/>
    <p:sldLayoutId id="2147484683" r:id="rId7"/>
    <p:sldLayoutId id="2147484684" r:id="rId8"/>
    <p:sldLayoutId id="2147484685" r:id="rId9"/>
    <p:sldLayoutId id="2147484686" r:id="rId10"/>
    <p:sldLayoutId id="2147484687" r:id="rId11"/>
    <p:sldLayoutId id="2147484688" r:id="rId12"/>
    <p:sldLayoutId id="2147484689" r:id="rId13"/>
    <p:sldLayoutId id="2147484690" r:id="rId14"/>
    <p:sldLayoutId id="2147484691" r:id="rId15"/>
    <p:sldLayoutId id="2147484692" r:id="rId16"/>
    <p:sldLayoutId id="2147484693" r:id="rId17"/>
    <p:sldLayoutId id="2147484694" r:id="rId18"/>
    <p:sldLayoutId id="2147484695" r:id="rId19"/>
    <p:sldLayoutId id="2147484696" r:id="rId20"/>
    <p:sldLayoutId id="2147484697" r:id="rId21"/>
    <p:sldLayoutId id="2147484698" r:id="rId22"/>
    <p:sldLayoutId id="2147484699" r:id="rId23"/>
    <p:sldLayoutId id="2147484700" r:id="rId24"/>
    <p:sldLayoutId id="2147484701" r:id="rId25"/>
    <p:sldLayoutId id="2147484702" r:id="rId26"/>
    <p:sldLayoutId id="2147484703" r:id="rId27"/>
    <p:sldLayoutId id="2147484704" r:id="rId28"/>
    <p:sldLayoutId id="2147484705" r:id="rId29"/>
    <p:sldLayoutId id="2147484706" r:id="rId30"/>
    <p:sldLayoutId id="2147484707" r:id="rId31"/>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Box 3"/>
          <p:cNvSpPr txBox="1"/>
          <p:nvPr userDrawn="1"/>
        </p:nvSpPr>
        <p:spPr>
          <a:xfrm>
            <a:off x="11409307" y="6313586"/>
            <a:ext cx="933213" cy="297454"/>
          </a:xfrm>
          <a:prstGeom prst="rect">
            <a:avLst/>
          </a:prstGeom>
          <a:noFill/>
        </p:spPr>
        <p:txBody>
          <a:bodyPr wrap="square" rtlCol="0">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fld id="{8999E95D-CC5B-A848-8A23-71793272A142}" type="slidenum">
              <a:rPr kumimoji="0" lang="en-US" sz="1333" b="1" i="0" u="none" strike="noStrike" kern="0" cap="none" spc="0" normalizeH="0" baseline="0" noProof="0" smtClean="0">
                <a:ln>
                  <a:noFill/>
                </a:ln>
                <a:solidFill>
                  <a:srgbClr val="000000"/>
                </a:solidFill>
                <a:effectLst/>
                <a:uLnTx/>
                <a:uFillTx/>
                <a:latin typeface="Arial"/>
                <a:ea typeface="+mn-ea"/>
                <a:cs typeface="Arial"/>
              </a:rPr>
              <a:pPr marL="0" marR="0" lvl="0" indent="0" algn="ctr" defTabSz="609585" rtl="0" eaLnBrk="1" fontAlgn="auto" latinLnBrk="0" hangingPunct="1">
                <a:lnSpc>
                  <a:spcPct val="100000"/>
                </a:lnSpc>
                <a:spcBef>
                  <a:spcPts val="0"/>
                </a:spcBef>
                <a:spcAft>
                  <a:spcPts val="0"/>
                </a:spcAft>
                <a:buClrTx/>
                <a:buSzTx/>
                <a:buFontTx/>
                <a:buNone/>
                <a:tabLst/>
                <a:defRPr/>
              </a:pPr>
              <a:t>‹#›</a:t>
            </a:fld>
            <a:endParaRPr kumimoji="0" lang="en-US" sz="1333" b="1" i="0" u="none" strike="noStrike" kern="0" cap="none" spc="0" normalizeH="0" baseline="0" noProof="0">
              <a:ln>
                <a:noFill/>
              </a:ln>
              <a:solidFill>
                <a:srgbClr val="000000"/>
              </a:solidFill>
              <a:effectLst/>
              <a:uLnTx/>
              <a:uFillTx/>
              <a:latin typeface="Arial"/>
              <a:ea typeface="+mn-ea"/>
              <a:cs typeface="Arial"/>
            </a:endParaRPr>
          </a:p>
        </p:txBody>
      </p:sp>
      <p:sp>
        <p:nvSpPr>
          <p:cNvPr id="2" name="TextBox 1"/>
          <p:cNvSpPr txBox="1"/>
          <p:nvPr userDrawn="1"/>
        </p:nvSpPr>
        <p:spPr>
          <a:xfrm>
            <a:off x="302685" y="6581678"/>
            <a:ext cx="2182649" cy="184666"/>
          </a:xfrm>
          <a:prstGeom prst="rect">
            <a:avLst/>
          </a:prstGeom>
          <a:noFill/>
        </p:spPr>
        <p:txBody>
          <a:bodyPr wrap="none" lIns="0"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Harris Insights &amp; Analytics LLC, A </a:t>
            </a:r>
            <a:r>
              <a:rPr kumimoji="0" lang="en-US" sz="600" b="0" i="0" u="none" strike="noStrike" kern="1200" cap="none" spc="0" normalizeH="0" baseline="0" noProof="0" err="1">
                <a:ln>
                  <a:noFill/>
                </a:ln>
                <a:solidFill>
                  <a:srgbClr val="7F7F7F"/>
                </a:solidFill>
                <a:effectLst/>
                <a:uLnTx/>
                <a:uFillTx/>
                <a:latin typeface="Arial" panose="020B0604020202020204"/>
                <a:ea typeface="+mn-ea"/>
                <a:cs typeface="+mn-cs"/>
              </a:rPr>
              <a:t>Stagwell</a:t>
            </a:r>
            <a:r>
              <a:rPr kumimoji="0" lang="en-US" sz="600" b="0" i="0" u="none" strike="noStrike" kern="1200" cap="none" spc="0" normalizeH="0" baseline="0" noProof="0">
                <a:ln>
                  <a:noFill/>
                </a:ln>
                <a:solidFill>
                  <a:srgbClr val="7F7F7F"/>
                </a:solidFill>
                <a:effectLst/>
                <a:uLnTx/>
                <a:uFillTx/>
                <a:latin typeface="Arial" panose="020B0604020202020204"/>
                <a:ea typeface="+mn-ea"/>
                <a:cs typeface="+mn-cs"/>
              </a:rPr>
              <a:t> Company © 2022</a:t>
            </a:r>
          </a:p>
        </p:txBody>
      </p:sp>
      <p:cxnSp>
        <p:nvCxnSpPr>
          <p:cNvPr id="5" name="Straight Connector 4"/>
          <p:cNvCxnSpPr/>
          <p:nvPr userDrawn="1"/>
        </p:nvCxnSpPr>
        <p:spPr>
          <a:xfrm>
            <a:off x="308395" y="198255"/>
            <a:ext cx="11278239" cy="0"/>
          </a:xfrm>
          <a:prstGeom prst="line">
            <a:avLst/>
          </a:prstGeom>
          <a:ln w="6350" cmpd="sng">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pic>
        <p:nvPicPr>
          <p:cNvPr id="6" name="logo.png" descr="/Users/Houman/Dropbox (ETC)/the harris poll/Design/Final/PPT/assets/logo.png"/>
          <p:cNvPicPr>
            <a:picLocks noChangeAspect="1"/>
          </p:cNvPicPr>
          <p:nvPr userDrawn="1"/>
        </p:nvPicPr>
        <p:blipFill rotWithShape="1">
          <a:blip r:embed="rId33" r:link="rId34" cstate="print">
            <a:extLst>
              <a:ext uri="{28A0092B-C50C-407E-A947-70E740481C1C}">
                <a14:useLocalDpi xmlns:a14="http://schemas.microsoft.com/office/drawing/2010/main" val="0"/>
              </a:ext>
            </a:extLst>
          </a:blip>
          <a:srcRect l="6149" t="-1" r="6730" b="5018"/>
          <a:stretch>
            <a:fillRect/>
          </a:stretch>
        </p:blipFill>
        <p:spPr>
          <a:xfrm>
            <a:off x="11731853" y="311151"/>
            <a:ext cx="295705" cy="304800"/>
          </a:xfrm>
          <a:prstGeom prst="rect">
            <a:avLst/>
          </a:prstGeom>
        </p:spPr>
      </p:pic>
    </p:spTree>
    <p:extLst>
      <p:ext uri="{BB962C8B-B14F-4D97-AF65-F5344CB8AC3E}">
        <p14:creationId xmlns:p14="http://schemas.microsoft.com/office/powerpoint/2010/main" val="176176536"/>
      </p:ext>
    </p:extLst>
  </p:cSld>
  <p:clrMap bg1="lt1" tx1="dk1" bg2="lt2" tx2="dk2" accent1="accent1" accent2="accent2" accent3="accent3" accent4="accent4" accent5="accent5" accent6="accent6" hlink="hlink" folHlink="folHlink"/>
  <p:sldLayoutIdLst>
    <p:sldLayoutId id="2147484711" r:id="rId1"/>
    <p:sldLayoutId id="2147484712" r:id="rId2"/>
    <p:sldLayoutId id="2147484713" r:id="rId3"/>
    <p:sldLayoutId id="2147484714" r:id="rId4"/>
    <p:sldLayoutId id="2147484715" r:id="rId5"/>
    <p:sldLayoutId id="2147484716" r:id="rId6"/>
    <p:sldLayoutId id="2147484717" r:id="rId7"/>
    <p:sldLayoutId id="2147484718" r:id="rId8"/>
    <p:sldLayoutId id="2147484719" r:id="rId9"/>
    <p:sldLayoutId id="2147484720" r:id="rId10"/>
    <p:sldLayoutId id="2147484721" r:id="rId11"/>
    <p:sldLayoutId id="2147484722" r:id="rId12"/>
    <p:sldLayoutId id="2147484723" r:id="rId13"/>
    <p:sldLayoutId id="2147484724" r:id="rId14"/>
    <p:sldLayoutId id="2147484725" r:id="rId15"/>
    <p:sldLayoutId id="2147484726" r:id="rId16"/>
    <p:sldLayoutId id="2147484727" r:id="rId17"/>
    <p:sldLayoutId id="2147484728" r:id="rId18"/>
    <p:sldLayoutId id="2147484729" r:id="rId19"/>
    <p:sldLayoutId id="2147484730" r:id="rId20"/>
    <p:sldLayoutId id="2147484731" r:id="rId21"/>
    <p:sldLayoutId id="2147484732" r:id="rId22"/>
    <p:sldLayoutId id="2147484733" r:id="rId23"/>
    <p:sldLayoutId id="2147484734" r:id="rId24"/>
    <p:sldLayoutId id="2147484735" r:id="rId25"/>
    <p:sldLayoutId id="2147484736" r:id="rId26"/>
    <p:sldLayoutId id="2147484737" r:id="rId27"/>
    <p:sldLayoutId id="2147484738" r:id="rId28"/>
    <p:sldLayoutId id="2147484739" r:id="rId29"/>
    <p:sldLayoutId id="2147484740" r:id="rId30"/>
    <p:sldLayoutId id="2147484741" r:id="rId31"/>
  </p:sldLayoutIdLst>
  <p:hf hdr="0"/>
  <p:txStyles>
    <p:titleStyle>
      <a:lvl1pPr algn="l" defTabSz="609585" rtl="0" eaLnBrk="1" latinLnBrk="0" hangingPunct="1">
        <a:spcBef>
          <a:spcPct val="0"/>
        </a:spcBef>
        <a:buNone/>
        <a:defRPr sz="2400" kern="1200">
          <a:solidFill>
            <a:schemeClr val="tx1"/>
          </a:solidFill>
          <a:latin typeface="Arial" charset="0"/>
          <a:ea typeface="Arial" charset="0"/>
          <a:cs typeface="Arial" charset="0"/>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b="0" kern="1200" cap="none" spc="0">
          <a:ln>
            <a:noFill/>
          </a:ln>
          <a:solidFill>
            <a:schemeClr val="tx1"/>
          </a:solidFill>
          <a:effectLst/>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3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3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19.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319.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319.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319.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3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3.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319.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319.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319.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319.xml"/><Relationship Id="rId5" Type="http://schemas.openxmlformats.org/officeDocument/2006/relationships/chart" Target="../charts/chart13.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3.xml"/><Relationship Id="rId1" Type="http://schemas.openxmlformats.org/officeDocument/2006/relationships/slideLayout" Target="../slideLayouts/slideLayout319.xml"/></Relationships>
</file>

<file path=ppt/slides/_rels/slide18.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4.xml"/><Relationship Id="rId1" Type="http://schemas.openxmlformats.org/officeDocument/2006/relationships/slideLayout" Target="../slideLayouts/slideLayout319.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5.xml"/><Relationship Id="rId1" Type="http://schemas.openxmlformats.org/officeDocument/2006/relationships/slideLayout" Target="../slideLayouts/slideLayout319.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1" descr="orlink:ORRange2@Data!$B$49:$B$50€0€0€€0€0€0€0€€0"/>
          <p:cNvSpPr>
            <a:spLocks noGrp="1"/>
          </p:cNvSpPr>
          <p:nvPr>
            <p:ph type="ctrTitle"/>
          </p:nvPr>
        </p:nvSpPr>
        <p:spPr>
          <a:xfrm>
            <a:off x="772542" y="3060560"/>
            <a:ext cx="11548064" cy="1850062"/>
          </a:xfrm>
        </p:spPr>
        <p:txBody>
          <a:bodyPr/>
          <a:lstStyle/>
          <a:p>
            <a:r>
              <a:rPr lang="en-US" sz="4400" b="0" dirty="0"/>
              <a:t>OOH Consumer Insights Q4 2023</a:t>
            </a:r>
            <a:br>
              <a:rPr lang="en-US" b="0" dirty="0"/>
            </a:br>
            <a:br>
              <a:rPr lang="en-US" sz="2000" b="0" dirty="0"/>
            </a:br>
            <a:br>
              <a:rPr lang="en-US" sz="2000" b="0" dirty="0"/>
            </a:br>
            <a:r>
              <a:rPr lang="en-US" sz="2400" b="0" dirty="0"/>
              <a:t>Holiday Travel &amp; Shopping Intent</a:t>
            </a:r>
            <a:br>
              <a:rPr lang="en-US" sz="2400" b="0" dirty="0"/>
            </a:br>
            <a:br>
              <a:rPr lang="en-US" sz="2000" b="0" dirty="0"/>
            </a:br>
            <a:br>
              <a:rPr lang="en-US" sz="2000" b="0" dirty="0"/>
            </a:br>
            <a:endParaRPr lang="en-US" sz="1600" b="0" dirty="0"/>
          </a:p>
        </p:txBody>
      </p:sp>
      <p:graphicFrame>
        <p:nvGraphicFramePr>
          <p:cNvPr id="6" name="Table-1"/>
          <p:cNvGraphicFramePr>
            <a:graphicFrameLocks noGrp="1"/>
          </p:cNvGraphicFramePr>
          <p:nvPr>
            <p:extLst>
              <p:ext uri="{D42A27DB-BD31-4B8C-83A1-F6EECF244321}">
                <p14:modId xmlns:p14="http://schemas.microsoft.com/office/powerpoint/2010/main" val="2438658016"/>
              </p:ext>
            </p:extLst>
          </p:nvPr>
        </p:nvGraphicFramePr>
        <p:xfrm>
          <a:off x="1359862" y="5526237"/>
          <a:ext cx="2669971" cy="487680"/>
        </p:xfrm>
        <a:graphic>
          <a:graphicData uri="http://schemas.openxmlformats.org/drawingml/2006/table">
            <a:tbl>
              <a:tblPr firstRow="1" bandRow="1">
                <a:tableStyleId>{2D5ABB26-0587-4C30-8999-92F81FD0307C}</a:tableStyleId>
              </a:tblPr>
              <a:tblGrid>
                <a:gridCol w="2669971">
                  <a:extLst>
                    <a:ext uri="{9D8B030D-6E8A-4147-A177-3AD203B41FA5}">
                      <a16:colId xmlns:a16="http://schemas.microsoft.com/office/drawing/2014/main" val="20000"/>
                    </a:ext>
                  </a:extLst>
                </a:gridCol>
              </a:tblGrid>
              <a:tr h="432005">
                <a:tc>
                  <a:txBody>
                    <a:bodyPr/>
                    <a:lstStyle/>
                    <a:p>
                      <a:r>
                        <a:rPr lang="en-US" sz="2400" b="0" i="0">
                          <a:solidFill>
                            <a:schemeClr val="tx1"/>
                          </a:solidFill>
                          <a:latin typeface="+mj-lt"/>
                        </a:rPr>
                        <a:t>September 2023</a:t>
                      </a:r>
                    </a:p>
                  </a:txBody>
                  <a:tcPr marL="121920" marR="121920" marT="60960" marB="60960" anchor="ctr"/>
                </a:tc>
                <a:extLst>
                  <a:ext uri="{0D108BD9-81ED-4DB2-BD59-A6C34878D82A}">
                    <a16:rowId xmlns:a16="http://schemas.microsoft.com/office/drawing/2014/main" val="10001"/>
                  </a:ext>
                </a:extLst>
              </a:tr>
            </a:tbl>
          </a:graphicData>
        </a:graphic>
      </p:graphicFrame>
      <p:pic>
        <p:nvPicPr>
          <p:cNvPr id="4" name="Picture 3" descr="A picture containing drawing&#10;&#10;Description automatically generated">
            <a:extLst>
              <a:ext uri="{FF2B5EF4-FFF2-40B4-BE49-F238E27FC236}">
                <a16:creationId xmlns:a16="http://schemas.microsoft.com/office/drawing/2014/main" id="{1269CC77-0E84-48DC-AD86-A337B9D166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0423" y="5176925"/>
            <a:ext cx="3680366" cy="1186304"/>
          </a:xfrm>
          <a:prstGeom prst="rect">
            <a:avLst/>
          </a:prstGeom>
        </p:spPr>
      </p:pic>
    </p:spTree>
    <p:extLst>
      <p:ext uri="{BB962C8B-B14F-4D97-AF65-F5344CB8AC3E}">
        <p14:creationId xmlns:p14="http://schemas.microsoft.com/office/powerpoint/2010/main" val="1654618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7FB5F0-E6B6-4C6B-820A-361958DC41E1}"/>
              </a:ext>
            </a:extLst>
          </p:cNvPr>
          <p:cNvSpPr>
            <a:spLocks noGrp="1"/>
          </p:cNvSpPr>
          <p:nvPr>
            <p:ph type="title"/>
          </p:nvPr>
        </p:nvSpPr>
        <p:spPr/>
        <p:txBody>
          <a:bodyPr/>
          <a:lstStyle/>
          <a:p>
            <a:r>
              <a:rPr lang="en-US" b="1">
                <a:latin typeface="+mn-lt"/>
              </a:rPr>
              <a:t>Table of Contents &amp; Methodology</a:t>
            </a:r>
          </a:p>
        </p:txBody>
      </p:sp>
      <p:graphicFrame>
        <p:nvGraphicFramePr>
          <p:cNvPr id="5" name="Table 4">
            <a:extLst>
              <a:ext uri="{FF2B5EF4-FFF2-40B4-BE49-F238E27FC236}">
                <a16:creationId xmlns:a16="http://schemas.microsoft.com/office/drawing/2014/main" id="{93A84613-EFE3-4D08-9FF1-1F576140A65F}"/>
              </a:ext>
            </a:extLst>
          </p:cNvPr>
          <p:cNvGraphicFramePr>
            <a:graphicFrameLocks noGrp="1"/>
          </p:cNvGraphicFramePr>
          <p:nvPr>
            <p:extLst>
              <p:ext uri="{D42A27DB-BD31-4B8C-83A1-F6EECF244321}">
                <p14:modId xmlns:p14="http://schemas.microsoft.com/office/powerpoint/2010/main" val="176809213"/>
              </p:ext>
            </p:extLst>
          </p:nvPr>
        </p:nvGraphicFramePr>
        <p:xfrm>
          <a:off x="7532996" y="2289598"/>
          <a:ext cx="4297680" cy="3505200"/>
        </p:xfrm>
        <a:graphic>
          <a:graphicData uri="http://schemas.openxmlformats.org/drawingml/2006/table">
            <a:tbl>
              <a:tblPr firstRow="1" bandRow="1">
                <a:tableStyleId>{2D5ABB26-0587-4C30-8999-92F81FD0307C}</a:tableStyleId>
              </a:tblPr>
              <a:tblGrid>
                <a:gridCol w="1645920">
                  <a:extLst>
                    <a:ext uri="{9D8B030D-6E8A-4147-A177-3AD203B41FA5}">
                      <a16:colId xmlns:a16="http://schemas.microsoft.com/office/drawing/2014/main" val="1449392551"/>
                    </a:ext>
                  </a:extLst>
                </a:gridCol>
                <a:gridCol w="2651760">
                  <a:extLst>
                    <a:ext uri="{9D8B030D-6E8A-4147-A177-3AD203B41FA5}">
                      <a16:colId xmlns:a16="http://schemas.microsoft.com/office/drawing/2014/main" val="3830554313"/>
                    </a:ext>
                  </a:extLst>
                </a:gridCol>
              </a:tblGrid>
              <a:tr h="701040">
                <a:tc>
                  <a:txBody>
                    <a:bodyPr/>
                    <a:lstStyle/>
                    <a:p>
                      <a:r>
                        <a:rPr lang="en-US" sz="1550" b="1" i="0">
                          <a:latin typeface="+mn-lt"/>
                        </a:rPr>
                        <a:t>Dates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r>
                        <a:rPr lang="en-US" sz="1550" b="1" i="0">
                          <a:latin typeface="+mn-lt"/>
                        </a:rPr>
                        <a:t>July 31</a:t>
                      </a:r>
                      <a:r>
                        <a:rPr lang="en-US" sz="1550" b="1" i="0" baseline="30000">
                          <a:latin typeface="+mn-lt"/>
                        </a:rPr>
                        <a:t>st</a:t>
                      </a:r>
                      <a:r>
                        <a:rPr lang="en-US" sz="1550" b="1" i="0">
                          <a:latin typeface="+mn-lt"/>
                        </a:rPr>
                        <a:t> to August 8</a:t>
                      </a:r>
                      <a:r>
                        <a:rPr lang="en-US" sz="1550" b="1" i="0" baseline="30000">
                          <a:latin typeface="+mn-lt"/>
                        </a:rPr>
                        <a:t>th</a:t>
                      </a:r>
                      <a:r>
                        <a:rPr lang="en-US" sz="1550" b="1" i="0">
                          <a:latin typeface="+mn-lt"/>
                        </a:rPr>
                        <a:t>, 2023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738704429"/>
                  </a:ext>
                </a:extLst>
              </a:tr>
              <a:tr h="701040">
                <a:tc>
                  <a:txBody>
                    <a:bodyPr/>
                    <a:lstStyle/>
                    <a:p>
                      <a:r>
                        <a:rPr lang="en-US" sz="1550" b="1" i="0">
                          <a:latin typeface="+mn-lt"/>
                        </a:rPr>
                        <a:t>Survey Length</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r>
                        <a:rPr lang="en-US" sz="1550" b="1" i="0">
                          <a:latin typeface="+mn-lt"/>
                        </a:rPr>
                        <a:t>10 minutes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665684287"/>
                  </a:ext>
                </a:extLst>
              </a:tr>
              <a:tr h="701040">
                <a:tc>
                  <a:txBody>
                    <a:bodyPr/>
                    <a:lstStyle/>
                    <a:p>
                      <a:r>
                        <a:rPr lang="en-US" sz="1550" b="1" i="0">
                          <a:latin typeface="+mn-lt"/>
                        </a:rPr>
                        <a:t>Method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r>
                        <a:rPr lang="en-US" sz="1550" b="1" i="0">
                          <a:latin typeface="+mn-lt"/>
                        </a:rPr>
                        <a:t>Online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546635390"/>
                  </a:ext>
                </a:extLst>
              </a:tr>
              <a:tr h="701040">
                <a:tc>
                  <a:txBody>
                    <a:bodyPr/>
                    <a:lstStyle/>
                    <a:p>
                      <a:r>
                        <a:rPr lang="en-US" sz="1550" b="1" i="0">
                          <a:latin typeface="+mn-lt"/>
                        </a:rPr>
                        <a:t>Audience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tc>
                  <a:txBody>
                    <a:bodyPr/>
                    <a:lstStyle/>
                    <a:p>
                      <a:pPr algn="l"/>
                      <a:r>
                        <a:rPr lang="en-US" sz="1550" b="1" i="0">
                          <a:latin typeface="+mn-lt"/>
                        </a:rPr>
                        <a:t>n=1,016 Americans ages 18-64</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212786605"/>
                  </a:ext>
                </a:extLst>
              </a:tr>
              <a:tr h="701040">
                <a:tc gridSpan="2">
                  <a:txBody>
                    <a:bodyPr/>
                    <a:lstStyle/>
                    <a:p>
                      <a:pPr algn="l"/>
                      <a:r>
                        <a:rPr lang="en-US" sz="1000" b="0" i="0">
                          <a:latin typeface="+mn-lt"/>
                        </a:rPr>
                        <a:t>Data is weighted to reflect the U.S. general public across age, gender, race/ethnicity, region, income, household size, and employment.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tcPr>
                </a:tc>
                <a:tc hMerge="1">
                  <a:txBody>
                    <a:bodyPr/>
                    <a:lstStyle/>
                    <a:p>
                      <a:pPr algn="l"/>
                      <a:endParaRPr lang="en-US" sz="1600" b="0" i="0">
                        <a:latin typeface="Helvetica" pitchFamily="2"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tcPr>
                </a:tc>
                <a:extLst>
                  <a:ext uri="{0D108BD9-81ED-4DB2-BD59-A6C34878D82A}">
                    <a16:rowId xmlns:a16="http://schemas.microsoft.com/office/drawing/2014/main" val="1157563003"/>
                  </a:ext>
                </a:extLst>
              </a:tr>
            </a:tbl>
          </a:graphicData>
        </a:graphic>
      </p:graphicFrame>
      <p:grpSp>
        <p:nvGrpSpPr>
          <p:cNvPr id="2" name="Group 1">
            <a:extLst>
              <a:ext uri="{FF2B5EF4-FFF2-40B4-BE49-F238E27FC236}">
                <a16:creationId xmlns:a16="http://schemas.microsoft.com/office/drawing/2014/main" id="{7C1B64DB-2C5C-26C9-5C79-34A11505CD56}"/>
              </a:ext>
            </a:extLst>
          </p:cNvPr>
          <p:cNvGrpSpPr/>
          <p:nvPr/>
        </p:nvGrpSpPr>
        <p:grpSpPr>
          <a:xfrm>
            <a:off x="6631278" y="2210911"/>
            <a:ext cx="952128" cy="2976863"/>
            <a:chOff x="6723744" y="2344473"/>
            <a:chExt cx="952128" cy="2976863"/>
          </a:xfrm>
        </p:grpSpPr>
        <p:pic>
          <p:nvPicPr>
            <p:cNvPr id="7" name="Picture 6" descr="White Icons - A-45.png">
              <a:extLst>
                <a:ext uri="{FF2B5EF4-FFF2-40B4-BE49-F238E27FC236}">
                  <a16:creationId xmlns:a16="http://schemas.microsoft.com/office/drawing/2014/main" id="{70E8F764-ECE5-4F8F-A7E3-60BDDEB5FDF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736425" y="2344473"/>
              <a:ext cx="914400" cy="914400"/>
            </a:xfrm>
            <a:prstGeom prst="rect">
              <a:avLst/>
            </a:prstGeom>
          </p:spPr>
        </p:pic>
        <p:pic>
          <p:nvPicPr>
            <p:cNvPr id="8" name="Picture 7" descr="White Icons - C-09.png">
              <a:extLst>
                <a:ext uri="{FF2B5EF4-FFF2-40B4-BE49-F238E27FC236}">
                  <a16:creationId xmlns:a16="http://schemas.microsoft.com/office/drawing/2014/main" id="{F3678745-49E4-4E74-83AA-CFCBC0F5F500}"/>
                </a:ext>
              </a:extLst>
            </p:cNvPr>
            <p:cNvPicPr>
              <a:picLocks noChangeAspect="1"/>
            </p:cNvPicPr>
            <p:nvPr/>
          </p:nvPicPr>
          <p:blipFill>
            <a:blip r:embed="rId5">
              <a:duotone>
                <a:prstClr val="black"/>
                <a:schemeClr val="tx2">
                  <a:tint val="45000"/>
                  <a:satMod val="400000"/>
                </a:schemeClr>
              </a:duotone>
              <a:extLst>
                <a:ext uri="{BEBA8EAE-BF5A-486C-A8C5-ECC9F3942E4B}">
                  <a14:imgProps xmlns:a14="http://schemas.microsoft.com/office/drawing/2010/main">
                    <a14:imgLayer r:embed="rId6">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6723744" y="3083480"/>
              <a:ext cx="914400" cy="914400"/>
            </a:xfrm>
            <a:prstGeom prst="rect">
              <a:avLst/>
            </a:prstGeom>
            <a:noFill/>
          </p:spPr>
        </p:pic>
        <p:pic>
          <p:nvPicPr>
            <p:cNvPr id="9" name="Picture 8" descr="White Icons - C-37.png">
              <a:extLst>
                <a:ext uri="{FF2B5EF4-FFF2-40B4-BE49-F238E27FC236}">
                  <a16:creationId xmlns:a16="http://schemas.microsoft.com/office/drawing/2014/main" id="{8ED96F9A-A0D4-4B34-8DED-CD5969B5F571}"/>
                </a:ext>
              </a:extLst>
            </p:cNvPr>
            <p:cNvPicPr>
              <a:picLocks noChangeAspect="1"/>
            </p:cNvPicPr>
            <p:nvPr/>
          </p:nvPicPr>
          <p:blipFill>
            <a:blip r:embed="rId7">
              <a:duotone>
                <a:prstClr val="black"/>
                <a:schemeClr val="tx2">
                  <a:tint val="45000"/>
                  <a:satMod val="400000"/>
                </a:schemeClr>
              </a:duotone>
              <a:extLst>
                <a:ext uri="{BEBA8EAE-BF5A-486C-A8C5-ECC9F3942E4B}">
                  <a14:imgProps xmlns:a14="http://schemas.microsoft.com/office/drawing/2010/main">
                    <a14:imgLayer r:embed="rId8">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6761472" y="3746616"/>
              <a:ext cx="914400" cy="914400"/>
            </a:xfrm>
            <a:prstGeom prst="rect">
              <a:avLst/>
            </a:prstGeom>
            <a:noFill/>
          </p:spPr>
        </p:pic>
        <p:pic>
          <p:nvPicPr>
            <p:cNvPr id="11" name="Picture 10" descr="White Icons - B-17.png">
              <a:extLst>
                <a:ext uri="{FF2B5EF4-FFF2-40B4-BE49-F238E27FC236}">
                  <a16:creationId xmlns:a16="http://schemas.microsoft.com/office/drawing/2014/main" id="{C9373C49-868A-4DF9-BF10-1E855B58197B}"/>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6757387" y="4406936"/>
              <a:ext cx="914400" cy="914400"/>
            </a:xfrm>
            <a:prstGeom prst="rect">
              <a:avLst/>
            </a:prstGeom>
          </p:spPr>
        </p:pic>
      </p:grpSp>
      <p:graphicFrame>
        <p:nvGraphicFramePr>
          <p:cNvPr id="4" name="Table 5">
            <a:extLst>
              <a:ext uri="{FF2B5EF4-FFF2-40B4-BE49-F238E27FC236}">
                <a16:creationId xmlns:a16="http://schemas.microsoft.com/office/drawing/2014/main" id="{36CD1C82-2769-44FE-9DC1-AA4A3CFDC70C}"/>
              </a:ext>
            </a:extLst>
          </p:cNvPr>
          <p:cNvGraphicFramePr>
            <a:graphicFrameLocks noGrp="1"/>
          </p:cNvGraphicFramePr>
          <p:nvPr>
            <p:extLst>
              <p:ext uri="{D42A27DB-BD31-4B8C-83A1-F6EECF244321}">
                <p14:modId xmlns:p14="http://schemas.microsoft.com/office/powerpoint/2010/main" val="369660638"/>
              </p:ext>
            </p:extLst>
          </p:nvPr>
        </p:nvGraphicFramePr>
        <p:xfrm>
          <a:off x="535691" y="2144811"/>
          <a:ext cx="6114499" cy="2339133"/>
        </p:xfrm>
        <a:graphic>
          <a:graphicData uri="http://schemas.openxmlformats.org/drawingml/2006/table">
            <a:tbl>
              <a:tblPr firstRow="1" bandRow="1">
                <a:tableStyleId>{2D5ABB26-0587-4C30-8999-92F81FD0307C}</a:tableStyleId>
              </a:tblPr>
              <a:tblGrid>
                <a:gridCol w="5161361">
                  <a:extLst>
                    <a:ext uri="{9D8B030D-6E8A-4147-A177-3AD203B41FA5}">
                      <a16:colId xmlns:a16="http://schemas.microsoft.com/office/drawing/2014/main" val="3980726531"/>
                    </a:ext>
                  </a:extLst>
                </a:gridCol>
                <a:gridCol w="953138">
                  <a:extLst>
                    <a:ext uri="{9D8B030D-6E8A-4147-A177-3AD203B41FA5}">
                      <a16:colId xmlns:a16="http://schemas.microsoft.com/office/drawing/2014/main" val="2276397627"/>
                    </a:ext>
                  </a:extLst>
                </a:gridCol>
              </a:tblGrid>
              <a:tr h="779711">
                <a:tc>
                  <a:txBody>
                    <a:bodyPr/>
                    <a:lstStyle/>
                    <a:p>
                      <a:r>
                        <a:rPr lang="en-US" sz="1400" b="1" i="0" kern="1200" dirty="0">
                          <a:solidFill>
                            <a:schemeClr val="tx1"/>
                          </a:solidFill>
                          <a:latin typeface="+mn-lt"/>
                          <a:ea typeface="+mn-ea"/>
                          <a:cs typeface="+mn-cs"/>
                        </a:rPr>
                        <a:t>Key Takeaways</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600" b="1" i="0" dirty="0">
                          <a:solidFill>
                            <a:schemeClr val="accent1"/>
                          </a:solidFill>
                          <a:latin typeface="+mn-lt"/>
                        </a:rPr>
                        <a:t>p.3</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2605336066"/>
                  </a:ext>
                </a:extLst>
              </a:tr>
              <a:tr h="779711">
                <a:tc>
                  <a:txBody>
                    <a:bodyPr/>
                    <a:lstStyle/>
                    <a:p>
                      <a:r>
                        <a:rPr lang="en-US" sz="1400" b="1" i="0" kern="1200">
                          <a:solidFill>
                            <a:schemeClr val="tx1"/>
                          </a:solidFill>
                          <a:latin typeface="+mn-lt"/>
                          <a:ea typeface="+mn-ea"/>
                          <a:cs typeface="+mn-cs"/>
                        </a:rPr>
                        <a:t>Holiday Travel</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600" b="1" i="0" dirty="0">
                          <a:solidFill>
                            <a:schemeClr val="accent1"/>
                          </a:solidFill>
                          <a:latin typeface="+mn-lt"/>
                        </a:rPr>
                        <a:t>p.6</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4199947712"/>
                  </a:ext>
                </a:extLst>
              </a:tr>
              <a:tr h="779711">
                <a:tc>
                  <a:txBody>
                    <a:bodyPr/>
                    <a:lstStyle/>
                    <a:p>
                      <a:r>
                        <a:rPr lang="en-US" sz="1400" b="1" i="0">
                          <a:solidFill>
                            <a:schemeClr val="tx1"/>
                          </a:solidFill>
                          <a:latin typeface="+mn-lt"/>
                        </a:rPr>
                        <a:t>Holiday Shopping</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ctr"/>
                      <a:r>
                        <a:rPr lang="en-US" sz="1600" b="1" i="0" dirty="0">
                          <a:solidFill>
                            <a:schemeClr val="accent1"/>
                          </a:solidFill>
                          <a:latin typeface="+mn-lt"/>
                        </a:rPr>
                        <a:t>p.12</a:t>
                      </a:r>
                    </a:p>
                  </a:txBody>
                  <a:tcPr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noFill/>
                  </a:tcPr>
                </a:tc>
                <a:extLst>
                  <a:ext uri="{0D108BD9-81ED-4DB2-BD59-A6C34878D82A}">
                    <a16:rowId xmlns:a16="http://schemas.microsoft.com/office/drawing/2014/main" val="77804541"/>
                  </a:ext>
                </a:extLst>
              </a:tr>
            </a:tbl>
          </a:graphicData>
        </a:graphic>
      </p:graphicFrame>
      <p:sp>
        <p:nvSpPr>
          <p:cNvPr id="12" name="Text Placeholder 5">
            <a:extLst>
              <a:ext uri="{FF2B5EF4-FFF2-40B4-BE49-F238E27FC236}">
                <a16:creationId xmlns:a16="http://schemas.microsoft.com/office/drawing/2014/main" id="{58690D2C-1BBB-F246-BC52-80C976A36A7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Q1 CONSUMER TRENDS FOR OOH</a:t>
            </a:r>
          </a:p>
        </p:txBody>
      </p:sp>
      <p:sp>
        <p:nvSpPr>
          <p:cNvPr id="10" name="TextBox 9">
            <a:extLst>
              <a:ext uri="{FF2B5EF4-FFF2-40B4-BE49-F238E27FC236}">
                <a16:creationId xmlns:a16="http://schemas.microsoft.com/office/drawing/2014/main" id="{5547812E-C949-4845-825C-7BF76D6BFFA0}"/>
              </a:ext>
            </a:extLst>
          </p:cNvPr>
          <p:cNvSpPr txBox="1"/>
          <p:nvPr/>
        </p:nvSpPr>
        <p:spPr>
          <a:xfrm>
            <a:off x="2794958" y="6544335"/>
            <a:ext cx="9540817" cy="215444"/>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333333"/>
                </a:solidFill>
                <a:effectLst/>
                <a:uLnTx/>
                <a:uFillTx/>
                <a:cs typeface="Calibri" panose="020F0502020204030204" pitchFamily="34" charset="0"/>
              </a:rPr>
              <a:t>“OOH Consumer Insights and Intent Q4 2023” was sponsored by The Foundation for Outdoor Advertising Research and Education (FOARE), a 501 (c) (3) not for profit, charitable organization</a:t>
            </a:r>
            <a:endParaRPr lang="en-US" sz="800" dirty="0"/>
          </a:p>
        </p:txBody>
      </p:sp>
    </p:spTree>
    <p:extLst>
      <p:ext uri="{BB962C8B-B14F-4D97-AF65-F5344CB8AC3E}">
        <p14:creationId xmlns:p14="http://schemas.microsoft.com/office/powerpoint/2010/main" val="1194174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84FA0A4-9D8E-0E4B-AD09-CC92AC4C9EDE}"/>
              </a:ext>
            </a:extLst>
          </p:cNvPr>
          <p:cNvSpPr>
            <a:spLocks noGrp="1"/>
          </p:cNvSpPr>
          <p:nvPr>
            <p:ph type="ctrTitle"/>
          </p:nvPr>
        </p:nvSpPr>
        <p:spPr>
          <a:xfrm>
            <a:off x="0" y="2525120"/>
            <a:ext cx="12191999" cy="2355391"/>
          </a:xfrm>
        </p:spPr>
        <p:txBody>
          <a:bodyPr anchor="ctr"/>
          <a:lstStyle/>
          <a:p>
            <a:r>
              <a:rPr lang="en-US" sz="4800">
                <a:latin typeface="+mn-lt"/>
              </a:rPr>
              <a:t>Key Takeaways</a:t>
            </a:r>
            <a:endParaRPr lang="en-US" sz="4000">
              <a:latin typeface="+mn-lt"/>
            </a:endParaRPr>
          </a:p>
        </p:txBody>
      </p:sp>
    </p:spTree>
    <p:extLst>
      <p:ext uri="{BB962C8B-B14F-4D97-AF65-F5344CB8AC3E}">
        <p14:creationId xmlns:p14="http://schemas.microsoft.com/office/powerpoint/2010/main" val="2221707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BC5A5E0-02BF-4D43-85D0-3FBCD3ABE149}"/>
              </a:ext>
            </a:extLst>
          </p:cNvPr>
          <p:cNvSpPr>
            <a:spLocks noGrp="1"/>
          </p:cNvSpPr>
          <p:nvPr>
            <p:ph type="title"/>
          </p:nvPr>
        </p:nvSpPr>
        <p:spPr>
          <a:xfrm>
            <a:off x="200026" y="482600"/>
            <a:ext cx="11403471" cy="433739"/>
          </a:xfrm>
        </p:spPr>
        <p:txBody>
          <a:bodyPr/>
          <a:lstStyle/>
          <a:p>
            <a:r>
              <a:rPr lang="en-US" b="1">
                <a:latin typeface="+mn-lt"/>
              </a:rPr>
              <a:t>Key Takeaways </a:t>
            </a:r>
            <a:endParaRPr lang="en-US" b="1">
              <a:highlight>
                <a:srgbClr val="FFFF00"/>
              </a:highlight>
              <a:latin typeface="+mn-lt"/>
            </a:endParaRPr>
          </a:p>
        </p:txBody>
      </p:sp>
      <p:graphicFrame>
        <p:nvGraphicFramePr>
          <p:cNvPr id="13" name="Table 12">
            <a:extLst>
              <a:ext uri="{FF2B5EF4-FFF2-40B4-BE49-F238E27FC236}">
                <a16:creationId xmlns:a16="http://schemas.microsoft.com/office/drawing/2014/main" id="{E3EBA47B-C3BB-4E7A-BA64-389C908DCB57}"/>
              </a:ext>
            </a:extLst>
          </p:cNvPr>
          <p:cNvGraphicFramePr>
            <a:graphicFrameLocks noGrp="1"/>
          </p:cNvGraphicFramePr>
          <p:nvPr>
            <p:extLst>
              <p:ext uri="{D42A27DB-BD31-4B8C-83A1-F6EECF244321}">
                <p14:modId xmlns:p14="http://schemas.microsoft.com/office/powerpoint/2010/main" val="1064827068"/>
              </p:ext>
            </p:extLst>
          </p:nvPr>
        </p:nvGraphicFramePr>
        <p:xfrm>
          <a:off x="653679" y="1267583"/>
          <a:ext cx="10496163" cy="4754880"/>
        </p:xfrm>
        <a:graphic>
          <a:graphicData uri="http://schemas.openxmlformats.org/drawingml/2006/table">
            <a:tbl>
              <a:tblPr firstRow="1" bandRow="1">
                <a:tableStyleId>{5940675A-B579-460E-94D1-54222C63F5DA}</a:tableStyleId>
              </a:tblPr>
              <a:tblGrid>
                <a:gridCol w="534283">
                  <a:extLst>
                    <a:ext uri="{9D8B030D-6E8A-4147-A177-3AD203B41FA5}">
                      <a16:colId xmlns:a16="http://schemas.microsoft.com/office/drawing/2014/main" val="20000"/>
                    </a:ext>
                  </a:extLst>
                </a:gridCol>
                <a:gridCol w="9961880">
                  <a:extLst>
                    <a:ext uri="{9D8B030D-6E8A-4147-A177-3AD203B41FA5}">
                      <a16:colId xmlns:a16="http://schemas.microsoft.com/office/drawing/2014/main" val="20001"/>
                    </a:ext>
                  </a:extLst>
                </a:gridCol>
              </a:tblGrid>
              <a:tr h="746076">
                <a:tc>
                  <a:txBody>
                    <a:bodyPr/>
                    <a:lstStyle/>
                    <a:p>
                      <a:pPr marL="571500" indent="-571500" algn="r" rtl="0" eaLnBrk="1" latinLnBrk="0" hangingPunct="1">
                        <a:buClr>
                          <a:schemeClr val="accent1"/>
                        </a:buClr>
                        <a:buFont typeface="Arial"/>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a:ln>
                            <a:noFill/>
                          </a:ln>
                          <a:solidFill>
                            <a:srgbClr val="000000"/>
                          </a:solidFill>
                          <a:effectLst/>
                          <a:uLnTx/>
                          <a:uFillTx/>
                          <a:latin typeface="+mn-lt"/>
                          <a:ea typeface="+mn-ea"/>
                          <a:cs typeface="+mn-cs"/>
                        </a:rPr>
                        <a:t>Holiday traveler rates are on par with 2022, but there is a boost in length of travel: </a:t>
                      </a:r>
                      <a:r>
                        <a:rPr kumimoji="0" lang="en-US" sz="1400" b="0" i="0" u="none" strike="noStrike" kern="1200" cap="none" spc="0" normalizeH="0" baseline="0">
                          <a:ln>
                            <a:noFill/>
                          </a:ln>
                          <a:solidFill>
                            <a:srgbClr val="000000"/>
                          </a:solidFill>
                          <a:effectLst/>
                          <a:uLnTx/>
                          <a:uFillTx/>
                          <a:latin typeface="+mn-lt"/>
                          <a:ea typeface="+mn-ea"/>
                          <a:cs typeface="+mn-cs"/>
                        </a:rPr>
                        <a:t>3 in 5 (60%) plan to travel this holiday season compared to (59%) in 2022. However, over 4 in 10 (44%) of holiday travelers plan on traveling more days this year compared to just (31%) last year.</a:t>
                      </a:r>
                      <a:endParaRPr kumimoji="0" lang="en-US" sz="1400" b="0" i="0" u="none" strike="noStrike" kern="1200" cap="none" spc="0" normalizeH="0" baseline="0" noProof="0">
                        <a:ln>
                          <a:noFill/>
                        </a:ln>
                        <a:solidFill>
                          <a:srgbClr val="000000"/>
                        </a:solidFill>
                        <a:effectLst/>
                        <a:uLnTx/>
                        <a:uFillTx/>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0465504"/>
                  </a:ext>
                </a:extLst>
              </a:tr>
              <a:tr h="746076">
                <a:tc>
                  <a:txBody>
                    <a:bodyPr/>
                    <a:lstStyle/>
                    <a:p>
                      <a:pPr marL="571500" indent="-571500" algn="r" rtl="0" eaLnBrk="1" latinLnBrk="0" hangingPunct="1">
                        <a:buClr>
                          <a:schemeClr val="accent1"/>
                        </a:buClr>
                        <a:buFont typeface="Arial" panose="020B0604020202020204" pitchFamily="34" charset="0"/>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400" b="1" i="0" kern="1200">
                          <a:solidFill>
                            <a:schemeClr val="tx1"/>
                          </a:solidFill>
                          <a:latin typeface="+mn-lt"/>
                          <a:ea typeface="+mn-ea"/>
                          <a:cs typeface="+mn-cs"/>
                        </a:rPr>
                        <a:t>Travelers are going the distance: </a:t>
                      </a:r>
                      <a:r>
                        <a:rPr lang="en-US" sz="1400" b="0" i="0" kern="1200">
                          <a:solidFill>
                            <a:schemeClr val="tx1"/>
                          </a:solidFill>
                          <a:latin typeface="+mn-lt"/>
                          <a:ea typeface="+mn-ea"/>
                          <a:cs typeface="+mn-cs"/>
                        </a:rPr>
                        <a:t>Personal vehicles remain the most likely mode of transportation (62%), but more travelers are flying (59% vs. 48% in 2022) which compliments the fact that many more are traveling between 501-1,000 miles to get to their destination this year (23% vs. 14% in 2022).</a:t>
                      </a:r>
                      <a:endParaRPr lang="en-US" sz="1400" b="1" i="0" kern="1200">
                        <a:solidFill>
                          <a:schemeClr val="tx1"/>
                        </a:solidFill>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6535067"/>
                  </a:ext>
                </a:extLst>
              </a:tr>
              <a:tr h="746076">
                <a:tc>
                  <a:txBody>
                    <a:bodyPr/>
                    <a:lstStyle/>
                    <a:p>
                      <a:pPr marL="571500" indent="-571500" algn="r" rtl="0" eaLnBrk="1" latinLnBrk="0" hangingPunct="1">
                        <a:buClr>
                          <a:schemeClr val="accent1"/>
                        </a:buClr>
                        <a:buFont typeface="Arial" panose="020B0604020202020204" pitchFamily="34" charset="0"/>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kumimoji="0" lang="en-US" sz="1400" b="1" i="0" u="none" strike="noStrike" kern="1200" cap="none" spc="0" normalizeH="0" baseline="0" dirty="0">
                          <a:ln>
                            <a:noFill/>
                          </a:ln>
                          <a:solidFill>
                            <a:srgbClr val="000000"/>
                          </a:solidFill>
                          <a:effectLst/>
                          <a:uLnTx/>
                          <a:uFillTx/>
                          <a:latin typeface="+mn-lt"/>
                          <a:ea typeface="+mn-ea"/>
                          <a:cs typeface="+mn-cs"/>
                        </a:rPr>
                        <a:t>Holiday travel is a priority: </a:t>
                      </a:r>
                      <a:r>
                        <a:rPr kumimoji="0" lang="en-US" sz="1400" b="0" i="0" u="none" strike="noStrike" kern="1200" cap="none" spc="0" normalizeH="0" baseline="0" dirty="0">
                          <a:ln>
                            <a:noFill/>
                          </a:ln>
                          <a:solidFill>
                            <a:srgbClr val="000000"/>
                          </a:solidFill>
                          <a:effectLst/>
                          <a:uLnTx/>
                          <a:uFillTx/>
                          <a:latin typeface="+mn-lt"/>
                          <a:ea typeface="+mn-ea"/>
                          <a:cs typeface="+mn-cs"/>
                        </a:rPr>
                        <a:t>A third (36%) of </a:t>
                      </a:r>
                      <a:r>
                        <a:rPr kumimoji="0" lang="en-US" sz="1400" b="0" i="0" u="none" strike="noStrike" kern="1200" cap="none" spc="0" normalizeH="0" baseline="0" noProof="0" dirty="0">
                          <a:ln>
                            <a:noFill/>
                          </a:ln>
                          <a:solidFill>
                            <a:srgbClr val="000000"/>
                          </a:solidFill>
                          <a:effectLst/>
                          <a:uLnTx/>
                          <a:uFillTx/>
                          <a:latin typeface="+mn-lt"/>
                          <a:ea typeface="+mn-ea"/>
                          <a:cs typeface="+mn-cs"/>
                        </a:rPr>
                        <a:t>holiday travelers are spending more on their travel this year and they are much less likely to say it has an impact on the distance they are willing to travel this year (26% has an impact in 2023 vs. 44% in 2022) signaling that holiday travel is important.</a:t>
                      </a:r>
                      <a:endParaRPr kumimoji="0" lang="en-US" sz="1400" b="1" i="0" u="none" strike="noStrike" kern="1200" cap="none" spc="0" normalizeH="0" baseline="0" dirty="0">
                        <a:ln>
                          <a:noFill/>
                        </a:ln>
                        <a:solidFill>
                          <a:srgbClr val="000000"/>
                        </a:solidFill>
                        <a:effectLst/>
                        <a:uLnTx/>
                        <a:uFillTx/>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42616400"/>
                  </a:ext>
                </a:extLst>
              </a:tr>
              <a:tr h="746076">
                <a:tc>
                  <a:txBody>
                    <a:bodyPr/>
                    <a:lstStyle/>
                    <a:p>
                      <a:pPr marL="571500" indent="-571500" algn="r" rtl="0" eaLnBrk="1" latinLnBrk="0" hangingPunct="1">
                        <a:buClr>
                          <a:schemeClr val="accent1"/>
                        </a:buClr>
                        <a:buFont typeface="Arial" panose="020B0604020202020204" pitchFamily="34" charset="0"/>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400" b="1" i="0" kern="1200">
                          <a:solidFill>
                            <a:schemeClr val="tx1"/>
                          </a:solidFill>
                          <a:latin typeface="+mn-lt"/>
                          <a:ea typeface="+mn-ea"/>
                          <a:cs typeface="+mn-cs"/>
                        </a:rPr>
                        <a:t>Holiday shoppers will flood the stores in late fall: </a:t>
                      </a:r>
                      <a:r>
                        <a:rPr lang="en-US" sz="1400" b="0" i="0" kern="1200">
                          <a:solidFill>
                            <a:schemeClr val="tx1"/>
                          </a:solidFill>
                          <a:latin typeface="+mn-lt"/>
                          <a:ea typeface="+mn-ea"/>
                          <a:cs typeface="+mn-cs"/>
                        </a:rPr>
                        <a:t>Nearly identical numbers of consumers report they will be holiday shopping this year compared to last (87% 2023 vs. 85% 2022), but November grows in importance in timing of their planned purchases (38% 2023 vs. 30% 2022).</a:t>
                      </a:r>
                      <a:endParaRPr lang="en-US" sz="1400" b="0"/>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239028"/>
                  </a:ext>
                </a:extLst>
              </a:tr>
              <a:tr h="746076">
                <a:tc>
                  <a:txBody>
                    <a:bodyPr/>
                    <a:lstStyle/>
                    <a:p>
                      <a:pPr marL="571500" indent="-571500" algn="r" rtl="0" eaLnBrk="1" latinLnBrk="0" hangingPunct="1">
                        <a:buClr>
                          <a:schemeClr val="accent1"/>
                        </a:buClr>
                        <a:buFont typeface="Arial" panose="020B0604020202020204" pitchFamily="34" charset="0"/>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400" b="1" i="0" kern="1200">
                          <a:solidFill>
                            <a:schemeClr val="tx1"/>
                          </a:solidFill>
                          <a:latin typeface="+mn-lt"/>
                          <a:ea typeface="+mn-ea"/>
                          <a:cs typeface="+mn-cs"/>
                        </a:rPr>
                        <a:t>Holiday shoppers are still likely to adjust their shopping for economic reasons: </a:t>
                      </a:r>
                      <a:r>
                        <a:rPr lang="en-US" sz="1400" b="0" i="0" kern="1200">
                          <a:solidFill>
                            <a:schemeClr val="tx1"/>
                          </a:solidFill>
                          <a:latin typeface="+mn-lt"/>
                          <a:ea typeface="+mn-ea"/>
                          <a:cs typeface="+mn-cs"/>
                        </a:rPr>
                        <a:t>A consistent majority of holiday shoppers since 2022 report that they plan on adjusting their shopping because of the economy/inflation (84% 2023 vs. 83% 2022) – with most (50%) saying they will set a budget and stick to it this year.</a:t>
                      </a:r>
                      <a:endParaRPr lang="en-US" sz="1400" b="1" i="0" kern="1200">
                        <a:solidFill>
                          <a:schemeClr val="tx1"/>
                        </a:solidFill>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4862520"/>
                  </a:ext>
                </a:extLst>
              </a:tr>
              <a:tr h="746076">
                <a:tc>
                  <a:txBody>
                    <a:bodyPr/>
                    <a:lstStyle/>
                    <a:p>
                      <a:pPr marL="571500" indent="-571500" algn="r" rtl="0" eaLnBrk="1" latinLnBrk="0" hangingPunct="1">
                        <a:buClr>
                          <a:schemeClr val="accent1"/>
                        </a:buClr>
                        <a:buFont typeface="Arial" panose="020B0604020202020204" pitchFamily="34" charset="0"/>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i="0" kern="1200" dirty="0">
                          <a:solidFill>
                            <a:schemeClr val="tx1"/>
                          </a:solidFill>
                          <a:latin typeface="+mn-lt"/>
                          <a:ea typeface="+mn-ea"/>
                          <a:cs typeface="+mn-cs"/>
                        </a:rPr>
                        <a:t>However, shoppers anticipate increased spending on holiday gifts: </a:t>
                      </a:r>
                      <a:r>
                        <a:rPr lang="en-US" sz="1400" b="0" i="0" kern="1200" dirty="0">
                          <a:solidFill>
                            <a:schemeClr val="tx1"/>
                          </a:solidFill>
                          <a:latin typeface="+mn-lt"/>
                          <a:ea typeface="+mn-ea"/>
                          <a:cs typeface="+mn-cs"/>
                        </a:rPr>
                        <a:t>Nearly 2 in 5 (37%) plan to spend more on holiday gifts compared to last year, with nearly 7 in 10 (68%) expecting to spend over $500 on holiday gifts (vs. 57% in 2022). </a:t>
                      </a:r>
                      <a:endParaRPr lang="en-US" sz="1400" b="1" i="0" kern="1200" dirty="0">
                        <a:solidFill>
                          <a:schemeClr val="tx1"/>
                        </a:solidFill>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60127740"/>
                  </a:ext>
                </a:extLst>
              </a:tr>
            </a:tbl>
          </a:graphicData>
        </a:graphic>
      </p:graphicFrame>
      <p:sp>
        <p:nvSpPr>
          <p:cNvPr id="8" name="Text Placeholder 5">
            <a:extLst>
              <a:ext uri="{FF2B5EF4-FFF2-40B4-BE49-F238E27FC236}">
                <a16:creationId xmlns:a16="http://schemas.microsoft.com/office/drawing/2014/main" id="{379BAC47-76A7-0147-BB29-A25C1557DD9E}"/>
              </a:ext>
            </a:extLst>
          </p:cNvPr>
          <p:cNvSpPr>
            <a:spLocks noGrp="1"/>
          </p:cNvSpPr>
          <p:nvPr>
            <p:ph type="body" sz="quarter" idx="11"/>
          </p:nvPr>
        </p:nvSpPr>
        <p:spPr>
          <a:xfrm>
            <a:off x="200026" y="191785"/>
            <a:ext cx="7715723" cy="252573"/>
          </a:xfrm>
        </p:spPr>
        <p:txBody>
          <a:bodyPr/>
          <a:lstStyle/>
          <a:p>
            <a:r>
              <a:rPr lang="en-US" b="1">
                <a:solidFill>
                  <a:schemeClr val="accent2"/>
                </a:solidFill>
                <a:latin typeface="+mn-lt"/>
              </a:rPr>
              <a:t>OAAA Q1 2023 - CONSUMER TRENDS FOR OOH</a:t>
            </a:r>
          </a:p>
        </p:txBody>
      </p:sp>
    </p:spTree>
    <p:extLst>
      <p:ext uri="{BB962C8B-B14F-4D97-AF65-F5344CB8AC3E}">
        <p14:creationId xmlns:p14="http://schemas.microsoft.com/office/powerpoint/2010/main" val="936283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BC5A5E0-02BF-4D43-85D0-3FBCD3ABE149}"/>
              </a:ext>
            </a:extLst>
          </p:cNvPr>
          <p:cNvSpPr>
            <a:spLocks noGrp="1"/>
          </p:cNvSpPr>
          <p:nvPr>
            <p:ph type="title"/>
          </p:nvPr>
        </p:nvSpPr>
        <p:spPr>
          <a:xfrm>
            <a:off x="200026" y="482600"/>
            <a:ext cx="11403471" cy="433739"/>
          </a:xfrm>
        </p:spPr>
        <p:txBody>
          <a:bodyPr/>
          <a:lstStyle/>
          <a:p>
            <a:r>
              <a:rPr lang="en-US" b="1">
                <a:latin typeface="+mn-lt"/>
              </a:rPr>
              <a:t>Key Takeaways </a:t>
            </a:r>
            <a:endParaRPr lang="en-US" b="1">
              <a:highlight>
                <a:srgbClr val="FFFF00"/>
              </a:highlight>
              <a:latin typeface="+mn-lt"/>
            </a:endParaRPr>
          </a:p>
        </p:txBody>
      </p:sp>
      <p:graphicFrame>
        <p:nvGraphicFramePr>
          <p:cNvPr id="13" name="Table 12">
            <a:extLst>
              <a:ext uri="{FF2B5EF4-FFF2-40B4-BE49-F238E27FC236}">
                <a16:creationId xmlns:a16="http://schemas.microsoft.com/office/drawing/2014/main" id="{E3EBA47B-C3BB-4E7A-BA64-389C908DCB57}"/>
              </a:ext>
            </a:extLst>
          </p:cNvPr>
          <p:cNvGraphicFramePr>
            <a:graphicFrameLocks noGrp="1"/>
          </p:cNvGraphicFramePr>
          <p:nvPr>
            <p:extLst>
              <p:ext uri="{D42A27DB-BD31-4B8C-83A1-F6EECF244321}">
                <p14:modId xmlns:p14="http://schemas.microsoft.com/office/powerpoint/2010/main" val="1643575629"/>
              </p:ext>
            </p:extLst>
          </p:nvPr>
        </p:nvGraphicFramePr>
        <p:xfrm>
          <a:off x="940008" y="1447800"/>
          <a:ext cx="9725222" cy="1584960"/>
        </p:xfrm>
        <a:graphic>
          <a:graphicData uri="http://schemas.openxmlformats.org/drawingml/2006/table">
            <a:tbl>
              <a:tblPr firstRow="1" bandRow="1">
                <a:tableStyleId>{5940675A-B579-460E-94D1-54222C63F5DA}</a:tableStyleId>
              </a:tblPr>
              <a:tblGrid>
                <a:gridCol w="495040">
                  <a:extLst>
                    <a:ext uri="{9D8B030D-6E8A-4147-A177-3AD203B41FA5}">
                      <a16:colId xmlns:a16="http://schemas.microsoft.com/office/drawing/2014/main" val="20000"/>
                    </a:ext>
                  </a:extLst>
                </a:gridCol>
                <a:gridCol w="9230182">
                  <a:extLst>
                    <a:ext uri="{9D8B030D-6E8A-4147-A177-3AD203B41FA5}">
                      <a16:colId xmlns:a16="http://schemas.microsoft.com/office/drawing/2014/main" val="20001"/>
                    </a:ext>
                  </a:extLst>
                </a:gridCol>
              </a:tblGrid>
              <a:tr h="493348">
                <a:tc>
                  <a:txBody>
                    <a:bodyPr/>
                    <a:lstStyle/>
                    <a:p>
                      <a:pPr marL="571500" indent="-571500" algn="r" rtl="0" eaLnBrk="1" latinLnBrk="0" hangingPunct="1">
                        <a:buClr>
                          <a:schemeClr val="accent1"/>
                        </a:buClr>
                        <a:buFont typeface="Arial"/>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400" b="1" i="0" kern="1200">
                          <a:solidFill>
                            <a:schemeClr val="tx1"/>
                          </a:solidFill>
                          <a:latin typeface="+mn-lt"/>
                          <a:ea typeface="+mn-ea"/>
                          <a:cs typeface="+mn-cs"/>
                        </a:rPr>
                        <a:t>Online retailers and clothing are fan favorites for shoppers: </a:t>
                      </a:r>
                      <a:r>
                        <a:rPr lang="en-US" sz="1400" b="0" i="0" kern="1200">
                          <a:solidFill>
                            <a:schemeClr val="tx1"/>
                          </a:solidFill>
                          <a:latin typeface="+mn-lt"/>
                          <a:ea typeface="+mn-ea"/>
                          <a:cs typeface="+mn-cs"/>
                        </a:rPr>
                        <a:t>Most (32%) holiday shoppers who purchase from online retailers say they will be spending more here this holiday shopping season. Clothing is the gift most shoppers will be spending big on (60%).</a:t>
                      </a:r>
                      <a:endParaRPr lang="en-US" sz="1400" b="1" i="0" kern="1200">
                        <a:solidFill>
                          <a:schemeClr val="tx1"/>
                        </a:solidFill>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0465504"/>
                  </a:ext>
                </a:extLst>
              </a:tr>
              <a:tr h="493348">
                <a:tc>
                  <a:txBody>
                    <a:bodyPr/>
                    <a:lstStyle/>
                    <a:p>
                      <a:pPr marL="571500" indent="-571500" algn="r" rtl="0" eaLnBrk="1" latinLnBrk="0" hangingPunct="1">
                        <a:buClr>
                          <a:schemeClr val="accent1"/>
                        </a:buClr>
                        <a:buFont typeface="Arial" panose="020B0604020202020204" pitchFamily="34" charset="0"/>
                        <a:buChar char="•"/>
                      </a:pPr>
                      <a:r>
                        <a:rPr lang="en-US" sz="4400" b="0" kern="1200">
                          <a:solidFill>
                            <a:schemeClr val="accent2"/>
                          </a:solidFill>
                          <a:latin typeface="+mn-lt"/>
                          <a:ea typeface="+mn-ea"/>
                          <a:cs typeface="Arial Black"/>
                        </a:rPr>
                        <a:t> </a:t>
                      </a:r>
                    </a:p>
                  </a:txBody>
                  <a:tcPr marL="121920" marR="121920" marT="60960" marB="6096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lang="en-US" sz="1400" b="1" i="0" kern="1200" dirty="0">
                          <a:solidFill>
                            <a:schemeClr val="tx1"/>
                          </a:solidFill>
                          <a:latin typeface="+mn-lt"/>
                          <a:ea typeface="+mn-ea"/>
                          <a:cs typeface="+mn-cs"/>
                        </a:rPr>
                        <a:t>OOH ads are highly relevant for holiday shoppers: </a:t>
                      </a:r>
                      <a:r>
                        <a:rPr lang="en-US" sz="1400" b="0" i="0" kern="1200" dirty="0">
                          <a:solidFill>
                            <a:schemeClr val="tx1"/>
                          </a:solidFill>
                          <a:latin typeface="+mn-lt"/>
                          <a:ea typeface="+mn-ea"/>
                          <a:cs typeface="+mn-cs"/>
                        </a:rPr>
                        <a:t>Two-thirds or more of shoppers say OOH ads regarding shopping are relevant to them, with nearly 9 in 10 (87%) saying ads about value or savings are relevant.</a:t>
                      </a:r>
                      <a:endParaRPr lang="en-US" sz="1400" b="1" i="0" kern="1200" dirty="0">
                        <a:solidFill>
                          <a:schemeClr val="tx1"/>
                        </a:solidFill>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mpd="sng">
                      <a:noFill/>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6535067"/>
                  </a:ext>
                </a:extLst>
              </a:tr>
            </a:tbl>
          </a:graphicData>
        </a:graphic>
      </p:graphicFrame>
      <p:sp>
        <p:nvSpPr>
          <p:cNvPr id="8" name="Text Placeholder 5">
            <a:extLst>
              <a:ext uri="{FF2B5EF4-FFF2-40B4-BE49-F238E27FC236}">
                <a16:creationId xmlns:a16="http://schemas.microsoft.com/office/drawing/2014/main" id="{379BAC47-76A7-0147-BB29-A25C1557DD9E}"/>
              </a:ext>
            </a:extLst>
          </p:cNvPr>
          <p:cNvSpPr>
            <a:spLocks noGrp="1"/>
          </p:cNvSpPr>
          <p:nvPr>
            <p:ph type="body" sz="quarter" idx="11"/>
          </p:nvPr>
        </p:nvSpPr>
        <p:spPr>
          <a:xfrm>
            <a:off x="200026" y="191785"/>
            <a:ext cx="7715723" cy="252573"/>
          </a:xfrm>
        </p:spPr>
        <p:txBody>
          <a:bodyPr/>
          <a:lstStyle/>
          <a:p>
            <a:r>
              <a:rPr lang="en-US" b="1">
                <a:solidFill>
                  <a:schemeClr val="accent2"/>
                </a:solidFill>
                <a:latin typeface="+mn-lt"/>
              </a:rPr>
              <a:t>OAAA Q1 2023 - CONSUMER TRENDS FOR OOH</a:t>
            </a:r>
          </a:p>
        </p:txBody>
      </p:sp>
    </p:spTree>
    <p:extLst>
      <p:ext uri="{BB962C8B-B14F-4D97-AF65-F5344CB8AC3E}">
        <p14:creationId xmlns:p14="http://schemas.microsoft.com/office/powerpoint/2010/main" val="1174785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84FA0A4-9D8E-0E4B-AD09-CC92AC4C9EDE}"/>
              </a:ext>
            </a:extLst>
          </p:cNvPr>
          <p:cNvSpPr>
            <a:spLocks noGrp="1"/>
          </p:cNvSpPr>
          <p:nvPr>
            <p:ph type="ctrTitle"/>
          </p:nvPr>
        </p:nvSpPr>
        <p:spPr>
          <a:xfrm>
            <a:off x="1557667" y="2251304"/>
            <a:ext cx="9076666" cy="2355391"/>
          </a:xfrm>
        </p:spPr>
        <p:txBody>
          <a:bodyPr anchor="ctr"/>
          <a:lstStyle/>
          <a:p>
            <a:r>
              <a:rPr lang="en-US" sz="4800" dirty="0"/>
              <a:t>Holiday Travel</a:t>
            </a:r>
          </a:p>
        </p:txBody>
      </p:sp>
    </p:spTree>
    <p:extLst>
      <p:ext uri="{BB962C8B-B14F-4D97-AF65-F5344CB8AC3E}">
        <p14:creationId xmlns:p14="http://schemas.microsoft.com/office/powerpoint/2010/main" val="2735036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5BE15C8-CF05-E87B-D194-EF9D8C07EC67}"/>
              </a:ext>
            </a:extLst>
          </p:cNvPr>
          <p:cNvGrpSpPr/>
          <p:nvPr/>
        </p:nvGrpSpPr>
        <p:grpSpPr>
          <a:xfrm>
            <a:off x="138959" y="1682870"/>
            <a:ext cx="4802078" cy="4574470"/>
            <a:chOff x="632023" y="1680760"/>
            <a:chExt cx="4802078" cy="4574470"/>
          </a:xfrm>
        </p:grpSpPr>
        <p:graphicFrame>
          <p:nvGraphicFramePr>
            <p:cNvPr id="4" name="Chart 3">
              <a:extLst>
                <a:ext uri="{FF2B5EF4-FFF2-40B4-BE49-F238E27FC236}">
                  <a16:creationId xmlns:a16="http://schemas.microsoft.com/office/drawing/2014/main" id="{B8F48D64-637B-17B8-2BC1-00DE201F8473}"/>
                </a:ext>
              </a:extLst>
            </p:cNvPr>
            <p:cNvGraphicFramePr/>
            <p:nvPr>
              <p:extLst>
                <p:ext uri="{D42A27DB-BD31-4B8C-83A1-F6EECF244321}">
                  <p14:modId xmlns:p14="http://schemas.microsoft.com/office/powerpoint/2010/main" val="3641834199"/>
                </p:ext>
              </p:extLst>
            </p:nvPr>
          </p:nvGraphicFramePr>
          <p:xfrm>
            <a:off x="632023" y="1680760"/>
            <a:ext cx="3868521" cy="457447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3D14394A-83D0-5F23-3F5C-4D3817E63891}"/>
                </a:ext>
              </a:extLst>
            </p:cNvPr>
            <p:cNvSpPr txBox="1"/>
            <p:nvPr/>
          </p:nvSpPr>
          <p:spPr>
            <a:xfrm>
              <a:off x="3463285" y="3073139"/>
              <a:ext cx="197081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chemeClr val="accent2"/>
                  </a:solidFill>
                </a:rPr>
                <a:t>60</a:t>
              </a:r>
              <a:r>
                <a:rPr kumimoji="0" lang="en-US" sz="1200" b="1" i="0" u="none" strike="noStrike" kern="1200" cap="none" spc="0" normalizeH="0" baseline="0" noProof="0">
                  <a:ln>
                    <a:noFill/>
                  </a:ln>
                  <a:solidFill>
                    <a:schemeClr val="accent2"/>
                  </a:solidFill>
                  <a:effectLst/>
                  <a:uLnTx/>
                  <a:uFillTx/>
                  <a:ea typeface="+mn-ea"/>
                  <a:cs typeface="+mn-cs"/>
                </a:rPr>
                <a:t>% </a:t>
              </a:r>
              <a:r>
                <a:rPr lang="en-US" sz="1200" b="1">
                  <a:solidFill>
                    <a:srgbClr val="000000"/>
                  </a:solidFill>
                </a:rPr>
                <a:t>plan to travel this holiday season (</a:t>
              </a:r>
              <a:r>
                <a:rPr lang="en-US" sz="1200" b="1">
                  <a:solidFill>
                    <a:schemeClr val="accent2"/>
                  </a:solidFill>
                </a:rPr>
                <a:t>+1%-pt </a:t>
              </a:r>
              <a:r>
                <a:rPr lang="en-US" sz="1200" b="1">
                  <a:solidFill>
                    <a:srgbClr val="000000"/>
                  </a:solidFill>
                </a:rPr>
                <a:t>from 2022)</a:t>
              </a:r>
              <a:endParaRPr kumimoji="0" lang="en-US" sz="1200" b="1" i="0" u="none" strike="noStrike" kern="1200" cap="none" spc="0" normalizeH="0" baseline="0" noProof="0">
                <a:ln>
                  <a:noFill/>
                </a:ln>
                <a:solidFill>
                  <a:srgbClr val="000000"/>
                </a:solidFill>
                <a:effectLst/>
                <a:uLnTx/>
                <a:uFillTx/>
                <a:ea typeface="+mn-ea"/>
                <a:cs typeface="+mn-cs"/>
              </a:endParaRPr>
            </a:p>
          </p:txBody>
        </p:sp>
      </p:grpSp>
      <p:graphicFrame>
        <p:nvGraphicFramePr>
          <p:cNvPr id="16" name="Chart 15">
            <a:extLst>
              <a:ext uri="{FF2B5EF4-FFF2-40B4-BE49-F238E27FC236}">
                <a16:creationId xmlns:a16="http://schemas.microsoft.com/office/drawing/2014/main" id="{2B0148EE-64FF-E3CA-08C8-7F6F91C296CE}"/>
              </a:ext>
            </a:extLst>
          </p:cNvPr>
          <p:cNvGraphicFramePr/>
          <p:nvPr>
            <p:extLst>
              <p:ext uri="{D42A27DB-BD31-4B8C-83A1-F6EECF244321}">
                <p14:modId xmlns:p14="http://schemas.microsoft.com/office/powerpoint/2010/main" val="1065505492"/>
              </p:ext>
            </p:extLst>
          </p:nvPr>
        </p:nvGraphicFramePr>
        <p:xfrm>
          <a:off x="6706883" y="2681700"/>
          <a:ext cx="4966252" cy="3216136"/>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575457" cy="361169"/>
          </a:xfrm>
        </p:spPr>
        <p:txBody>
          <a:bodyPr lIns="91440" tIns="45720" rIns="91440" bIns="45720" anchor="t"/>
          <a:lstStyle/>
          <a:p>
            <a:r>
              <a:rPr lang="en-US" b="1">
                <a:latin typeface="+mj-lt"/>
                <a:cs typeface="Arial"/>
              </a:rPr>
              <a:t>Holiday Traveler Rates Remain Steady; However, Many Plan On Traveling More Days This Year Vs. 2022</a:t>
            </a:r>
          </a:p>
        </p:txBody>
      </p:sp>
      <p:sp>
        <p:nvSpPr>
          <p:cNvPr id="3" name="TextBox 2">
            <a:extLst>
              <a:ext uri="{FF2B5EF4-FFF2-40B4-BE49-F238E27FC236}">
                <a16:creationId xmlns:a16="http://schemas.microsoft.com/office/drawing/2014/main" id="{36FA5827-5C6D-3D40-90A9-181A3C2DD9A5}"/>
              </a:ext>
            </a:extLst>
          </p:cNvPr>
          <p:cNvSpPr txBox="1"/>
          <p:nvPr/>
        </p:nvSpPr>
        <p:spPr>
          <a:xfrm>
            <a:off x="9491241" y="512758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C3594D4-9B04-4041-8C6E-CD22AF0E8ED6}"/>
              </a:ext>
            </a:extLst>
          </p:cNvPr>
          <p:cNvSpPr txBox="1"/>
          <p:nvPr/>
        </p:nvSpPr>
        <p:spPr>
          <a:xfrm>
            <a:off x="177447" y="6083042"/>
            <a:ext cx="10654964" cy="707886"/>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GENERAL PUBLIC (n=1016); HOLIDAY TRAVELERS 2023 (n=604); HOLIDAY TRAVELERS 2022 (n=613)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Q9. Thinking ahead, do you plan to travel at all this holiday season?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Q10. Thinking about how many days you will be traveling for this holiday season, will you be traveling for more, fewer, or the same number of days this year compared to last year?</a:t>
            </a:r>
          </a:p>
          <a:p>
            <a:pPr>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Q17.  In preparation for the holiday season, do you plan on spending more, the same, or less, on the following items compared to last 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939598"/>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9BF262B2-53B6-C4A2-6E6B-8AF2C50DAF25}"/>
              </a:ext>
            </a:extLst>
          </p:cNvPr>
          <p:cNvSpPr txBox="1"/>
          <p:nvPr/>
        </p:nvSpPr>
        <p:spPr>
          <a:xfrm>
            <a:off x="6332176" y="1529805"/>
            <a:ext cx="534095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Thinking about how many days you will be traveling for this holiday season, will you be traveling for more, fewer, or the same number of days this year compared to last year?* </a:t>
            </a:r>
            <a:b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200" b="1" i="1" u="none" strike="noStrike" kern="1200" cap="none" spc="0" normalizeH="0" baseline="0" noProof="0">
                <a:ln>
                  <a:noFill/>
                </a:ln>
                <a:solidFill>
                  <a:srgbClr val="000000"/>
                </a:solidFill>
                <a:effectLst/>
                <a:uLnTx/>
                <a:uFillTx/>
                <a:latin typeface="Arial" panose="020B0604020202020204"/>
                <a:ea typeface="+mn-ea"/>
                <a:cs typeface="+mn-cs"/>
              </a:rPr>
              <a:t>Among holiday travelers</a:t>
            </a:r>
            <a:endParaRPr kumimoji="0" lang="en-US" sz="12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Right Brace 5">
            <a:extLst>
              <a:ext uri="{FF2B5EF4-FFF2-40B4-BE49-F238E27FC236}">
                <a16:creationId xmlns:a16="http://schemas.microsoft.com/office/drawing/2014/main" id="{B9FA9071-5516-5D85-5F6C-8842F173B23E}"/>
              </a:ext>
            </a:extLst>
          </p:cNvPr>
          <p:cNvSpPr/>
          <p:nvPr/>
        </p:nvSpPr>
        <p:spPr>
          <a:xfrm>
            <a:off x="2720089" y="2549393"/>
            <a:ext cx="306651" cy="1819407"/>
          </a:xfrm>
          <a:prstGeom prst="rightBrac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98884EBB-86D8-4156-8466-C54B61AA83DF}"/>
              </a:ext>
            </a:extLst>
          </p:cNvPr>
          <p:cNvSpPr txBox="1"/>
          <p:nvPr/>
        </p:nvSpPr>
        <p:spPr>
          <a:xfrm>
            <a:off x="544360" y="1529805"/>
            <a:ext cx="386852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Thinking ahead, do you plan to travel at all this holiday season? </a:t>
            </a:r>
            <a:endParaRPr kumimoji="0" lang="en-US" sz="12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9" name="Straight Arrow Connector 8">
            <a:extLst>
              <a:ext uri="{FF2B5EF4-FFF2-40B4-BE49-F238E27FC236}">
                <a16:creationId xmlns:a16="http://schemas.microsoft.com/office/drawing/2014/main" id="{EF8615B6-85DA-B002-0BCA-3D2DDBDB06DE}"/>
              </a:ext>
            </a:extLst>
          </p:cNvPr>
          <p:cNvCxnSpPr>
            <a:cxnSpLocks/>
          </p:cNvCxnSpPr>
          <p:nvPr/>
        </p:nvCxnSpPr>
        <p:spPr>
          <a:xfrm flipV="1">
            <a:off x="7347176" y="3089764"/>
            <a:ext cx="0" cy="20622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12DCF60F-BFB4-105C-6195-21446B6D3592}"/>
              </a:ext>
            </a:extLst>
          </p:cNvPr>
          <p:cNvSpPr txBox="1"/>
          <p:nvPr/>
        </p:nvSpPr>
        <p:spPr>
          <a:xfrm>
            <a:off x="6961500" y="2504215"/>
            <a:ext cx="1357879"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59% </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Gen Z</a:t>
            </a:r>
          </a:p>
          <a:p>
            <a:pPr>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57% </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Urban 1M+</a:t>
            </a:r>
          </a:p>
          <a:p>
            <a:pPr>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54% </a:t>
            </a:r>
            <a:r>
              <a:rPr lang="en-US" sz="1100" b="1">
                <a:solidFill>
                  <a:srgbClr val="000000"/>
                </a:solidFill>
                <a:latin typeface="Arial" panose="020B0604020202020204"/>
              </a:rPr>
              <a:t>West</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0353A88F-07A7-1FE6-6756-3FF137B8BA24}"/>
              </a:ext>
            </a:extLst>
          </p:cNvPr>
          <p:cNvSpPr txBox="1"/>
          <p:nvPr/>
        </p:nvSpPr>
        <p:spPr>
          <a:xfrm>
            <a:off x="4125034" y="4259085"/>
            <a:ext cx="2357717" cy="1508105"/>
          </a:xfrm>
          <a:prstGeom prst="rect">
            <a:avLst/>
          </a:prstGeom>
          <a:noFill/>
          <a:ln w="19050">
            <a:solidFill>
              <a:schemeClr val="bg2"/>
            </a:solidFill>
          </a:ln>
        </p:spPr>
        <p:txBody>
          <a:bodyPr wrap="square" rtlCol="0" anchor="ctr">
            <a:spAutoFit/>
          </a:bodyPr>
          <a:lstStyle/>
          <a:p>
            <a:pPr algn="ctr"/>
            <a:r>
              <a:rPr lang="en-US" sz="2000" b="1">
                <a:solidFill>
                  <a:schemeClr val="accent2"/>
                </a:solidFill>
                <a:latin typeface="+mj-lt"/>
              </a:rPr>
              <a:t>86%</a:t>
            </a:r>
          </a:p>
          <a:p>
            <a:pPr algn="ctr"/>
            <a:r>
              <a:rPr lang="en-US" sz="1200" b="1">
                <a:latin typeface="+mj-lt"/>
              </a:rPr>
              <a:t>of holiday travelers will be </a:t>
            </a:r>
            <a:r>
              <a:rPr lang="en-US" sz="1200" b="1">
                <a:solidFill>
                  <a:schemeClr val="accent2"/>
                </a:solidFill>
                <a:latin typeface="+mj-lt"/>
              </a:rPr>
              <a:t>spending more </a:t>
            </a:r>
            <a:r>
              <a:rPr lang="en-US" sz="1200" b="1">
                <a:latin typeface="+mj-lt"/>
              </a:rPr>
              <a:t>(36%) or the </a:t>
            </a:r>
            <a:r>
              <a:rPr lang="en-US" sz="1200" b="1">
                <a:solidFill>
                  <a:schemeClr val="accent2"/>
                </a:solidFill>
                <a:latin typeface="+mj-lt"/>
              </a:rPr>
              <a:t>same amount </a:t>
            </a:r>
            <a:r>
              <a:rPr lang="en-US" sz="1200" b="1">
                <a:latin typeface="+mj-lt"/>
              </a:rPr>
              <a:t>(51%) on holiday travel this year compared to last, up from </a:t>
            </a:r>
            <a:r>
              <a:rPr lang="en-US" sz="1200" b="1">
                <a:solidFill>
                  <a:schemeClr val="accent1"/>
                </a:solidFill>
                <a:latin typeface="+mj-lt"/>
              </a:rPr>
              <a:t>76%</a:t>
            </a:r>
            <a:r>
              <a:rPr lang="en-US" sz="1200" b="1">
                <a:latin typeface="+mj-lt"/>
              </a:rPr>
              <a:t> in 2022.</a:t>
            </a:r>
          </a:p>
        </p:txBody>
      </p:sp>
      <p:sp>
        <p:nvSpPr>
          <p:cNvPr id="13" name="TextBox 12">
            <a:extLst>
              <a:ext uri="{FF2B5EF4-FFF2-40B4-BE49-F238E27FC236}">
                <a16:creationId xmlns:a16="http://schemas.microsoft.com/office/drawing/2014/main" id="{B3B82BE9-3772-6741-F5A4-2B1B4915280E}"/>
              </a:ext>
            </a:extLst>
          </p:cNvPr>
          <p:cNvSpPr txBox="1"/>
          <p:nvPr/>
        </p:nvSpPr>
        <p:spPr>
          <a:xfrm>
            <a:off x="8896741" y="6533359"/>
            <a:ext cx="2525720" cy="215444"/>
          </a:xfrm>
          <a:prstGeom prst="rect">
            <a:avLst/>
          </a:prstGeom>
          <a:noFill/>
        </p:spPr>
        <p:txBody>
          <a:bodyPr wrap="square" rtlCol="0">
            <a:spAutoFit/>
          </a:bodyPr>
          <a:lstStyle/>
          <a:p>
            <a:r>
              <a:rPr lang="en-US" sz="800">
                <a:solidFill>
                  <a:schemeClr val="bg2"/>
                </a:solidFill>
              </a:rPr>
              <a:t>*Question text was modified from 2022 to 2023</a:t>
            </a:r>
          </a:p>
        </p:txBody>
      </p:sp>
    </p:spTree>
    <p:extLst>
      <p:ext uri="{BB962C8B-B14F-4D97-AF65-F5344CB8AC3E}">
        <p14:creationId xmlns:p14="http://schemas.microsoft.com/office/powerpoint/2010/main" val="3363683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8884EBB-86D8-4156-8466-C54B61AA83DF}"/>
              </a:ext>
            </a:extLst>
          </p:cNvPr>
          <p:cNvSpPr txBox="1"/>
          <p:nvPr/>
        </p:nvSpPr>
        <p:spPr>
          <a:xfrm>
            <a:off x="374983" y="1544185"/>
            <a:ext cx="512994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Which of the following modes of transportation do you intend on taking for your upcoming holiday travel?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holiday travelers</a:t>
            </a: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818609" cy="361169"/>
          </a:xfrm>
        </p:spPr>
        <p:txBody>
          <a:bodyPr lIns="91440" tIns="45720" rIns="91440" bIns="45720" anchor="t"/>
          <a:lstStyle/>
          <a:p>
            <a:r>
              <a:rPr lang="en-US" b="1">
                <a:latin typeface="+mj-lt"/>
                <a:cs typeface="Arial"/>
              </a:rPr>
              <a:t>More Travelers Plan To Fly, Coinciding With Intent to Travel Longer Distances</a:t>
            </a:r>
          </a:p>
        </p:txBody>
      </p:sp>
      <p:sp>
        <p:nvSpPr>
          <p:cNvPr id="3" name="TextBox 2">
            <a:extLst>
              <a:ext uri="{FF2B5EF4-FFF2-40B4-BE49-F238E27FC236}">
                <a16:creationId xmlns:a16="http://schemas.microsoft.com/office/drawing/2014/main" id="{36FA5827-5C6D-3D40-90A9-181A3C2DD9A5}"/>
              </a:ext>
            </a:extLst>
          </p:cNvPr>
          <p:cNvSpPr txBox="1"/>
          <p:nvPr/>
        </p:nvSpPr>
        <p:spPr>
          <a:xfrm>
            <a:off x="9491241" y="512758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C3594D4-9B04-4041-8C6E-CD22AF0E8ED6}"/>
              </a:ext>
            </a:extLst>
          </p:cNvPr>
          <p:cNvSpPr txBox="1"/>
          <p:nvPr/>
        </p:nvSpPr>
        <p:spPr>
          <a:xfrm>
            <a:off x="177447" y="6086606"/>
            <a:ext cx="10654964" cy="58477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HOLIDAY TRAVELERS 2023 (n=604); HOLIDAY TRAVELERS 2022 (n=613)</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Q11. Which of the following modes of transportation do you intend on taking for your upcoming holiday travel?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Q12. Do you plan to travel shorter or longer roundtrip distances for the holidays this year compared to last year?</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Q13. How far do you plan to travel roundtrip to reach your holiday travel destination? </a:t>
            </a:r>
          </a:p>
        </p:txBody>
      </p:sp>
      <p:graphicFrame>
        <p:nvGraphicFramePr>
          <p:cNvPr id="9" name="Chart 8">
            <a:extLst>
              <a:ext uri="{FF2B5EF4-FFF2-40B4-BE49-F238E27FC236}">
                <a16:creationId xmlns:a16="http://schemas.microsoft.com/office/drawing/2014/main" id="{F48D13D9-F9D2-DD4D-9496-E7D5C328CF1F}"/>
              </a:ext>
            </a:extLst>
          </p:cNvPr>
          <p:cNvGraphicFramePr/>
          <p:nvPr>
            <p:extLst>
              <p:ext uri="{D42A27DB-BD31-4B8C-83A1-F6EECF244321}">
                <p14:modId xmlns:p14="http://schemas.microsoft.com/office/powerpoint/2010/main" val="3866975649"/>
              </p:ext>
            </p:extLst>
          </p:nvPr>
        </p:nvGraphicFramePr>
        <p:xfrm>
          <a:off x="5305773" y="2309797"/>
          <a:ext cx="6330043" cy="358049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9BF262B2-53B6-C4A2-6E6B-8AF2C50DAF25}"/>
              </a:ext>
            </a:extLst>
          </p:cNvPr>
          <p:cNvSpPr txBox="1"/>
          <p:nvPr/>
        </p:nvSpPr>
        <p:spPr>
          <a:xfrm>
            <a:off x="6505870" y="1544185"/>
            <a:ext cx="512994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How far do you plan to travel roundtrip to reach your holiday travel destination?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holiday travelers</a:t>
            </a:r>
          </a:p>
        </p:txBody>
      </p:sp>
      <p:graphicFrame>
        <p:nvGraphicFramePr>
          <p:cNvPr id="4" name="Chart 3">
            <a:extLst>
              <a:ext uri="{FF2B5EF4-FFF2-40B4-BE49-F238E27FC236}">
                <a16:creationId xmlns:a16="http://schemas.microsoft.com/office/drawing/2014/main" id="{BE0E4FFD-0F3C-6A97-3BB8-DAF811C67BBB}"/>
              </a:ext>
            </a:extLst>
          </p:cNvPr>
          <p:cNvGraphicFramePr/>
          <p:nvPr>
            <p:extLst>
              <p:ext uri="{D42A27DB-BD31-4B8C-83A1-F6EECF244321}">
                <p14:modId xmlns:p14="http://schemas.microsoft.com/office/powerpoint/2010/main" val="1273530546"/>
              </p:ext>
            </p:extLst>
          </p:nvPr>
        </p:nvGraphicFramePr>
        <p:xfrm>
          <a:off x="586683" y="2252071"/>
          <a:ext cx="4121467" cy="358049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a:extLst>
              <a:ext uri="{FF2B5EF4-FFF2-40B4-BE49-F238E27FC236}">
                <a16:creationId xmlns:a16="http://schemas.microsoft.com/office/drawing/2014/main" id="{DAC8EA35-211C-B2FC-471E-A08816B3D462}"/>
              </a:ext>
            </a:extLst>
          </p:cNvPr>
          <p:cNvSpPr txBox="1"/>
          <p:nvPr/>
        </p:nvSpPr>
        <p:spPr>
          <a:xfrm>
            <a:off x="10012469" y="2445418"/>
            <a:ext cx="1983588" cy="823302"/>
          </a:xfrm>
          <a:prstGeom prst="rect">
            <a:avLst/>
          </a:prstGeom>
          <a:noFill/>
          <a:ln w="19050">
            <a:solidFill>
              <a:schemeClr val="bg2"/>
            </a:solidFill>
          </a:ln>
        </p:spPr>
        <p:txBody>
          <a:bodyPr wrap="square" rtlCol="0" anchor="ctr">
            <a:spAutoFit/>
          </a:bodyPr>
          <a:lstStyle/>
          <a:p>
            <a:pPr algn="ctr"/>
            <a:r>
              <a:rPr lang="en-US" sz="1600" b="1">
                <a:solidFill>
                  <a:schemeClr val="accent2"/>
                </a:solidFill>
                <a:latin typeface="+mj-lt"/>
              </a:rPr>
              <a:t>36%</a:t>
            </a:r>
          </a:p>
          <a:p>
            <a:pPr algn="ctr"/>
            <a:r>
              <a:rPr lang="en-US" sz="1050" b="1">
                <a:latin typeface="+mj-lt"/>
              </a:rPr>
              <a:t>of holiday travelers will be traveling </a:t>
            </a:r>
            <a:r>
              <a:rPr lang="en-US" sz="1050" b="1">
                <a:solidFill>
                  <a:schemeClr val="accent2"/>
                </a:solidFill>
                <a:latin typeface="+mj-lt"/>
              </a:rPr>
              <a:t>longer distances </a:t>
            </a:r>
            <a:r>
              <a:rPr lang="en-US" sz="1050" b="1">
                <a:latin typeface="+mj-lt"/>
              </a:rPr>
              <a:t>this year (</a:t>
            </a:r>
            <a:r>
              <a:rPr lang="en-US" sz="1050" b="1">
                <a:solidFill>
                  <a:schemeClr val="accent2"/>
                </a:solidFill>
                <a:latin typeface="+mj-lt"/>
              </a:rPr>
              <a:t>+3%-pts </a:t>
            </a:r>
            <a:r>
              <a:rPr lang="en-US" sz="1050" b="1">
                <a:latin typeface="+mj-lt"/>
              </a:rPr>
              <a:t>vs. 2022)</a:t>
            </a:r>
          </a:p>
        </p:txBody>
      </p:sp>
      <p:cxnSp>
        <p:nvCxnSpPr>
          <p:cNvPr id="6" name="Straight Arrow Connector 5">
            <a:extLst>
              <a:ext uri="{FF2B5EF4-FFF2-40B4-BE49-F238E27FC236}">
                <a16:creationId xmlns:a16="http://schemas.microsoft.com/office/drawing/2014/main" id="{A1160F25-C499-E8AB-0C38-48DA69BEDE5E}"/>
              </a:ext>
            </a:extLst>
          </p:cNvPr>
          <p:cNvCxnSpPr>
            <a:cxnSpLocks/>
          </p:cNvCxnSpPr>
          <p:nvPr/>
        </p:nvCxnSpPr>
        <p:spPr>
          <a:xfrm>
            <a:off x="2873281" y="3918922"/>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B12FFEE1-F91F-DD5E-9E96-9A14B2475A4F}"/>
              </a:ext>
            </a:extLst>
          </p:cNvPr>
          <p:cNvSpPr txBox="1"/>
          <p:nvPr/>
        </p:nvSpPr>
        <p:spPr>
          <a:xfrm>
            <a:off x="3094165" y="3703478"/>
            <a:ext cx="918784"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22% </a:t>
            </a:r>
            <a:r>
              <a:rPr kumimoji="0" lang="en-US" sz="1100" b="1" i="0" u="none" strike="noStrike" kern="1200" cap="none" spc="0" normalizeH="0" baseline="0" noProof="0">
                <a:ln>
                  <a:noFill/>
                </a:ln>
                <a:effectLst/>
                <a:uLnTx/>
                <a:uFillTx/>
                <a:latin typeface="Arial" panose="020B0604020202020204"/>
                <a:ea typeface="+mn-ea"/>
                <a:cs typeface="+mn-cs"/>
              </a:rPr>
              <a:t>West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19% </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Gen Z</a:t>
            </a:r>
          </a:p>
        </p:txBody>
      </p:sp>
      <p:cxnSp>
        <p:nvCxnSpPr>
          <p:cNvPr id="14" name="Straight Arrow Connector 13">
            <a:extLst>
              <a:ext uri="{FF2B5EF4-FFF2-40B4-BE49-F238E27FC236}">
                <a16:creationId xmlns:a16="http://schemas.microsoft.com/office/drawing/2014/main" id="{01F6165F-284C-CDF5-AE97-CCD6D7199DA9}"/>
              </a:ext>
            </a:extLst>
          </p:cNvPr>
          <p:cNvCxnSpPr>
            <a:cxnSpLocks/>
          </p:cNvCxnSpPr>
          <p:nvPr/>
        </p:nvCxnSpPr>
        <p:spPr>
          <a:xfrm>
            <a:off x="3998894" y="3252453"/>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CFC6B9DB-E1EE-E163-016D-A9D4283E6519}"/>
              </a:ext>
            </a:extLst>
          </p:cNvPr>
          <p:cNvSpPr txBox="1"/>
          <p:nvPr/>
        </p:nvSpPr>
        <p:spPr>
          <a:xfrm>
            <a:off x="4280780" y="3121648"/>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87% </a:t>
            </a:r>
            <a:r>
              <a:rPr kumimoji="0" lang="en-US" sz="1100" b="1" i="0" u="none" strike="noStrike" kern="1200" cap="none" spc="0" normalizeH="0" baseline="0" noProof="0">
                <a:ln>
                  <a:noFill/>
                </a:ln>
                <a:effectLst/>
                <a:uLnTx/>
                <a:uFillTx/>
                <a:latin typeface="Arial" panose="020B0604020202020204"/>
                <a:ea typeface="+mn-ea"/>
                <a:cs typeface="+mn-cs"/>
              </a:rPr>
              <a:t>Urban 1M+</a:t>
            </a:r>
          </a:p>
        </p:txBody>
      </p:sp>
      <p:grpSp>
        <p:nvGrpSpPr>
          <p:cNvPr id="23" name="Group 22">
            <a:extLst>
              <a:ext uri="{FF2B5EF4-FFF2-40B4-BE49-F238E27FC236}">
                <a16:creationId xmlns:a16="http://schemas.microsoft.com/office/drawing/2014/main" id="{A1D376CC-2814-E44E-6506-BD29871CBE29}"/>
              </a:ext>
            </a:extLst>
          </p:cNvPr>
          <p:cNvGrpSpPr/>
          <p:nvPr/>
        </p:nvGrpSpPr>
        <p:grpSpPr>
          <a:xfrm>
            <a:off x="5257158" y="2168419"/>
            <a:ext cx="1248712" cy="279971"/>
            <a:chOff x="4671760" y="2090895"/>
            <a:chExt cx="1248712" cy="279971"/>
          </a:xfrm>
        </p:grpSpPr>
        <p:grpSp>
          <p:nvGrpSpPr>
            <p:cNvPr id="16" name="Group 15">
              <a:extLst>
                <a:ext uri="{FF2B5EF4-FFF2-40B4-BE49-F238E27FC236}">
                  <a16:creationId xmlns:a16="http://schemas.microsoft.com/office/drawing/2014/main" id="{667532D7-77C5-848A-D504-F3CD00F67FF8}"/>
                </a:ext>
              </a:extLst>
            </p:cNvPr>
            <p:cNvGrpSpPr/>
            <p:nvPr/>
          </p:nvGrpSpPr>
          <p:grpSpPr>
            <a:xfrm>
              <a:off x="4671760" y="2093867"/>
              <a:ext cx="575021" cy="276999"/>
              <a:chOff x="4671760" y="2093867"/>
              <a:chExt cx="575021" cy="276999"/>
            </a:xfrm>
          </p:grpSpPr>
          <p:sp>
            <p:nvSpPr>
              <p:cNvPr id="5" name="Rectangle 4">
                <a:extLst>
                  <a:ext uri="{FF2B5EF4-FFF2-40B4-BE49-F238E27FC236}">
                    <a16:creationId xmlns:a16="http://schemas.microsoft.com/office/drawing/2014/main" id="{9732B6E1-CF87-AEA7-C732-0832DDE9CF97}"/>
                  </a:ext>
                </a:extLst>
              </p:cNvPr>
              <p:cNvSpPr/>
              <p:nvPr/>
            </p:nvSpPr>
            <p:spPr>
              <a:xfrm>
                <a:off x="4671760" y="2201164"/>
                <a:ext cx="72780" cy="7149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7CD165F9-4C2E-5AAD-54D8-BD4139859C0C}"/>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rPr>
                  <a:t>2023</a:t>
                </a:r>
                <a:endParaRPr lang="en-US" sz="1100" b="1" i="1">
                  <a:solidFill>
                    <a:srgbClr val="000000"/>
                  </a:solidFill>
                </a:endParaRPr>
              </a:p>
            </p:txBody>
          </p:sp>
        </p:grpSp>
        <p:grpSp>
          <p:nvGrpSpPr>
            <p:cNvPr id="19" name="Group 18">
              <a:extLst>
                <a:ext uri="{FF2B5EF4-FFF2-40B4-BE49-F238E27FC236}">
                  <a16:creationId xmlns:a16="http://schemas.microsoft.com/office/drawing/2014/main" id="{B14BCD91-37C9-7F1A-4227-E4B00DA2FDF9}"/>
                </a:ext>
              </a:extLst>
            </p:cNvPr>
            <p:cNvGrpSpPr/>
            <p:nvPr/>
          </p:nvGrpSpPr>
          <p:grpSpPr>
            <a:xfrm>
              <a:off x="5345451" y="2090895"/>
              <a:ext cx="575021" cy="276999"/>
              <a:chOff x="4671760" y="2093867"/>
              <a:chExt cx="575021" cy="276999"/>
            </a:xfrm>
          </p:grpSpPr>
          <p:sp>
            <p:nvSpPr>
              <p:cNvPr id="20" name="Rectangle 19">
                <a:extLst>
                  <a:ext uri="{FF2B5EF4-FFF2-40B4-BE49-F238E27FC236}">
                    <a16:creationId xmlns:a16="http://schemas.microsoft.com/office/drawing/2014/main" id="{C6D18BB6-D1C0-AB93-CA0E-F08C5D1D65A2}"/>
                  </a:ext>
                </a:extLst>
              </p:cNvPr>
              <p:cNvSpPr/>
              <p:nvPr/>
            </p:nvSpPr>
            <p:spPr>
              <a:xfrm>
                <a:off x="4671760" y="2201164"/>
                <a:ext cx="72780" cy="71494"/>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628FDA5-3142-0CAC-FEA7-80F82B84FFC4}"/>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rPr>
                  <a:t>2022</a:t>
                </a:r>
                <a:endParaRPr lang="en-US" sz="1100" b="1" i="1">
                  <a:solidFill>
                    <a:srgbClr val="000000"/>
                  </a:solidFill>
                </a:endParaRPr>
              </a:p>
            </p:txBody>
          </p:sp>
        </p:grpSp>
      </p:grpSp>
    </p:spTree>
    <p:extLst>
      <p:ext uri="{BB962C8B-B14F-4D97-AF65-F5344CB8AC3E}">
        <p14:creationId xmlns:p14="http://schemas.microsoft.com/office/powerpoint/2010/main" val="3033550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925714FC-F828-82A5-C34B-99DFE808D22A}"/>
              </a:ext>
            </a:extLst>
          </p:cNvPr>
          <p:cNvGraphicFramePr/>
          <p:nvPr>
            <p:extLst>
              <p:ext uri="{D42A27DB-BD31-4B8C-83A1-F6EECF244321}">
                <p14:modId xmlns:p14="http://schemas.microsoft.com/office/powerpoint/2010/main" val="2467500874"/>
              </p:ext>
            </p:extLst>
          </p:nvPr>
        </p:nvGraphicFramePr>
        <p:xfrm>
          <a:off x="563486" y="1335968"/>
          <a:ext cx="11065027" cy="4613467"/>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98884EBB-86D8-4156-8466-C54B61AA83DF}"/>
              </a:ext>
            </a:extLst>
          </p:cNvPr>
          <p:cNvSpPr txBox="1"/>
          <p:nvPr/>
        </p:nvSpPr>
        <p:spPr>
          <a:xfrm>
            <a:off x="3376601" y="1696545"/>
            <a:ext cx="579369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Has the current state of the economy and/or inflation impacted your upcoming holiday plans in any of the following ways?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those whose holiday plans are impacted</a:t>
            </a: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418485" cy="361169"/>
          </a:xfrm>
        </p:spPr>
        <p:txBody>
          <a:bodyPr lIns="91440" tIns="45720" rIns="91440" bIns="45720" anchor="t"/>
          <a:lstStyle/>
          <a:p>
            <a:r>
              <a:rPr lang="en-US" b="1">
                <a:latin typeface="+mj-lt"/>
                <a:cs typeface="Arial"/>
              </a:rPr>
              <a:t>The Majority Continue To Feel The Impact Of The Economy On Holiday Plans</a:t>
            </a:r>
            <a:br>
              <a:rPr lang="en-US" b="1">
                <a:latin typeface="+mj-lt"/>
                <a:cs typeface="Arial"/>
              </a:rPr>
            </a:br>
            <a:r>
              <a:rPr lang="en-US" sz="1800" b="1">
                <a:latin typeface="+mj-lt"/>
                <a:cs typeface="Arial"/>
              </a:rPr>
              <a:t>But Travelers Aren’t Letting It Affect The Distances They Are Willing To Go</a:t>
            </a:r>
            <a:endParaRPr lang="en-US" b="1">
              <a:latin typeface="+mj-lt"/>
              <a:cs typeface="Arial"/>
            </a:endParaRPr>
          </a:p>
        </p:txBody>
      </p:sp>
      <p:sp>
        <p:nvSpPr>
          <p:cNvPr id="3" name="TextBox 2">
            <a:extLst>
              <a:ext uri="{FF2B5EF4-FFF2-40B4-BE49-F238E27FC236}">
                <a16:creationId xmlns:a16="http://schemas.microsoft.com/office/drawing/2014/main" id="{36FA5827-5C6D-3D40-90A9-181A3C2DD9A5}"/>
              </a:ext>
            </a:extLst>
          </p:cNvPr>
          <p:cNvSpPr txBox="1"/>
          <p:nvPr/>
        </p:nvSpPr>
        <p:spPr>
          <a:xfrm>
            <a:off x="9491241" y="512758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C3594D4-9B04-4041-8C6E-CD22AF0E8ED6}"/>
              </a:ext>
            </a:extLst>
          </p:cNvPr>
          <p:cNvSpPr txBox="1"/>
          <p:nvPr/>
        </p:nvSpPr>
        <p:spPr>
          <a:xfrm>
            <a:off x="177447" y="6190799"/>
            <a:ext cx="10654964"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a:t>
            </a:r>
            <a:r>
              <a:rPr lang="en-US" sz="800" u="sng">
                <a:solidFill>
                  <a:srgbClr val="939598"/>
                </a:solidFill>
                <a:latin typeface="Arial" panose="020B0604020202020204"/>
                <a:cs typeface="Arial" panose="020B0604020202020204" pitchFamily="34" charset="0"/>
              </a:rPr>
              <a:t>THOSE IMPACTED BY THE ECONOMY/INFLATION 2023 </a:t>
            </a: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(n=</a:t>
            </a:r>
            <a:r>
              <a:rPr lang="en-US" sz="800" u="sng">
                <a:solidFill>
                  <a:srgbClr val="939598"/>
                </a:solidFill>
                <a:latin typeface="Arial" panose="020B0604020202020204"/>
                <a:cs typeface="Arial" panose="020B0604020202020204" pitchFamily="34" charset="0"/>
              </a:rPr>
              <a:t>682</a:t>
            </a: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 2022 (n=681)</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Q14. Has the current state of the economy and/or inflation impacted your upcoming holiday plans in any of the following ways?</a:t>
            </a:r>
          </a:p>
        </p:txBody>
      </p:sp>
      <p:sp>
        <p:nvSpPr>
          <p:cNvPr id="4" name="TextBox 3">
            <a:extLst>
              <a:ext uri="{FF2B5EF4-FFF2-40B4-BE49-F238E27FC236}">
                <a16:creationId xmlns:a16="http://schemas.microsoft.com/office/drawing/2014/main" id="{69C6867F-0101-57BD-8880-0DC672B5936A}"/>
              </a:ext>
            </a:extLst>
          </p:cNvPr>
          <p:cNvSpPr txBox="1"/>
          <p:nvPr/>
        </p:nvSpPr>
        <p:spPr>
          <a:xfrm>
            <a:off x="8456157" y="6190799"/>
            <a:ext cx="3303027" cy="338554"/>
          </a:xfrm>
          <a:prstGeom prst="rect">
            <a:avLst/>
          </a:prstGeom>
          <a:noFill/>
        </p:spPr>
        <p:txBody>
          <a:bodyPr wrap="square" rtlCol="0">
            <a:spAutoFit/>
          </a:bodyPr>
          <a:lstStyle/>
          <a:p>
            <a:r>
              <a:rPr lang="en-US" sz="800"/>
              <a:t>* Added in 2023</a:t>
            </a:r>
          </a:p>
          <a:p>
            <a:r>
              <a:rPr lang="en-US" sz="800" baseline="30000"/>
              <a:t>+</a:t>
            </a:r>
            <a:r>
              <a:rPr lang="en-US" sz="800"/>
              <a:t> These responses were only shown to holiday travelers.</a:t>
            </a:r>
          </a:p>
        </p:txBody>
      </p:sp>
      <p:sp>
        <p:nvSpPr>
          <p:cNvPr id="14" name="TextBox 13">
            <a:extLst>
              <a:ext uri="{FF2B5EF4-FFF2-40B4-BE49-F238E27FC236}">
                <a16:creationId xmlns:a16="http://schemas.microsoft.com/office/drawing/2014/main" id="{3D47FCC4-F1C9-59CF-AF24-3C1FAAFA7137}"/>
              </a:ext>
            </a:extLst>
          </p:cNvPr>
          <p:cNvSpPr txBox="1"/>
          <p:nvPr/>
        </p:nvSpPr>
        <p:spPr>
          <a:xfrm>
            <a:off x="6056549" y="3364992"/>
            <a:ext cx="1128021" cy="2507184"/>
          </a:xfrm>
          <a:prstGeom prst="rect">
            <a:avLst/>
          </a:prstGeom>
          <a:noFill/>
          <a:ln w="19050">
            <a:solidFill>
              <a:schemeClr val="tx1"/>
            </a:solidFill>
          </a:ln>
        </p:spPr>
        <p:txBody>
          <a:bodyPr wrap="square" rtlCol="0">
            <a:spAutoFit/>
          </a:bodyPr>
          <a:lstStyle/>
          <a:p>
            <a:endParaRPr lang="en-US"/>
          </a:p>
        </p:txBody>
      </p:sp>
      <p:grpSp>
        <p:nvGrpSpPr>
          <p:cNvPr id="2" name="Group 1">
            <a:extLst>
              <a:ext uri="{FF2B5EF4-FFF2-40B4-BE49-F238E27FC236}">
                <a16:creationId xmlns:a16="http://schemas.microsoft.com/office/drawing/2014/main" id="{BCA35652-9FD1-5EBC-113C-20C2923BB1E0}"/>
              </a:ext>
            </a:extLst>
          </p:cNvPr>
          <p:cNvGrpSpPr/>
          <p:nvPr/>
        </p:nvGrpSpPr>
        <p:grpSpPr>
          <a:xfrm>
            <a:off x="5649091" y="2481690"/>
            <a:ext cx="1248712" cy="279971"/>
            <a:chOff x="4671760" y="2090895"/>
            <a:chExt cx="1248712" cy="279971"/>
          </a:xfrm>
        </p:grpSpPr>
        <p:grpSp>
          <p:nvGrpSpPr>
            <p:cNvPr id="6" name="Group 5">
              <a:extLst>
                <a:ext uri="{FF2B5EF4-FFF2-40B4-BE49-F238E27FC236}">
                  <a16:creationId xmlns:a16="http://schemas.microsoft.com/office/drawing/2014/main" id="{FCBBBD58-FC40-EFCB-8C2A-00934B830D50}"/>
                </a:ext>
              </a:extLst>
            </p:cNvPr>
            <p:cNvGrpSpPr/>
            <p:nvPr/>
          </p:nvGrpSpPr>
          <p:grpSpPr>
            <a:xfrm>
              <a:off x="4671760" y="2093867"/>
              <a:ext cx="575021" cy="276999"/>
              <a:chOff x="4671760" y="2093867"/>
              <a:chExt cx="575021" cy="276999"/>
            </a:xfrm>
          </p:grpSpPr>
          <p:sp>
            <p:nvSpPr>
              <p:cNvPr id="12" name="Rectangle 11">
                <a:extLst>
                  <a:ext uri="{FF2B5EF4-FFF2-40B4-BE49-F238E27FC236}">
                    <a16:creationId xmlns:a16="http://schemas.microsoft.com/office/drawing/2014/main" id="{2DD24441-1176-4A4D-4344-0BC7F3190621}"/>
                  </a:ext>
                </a:extLst>
              </p:cNvPr>
              <p:cNvSpPr/>
              <p:nvPr/>
            </p:nvSpPr>
            <p:spPr>
              <a:xfrm>
                <a:off x="4671760" y="2201164"/>
                <a:ext cx="72780" cy="7149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FBC253D-26A8-AD49-3294-F190DD8E8FA6}"/>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mn-ea"/>
                    <a:cs typeface="+mn-cs"/>
                  </a:rPr>
                  <a:t>2023</a:t>
                </a:r>
                <a:endParaRPr lang="en-US" sz="1100" b="1" i="1">
                  <a:solidFill>
                    <a:srgbClr val="000000"/>
                  </a:solidFill>
                </a:endParaRPr>
              </a:p>
            </p:txBody>
          </p:sp>
        </p:grpSp>
        <p:grpSp>
          <p:nvGrpSpPr>
            <p:cNvPr id="8" name="Group 7">
              <a:extLst>
                <a:ext uri="{FF2B5EF4-FFF2-40B4-BE49-F238E27FC236}">
                  <a16:creationId xmlns:a16="http://schemas.microsoft.com/office/drawing/2014/main" id="{0CBBB5F3-0557-F62A-B071-DC8BEC7CAD6A}"/>
                </a:ext>
              </a:extLst>
            </p:cNvPr>
            <p:cNvGrpSpPr/>
            <p:nvPr/>
          </p:nvGrpSpPr>
          <p:grpSpPr>
            <a:xfrm>
              <a:off x="5345451" y="2090895"/>
              <a:ext cx="575021" cy="276999"/>
              <a:chOff x="4671760" y="2093867"/>
              <a:chExt cx="575021" cy="276999"/>
            </a:xfrm>
          </p:grpSpPr>
          <p:sp>
            <p:nvSpPr>
              <p:cNvPr id="10" name="Rectangle 9">
                <a:extLst>
                  <a:ext uri="{FF2B5EF4-FFF2-40B4-BE49-F238E27FC236}">
                    <a16:creationId xmlns:a16="http://schemas.microsoft.com/office/drawing/2014/main" id="{4813B7C9-C3C3-8019-15DD-E0DE131EB1A6}"/>
                  </a:ext>
                </a:extLst>
              </p:cNvPr>
              <p:cNvSpPr/>
              <p:nvPr/>
            </p:nvSpPr>
            <p:spPr>
              <a:xfrm>
                <a:off x="4671760" y="2201164"/>
                <a:ext cx="72780" cy="71494"/>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E2812B7-B6D0-FD9B-FCF2-7ECD2E165406}"/>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ea typeface="+mn-ea"/>
                    <a:cs typeface="+mn-cs"/>
                  </a:rPr>
                  <a:t>2022</a:t>
                </a:r>
                <a:endParaRPr lang="en-US" sz="1100" b="1" i="1">
                  <a:solidFill>
                    <a:srgbClr val="000000"/>
                  </a:solidFill>
                </a:endParaRPr>
              </a:p>
            </p:txBody>
          </p:sp>
        </p:grpSp>
      </p:grpSp>
    </p:spTree>
    <p:extLst>
      <p:ext uri="{BB962C8B-B14F-4D97-AF65-F5344CB8AC3E}">
        <p14:creationId xmlns:p14="http://schemas.microsoft.com/office/powerpoint/2010/main" val="320361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418485" cy="361169"/>
          </a:xfrm>
        </p:spPr>
        <p:txBody>
          <a:bodyPr lIns="91440" tIns="45720" rIns="91440" bIns="45720" anchor="t"/>
          <a:lstStyle/>
          <a:p>
            <a:r>
              <a:rPr lang="en-US" sz="2400" b="1">
                <a:latin typeface="+mj-lt"/>
                <a:cs typeface="Arial"/>
              </a:rPr>
              <a:t>Time With Friends And Family Motivates Most Holiday Travelers</a:t>
            </a:r>
            <a:br>
              <a:rPr lang="en-US" sz="2400" b="1">
                <a:latin typeface="+mj-lt"/>
                <a:cs typeface="Arial"/>
              </a:rPr>
            </a:br>
            <a:r>
              <a:rPr lang="en-US" sz="1800" b="1">
                <a:latin typeface="+mj-lt"/>
                <a:cs typeface="Arial"/>
              </a:rPr>
              <a:t>But Gen Z Travelers Are Looking For New Cities and Experiences</a:t>
            </a:r>
            <a:endParaRPr lang="en-US" sz="2400" b="1">
              <a:latin typeface="+mj-lt"/>
              <a:cs typeface="Arial"/>
            </a:endParaRPr>
          </a:p>
        </p:txBody>
      </p:sp>
      <p:sp>
        <p:nvSpPr>
          <p:cNvPr id="3" name="TextBox 2">
            <a:extLst>
              <a:ext uri="{FF2B5EF4-FFF2-40B4-BE49-F238E27FC236}">
                <a16:creationId xmlns:a16="http://schemas.microsoft.com/office/drawing/2014/main" id="{36FA5827-5C6D-3D40-90A9-181A3C2DD9A5}"/>
              </a:ext>
            </a:extLst>
          </p:cNvPr>
          <p:cNvSpPr txBox="1"/>
          <p:nvPr/>
        </p:nvSpPr>
        <p:spPr>
          <a:xfrm>
            <a:off x="9491241" y="512758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C3594D4-9B04-4041-8C6E-CD22AF0E8ED6}"/>
              </a:ext>
            </a:extLst>
          </p:cNvPr>
          <p:cNvSpPr txBox="1"/>
          <p:nvPr/>
        </p:nvSpPr>
        <p:spPr>
          <a:xfrm>
            <a:off x="177447" y="6190799"/>
            <a:ext cx="10654964" cy="33855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HOLIDAY TRAVELERS (n=604)</a:t>
            </a:r>
          </a:p>
          <a:p>
            <a:pPr marL="0" marR="0" lvl="0" indent="0" algn="l" defTabSz="914377" rtl="0" eaLnBrk="1" fontAlgn="auto" latinLnBrk="0" hangingPunct="1">
              <a:lnSpc>
                <a:spcPct val="100000"/>
              </a:lnSpc>
              <a:spcBef>
                <a:spcPts val="0"/>
              </a:spcBef>
              <a:spcAft>
                <a:spcPts val="0"/>
              </a:spcAft>
              <a:buClrTx/>
              <a:buSzTx/>
              <a:buFontTx/>
              <a:buNone/>
              <a:tabLst/>
              <a:defRPr/>
            </a:pPr>
            <a:r>
              <a:rPr lang="en-US" sz="800">
                <a:solidFill>
                  <a:srgbClr val="939598"/>
                </a:solidFill>
                <a:latin typeface="Arial" panose="020B0604020202020204"/>
              </a:rPr>
              <a:t>Q15: Thinking about possible travel obstacles (e.g., the state of the economy, record number of travelers, more frequent traveling delays, etc.), what continues to motivate your traveling for the holiday season? </a:t>
            </a:r>
            <a:endParaRPr kumimoji="0" lang="en-US" sz="800" b="0" i="0" u="none" strike="noStrike" kern="1200" cap="none" spc="0" normalizeH="0" baseline="0" noProof="0">
              <a:ln>
                <a:noFill/>
              </a:ln>
              <a:solidFill>
                <a:srgbClr val="939598"/>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5514E08-5DE8-016F-4594-C08EB3671630}"/>
              </a:ext>
            </a:extLst>
          </p:cNvPr>
          <p:cNvSpPr txBox="1"/>
          <p:nvPr/>
        </p:nvSpPr>
        <p:spPr>
          <a:xfrm>
            <a:off x="3354174" y="1319179"/>
            <a:ext cx="548365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Thinking about possible travel obstacles, what continues to motivate your traveling for the holiday season?</a:t>
            </a:r>
            <a:b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br>
            <a:r>
              <a:rPr lang="en-US" sz="1200" b="1" i="1">
                <a:solidFill>
                  <a:srgbClr val="000000"/>
                </a:solidFill>
                <a:latin typeface="Arial" panose="020B0604020202020204"/>
              </a:rPr>
              <a:t>Among holiday travelers</a:t>
            </a:r>
          </a:p>
        </p:txBody>
      </p:sp>
      <p:graphicFrame>
        <p:nvGraphicFramePr>
          <p:cNvPr id="11" name="Chart 10">
            <a:extLst>
              <a:ext uri="{FF2B5EF4-FFF2-40B4-BE49-F238E27FC236}">
                <a16:creationId xmlns:a16="http://schemas.microsoft.com/office/drawing/2014/main" id="{5AA7BD4C-536B-789A-7044-F7EE2386B233}"/>
              </a:ext>
            </a:extLst>
          </p:cNvPr>
          <p:cNvGraphicFramePr/>
          <p:nvPr>
            <p:extLst>
              <p:ext uri="{D42A27DB-BD31-4B8C-83A1-F6EECF244321}">
                <p14:modId xmlns:p14="http://schemas.microsoft.com/office/powerpoint/2010/main" val="3191618599"/>
              </p:ext>
            </p:extLst>
          </p:nvPr>
        </p:nvGraphicFramePr>
        <p:xfrm>
          <a:off x="1754026" y="2057283"/>
          <a:ext cx="7737215" cy="4006342"/>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a:extLst>
              <a:ext uri="{FF2B5EF4-FFF2-40B4-BE49-F238E27FC236}">
                <a16:creationId xmlns:a16="http://schemas.microsoft.com/office/drawing/2014/main" id="{F775E651-A963-5085-3379-CC62BB0BE9DB}"/>
              </a:ext>
            </a:extLst>
          </p:cNvPr>
          <p:cNvCxnSpPr>
            <a:cxnSpLocks/>
          </p:cNvCxnSpPr>
          <p:nvPr/>
        </p:nvCxnSpPr>
        <p:spPr>
          <a:xfrm>
            <a:off x="7821823" y="4402368"/>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A49A118-0461-42CD-1757-A4304B3DC210}"/>
              </a:ext>
            </a:extLst>
          </p:cNvPr>
          <p:cNvSpPr txBox="1"/>
          <p:nvPr/>
        </p:nvSpPr>
        <p:spPr>
          <a:xfrm>
            <a:off x="8105419" y="4267953"/>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51% </a:t>
            </a:r>
            <a:r>
              <a:rPr kumimoji="0" lang="en-US" sz="1100" b="1" i="0" u="none" strike="noStrike" kern="1200" cap="none" spc="0" normalizeH="0" baseline="0" noProof="0">
                <a:ln>
                  <a:noFill/>
                </a:ln>
                <a:effectLst/>
                <a:uLnTx/>
                <a:uFillTx/>
                <a:latin typeface="Arial" panose="020B0604020202020204"/>
                <a:ea typeface="+mn-ea"/>
                <a:cs typeface="+mn-cs"/>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2" name="Straight Arrow Connector 1">
            <a:extLst>
              <a:ext uri="{FF2B5EF4-FFF2-40B4-BE49-F238E27FC236}">
                <a16:creationId xmlns:a16="http://schemas.microsoft.com/office/drawing/2014/main" id="{4DF16853-32E9-C912-02ED-E57DAA7DE49D}"/>
              </a:ext>
            </a:extLst>
          </p:cNvPr>
          <p:cNvCxnSpPr>
            <a:cxnSpLocks/>
          </p:cNvCxnSpPr>
          <p:nvPr/>
        </p:nvCxnSpPr>
        <p:spPr>
          <a:xfrm>
            <a:off x="8039414" y="3066253"/>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F3EEF41D-22D1-378F-D796-FC358BEBBB62}"/>
              </a:ext>
            </a:extLst>
          </p:cNvPr>
          <p:cNvSpPr txBox="1"/>
          <p:nvPr/>
        </p:nvSpPr>
        <p:spPr>
          <a:xfrm>
            <a:off x="8323010" y="2931838"/>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49% </a:t>
            </a:r>
            <a:r>
              <a:rPr kumimoji="0" lang="en-US" sz="1100" b="1" i="0" u="none" strike="noStrike" kern="1200" cap="none" spc="0" normalizeH="0" baseline="0" noProof="0">
                <a:ln>
                  <a:noFill/>
                </a:ln>
                <a:effectLst/>
                <a:uLnTx/>
                <a:uFillTx/>
                <a:latin typeface="Arial" panose="020B0604020202020204"/>
                <a:ea typeface="+mn-ea"/>
                <a:cs typeface="+mn-cs"/>
              </a:rPr>
              <a:t>Millennials</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9" name="Straight Arrow Connector 8">
            <a:extLst>
              <a:ext uri="{FF2B5EF4-FFF2-40B4-BE49-F238E27FC236}">
                <a16:creationId xmlns:a16="http://schemas.microsoft.com/office/drawing/2014/main" id="{DB32152E-AFA1-2714-D37E-E4174C5DB11E}"/>
              </a:ext>
            </a:extLst>
          </p:cNvPr>
          <p:cNvCxnSpPr>
            <a:cxnSpLocks/>
          </p:cNvCxnSpPr>
          <p:nvPr/>
        </p:nvCxnSpPr>
        <p:spPr>
          <a:xfrm>
            <a:off x="7547525" y="5065045"/>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B36410C-5562-6AD3-E6E3-54F68A7F0ABB}"/>
              </a:ext>
            </a:extLst>
          </p:cNvPr>
          <p:cNvSpPr txBox="1"/>
          <p:nvPr/>
        </p:nvSpPr>
        <p:spPr>
          <a:xfrm>
            <a:off x="7831121" y="4930630"/>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31% </a:t>
            </a:r>
            <a:r>
              <a:rPr lang="en-US" sz="1100" b="1">
                <a:latin typeface="Arial" panose="020B0604020202020204"/>
              </a:rPr>
              <a:t>Northeast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28% </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Urban 1M+</a:t>
            </a:r>
          </a:p>
        </p:txBody>
      </p:sp>
    </p:spTree>
    <p:extLst>
      <p:ext uri="{BB962C8B-B14F-4D97-AF65-F5344CB8AC3E}">
        <p14:creationId xmlns:p14="http://schemas.microsoft.com/office/powerpoint/2010/main" val="3541197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64335989-0181-D549-ACA6-665D6CE1A75F}"/>
              </a:ext>
            </a:extLst>
          </p:cNvPr>
          <p:cNvGraphicFramePr/>
          <p:nvPr>
            <p:extLst>
              <p:ext uri="{D42A27DB-BD31-4B8C-83A1-F6EECF244321}">
                <p14:modId xmlns:p14="http://schemas.microsoft.com/office/powerpoint/2010/main" val="1127357330"/>
              </p:ext>
            </p:extLst>
          </p:nvPr>
        </p:nvGraphicFramePr>
        <p:xfrm>
          <a:off x="309660" y="1875761"/>
          <a:ext cx="11572678" cy="4982239"/>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49D4AF81-DCAF-9149-A25D-ACEBCCB421DB}"/>
              </a:ext>
            </a:extLst>
          </p:cNvPr>
          <p:cNvSpPr txBox="1"/>
          <p:nvPr/>
        </p:nvSpPr>
        <p:spPr>
          <a:xfrm>
            <a:off x="177447" y="6160728"/>
            <a:ext cx="9250262"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WOULD CONSIDER ANY HOLIDAY TRAVEL </a:t>
            </a:r>
            <a:r>
              <a:rPr lang="en-US" sz="800" u="sng">
                <a:solidFill>
                  <a:srgbClr val="939598"/>
                </a:solidFill>
                <a:latin typeface="Arial" panose="020B0604020202020204"/>
                <a:cs typeface="Arial" panose="020B0604020202020204" pitchFamily="34" charset="0"/>
              </a:rPr>
              <a:t>(n=870)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Q16. Regardless of if you plan to travel or not, which of the following kinds of trips would you consider taking to celebrate holidays this upcoming season? </a:t>
            </a: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357327" cy="361169"/>
          </a:xfrm>
        </p:spPr>
        <p:txBody>
          <a:bodyPr/>
          <a:lstStyle/>
          <a:p>
            <a:r>
              <a:rPr lang="en-US" b="1">
                <a:latin typeface="+mj-lt"/>
              </a:rPr>
              <a:t>While Most Would Consider An Extended Holiday Stay With Family/Friends, Gen Z Would Prefer A Resort Vacation </a:t>
            </a:r>
          </a:p>
        </p:txBody>
      </p:sp>
      <p:sp>
        <p:nvSpPr>
          <p:cNvPr id="3" name="TextBox 2">
            <a:extLst>
              <a:ext uri="{FF2B5EF4-FFF2-40B4-BE49-F238E27FC236}">
                <a16:creationId xmlns:a16="http://schemas.microsoft.com/office/drawing/2014/main" id="{36FA5827-5C6D-3D40-90A9-181A3C2DD9A5}"/>
              </a:ext>
            </a:extLst>
          </p:cNvPr>
          <p:cNvSpPr txBox="1"/>
          <p:nvPr/>
        </p:nvSpPr>
        <p:spPr>
          <a:xfrm>
            <a:off x="9387066" y="5139160"/>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545689AE-3F25-924F-95D7-E175F275E53F}"/>
              </a:ext>
            </a:extLst>
          </p:cNvPr>
          <p:cNvSpPr txBox="1"/>
          <p:nvPr/>
        </p:nvSpPr>
        <p:spPr>
          <a:xfrm>
            <a:off x="1984773" y="1589934"/>
            <a:ext cx="85695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Regardless of if you plan to travel or not, which of the following kinds of trips would you consider taking to celebrate holidays this upcoming season?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000000"/>
                </a:solidFill>
                <a:effectLst/>
                <a:uLnTx/>
                <a:uFillTx/>
                <a:latin typeface="Arial" panose="020B0604020202020204"/>
                <a:ea typeface="+mn-ea"/>
                <a:cs typeface="+mn-cs"/>
              </a:rPr>
              <a:t>Among those who would consider </a:t>
            </a:r>
            <a:r>
              <a:rPr lang="en-US" sz="1200" b="1" i="1">
                <a:solidFill>
                  <a:srgbClr val="000000"/>
                </a:solidFill>
                <a:latin typeface="Arial" panose="020B0604020202020204"/>
              </a:rPr>
              <a:t>holiday travel</a:t>
            </a:r>
            <a:endParaRPr kumimoji="0" lang="en-US" sz="120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5CC96163-102C-2624-F306-B664FCC3BEDF}"/>
              </a:ext>
            </a:extLst>
          </p:cNvPr>
          <p:cNvSpPr txBox="1"/>
          <p:nvPr/>
        </p:nvSpPr>
        <p:spPr>
          <a:xfrm>
            <a:off x="-653143" y="2280062"/>
            <a:ext cx="184731" cy="369332"/>
          </a:xfrm>
          <a:prstGeom prst="rect">
            <a:avLst/>
          </a:prstGeom>
          <a:noFill/>
        </p:spPr>
        <p:txBody>
          <a:bodyPr wrap="none" rtlCol="0">
            <a:spAutoFit/>
          </a:bodyPr>
          <a:lstStyle/>
          <a:p>
            <a:endParaRPr lang="en-US"/>
          </a:p>
        </p:txBody>
      </p:sp>
      <p:graphicFrame>
        <p:nvGraphicFramePr>
          <p:cNvPr id="4" name="Table 4">
            <a:extLst>
              <a:ext uri="{FF2B5EF4-FFF2-40B4-BE49-F238E27FC236}">
                <a16:creationId xmlns:a16="http://schemas.microsoft.com/office/drawing/2014/main" id="{F2B48ED3-C23D-3724-79A3-4C5BE2BD4070}"/>
              </a:ext>
            </a:extLst>
          </p:cNvPr>
          <p:cNvGraphicFramePr>
            <a:graphicFrameLocks noGrp="1"/>
          </p:cNvGraphicFramePr>
          <p:nvPr>
            <p:extLst>
              <p:ext uri="{D42A27DB-BD31-4B8C-83A1-F6EECF244321}">
                <p14:modId xmlns:p14="http://schemas.microsoft.com/office/powerpoint/2010/main" val="2370953894"/>
              </p:ext>
            </p:extLst>
          </p:nvPr>
        </p:nvGraphicFramePr>
        <p:xfrm>
          <a:off x="8781416" y="2154106"/>
          <a:ext cx="2753359" cy="1502140"/>
        </p:xfrm>
        <a:graphic>
          <a:graphicData uri="http://schemas.openxmlformats.org/drawingml/2006/table">
            <a:tbl>
              <a:tblPr firstRow="1" bandRow="1">
                <a:tableStyleId>{5C22544A-7EE6-4342-B048-85BDC9FD1C3A}</a:tableStyleId>
              </a:tblPr>
              <a:tblGrid>
                <a:gridCol w="1683006">
                  <a:extLst>
                    <a:ext uri="{9D8B030D-6E8A-4147-A177-3AD203B41FA5}">
                      <a16:colId xmlns:a16="http://schemas.microsoft.com/office/drawing/2014/main" val="911999740"/>
                    </a:ext>
                  </a:extLst>
                </a:gridCol>
                <a:gridCol w="1070353">
                  <a:extLst>
                    <a:ext uri="{9D8B030D-6E8A-4147-A177-3AD203B41FA5}">
                      <a16:colId xmlns:a16="http://schemas.microsoft.com/office/drawing/2014/main" val="4239244357"/>
                    </a:ext>
                  </a:extLst>
                </a:gridCol>
              </a:tblGrid>
              <a:tr h="438124">
                <a:tc gridSpan="2">
                  <a:txBody>
                    <a:bodyPr/>
                    <a:lstStyle/>
                    <a:p>
                      <a:pPr algn="ctr"/>
                      <a:r>
                        <a:rPr lang="en-US" sz="1100">
                          <a:solidFill>
                            <a:schemeClr val="tx1"/>
                          </a:solidFill>
                        </a:rPr>
                        <a:t>NET: Would Consider Any Trip</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hMerge="1">
                  <a:txBody>
                    <a:bodyPr/>
                    <a:lstStyle/>
                    <a:p>
                      <a:endParaRPr lang="en-US"/>
                    </a:p>
                  </a:txBody>
                  <a:tcPr/>
                </a:tc>
                <a:extLst>
                  <a:ext uri="{0D108BD9-81ED-4DB2-BD59-A6C34878D82A}">
                    <a16:rowId xmlns:a16="http://schemas.microsoft.com/office/drawing/2014/main" val="3719402153"/>
                  </a:ext>
                </a:extLst>
              </a:tr>
              <a:tr h="266004">
                <a:tc>
                  <a:txBody>
                    <a:bodyPr/>
                    <a:lstStyle/>
                    <a:p>
                      <a:pPr algn="ctr"/>
                      <a:r>
                        <a:rPr lang="en-US" sz="1100" b="1"/>
                        <a:t>Gen Z</a:t>
                      </a:r>
                    </a:p>
                  </a:txBody>
                  <a:tcP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a:t>88% </a:t>
                      </a:r>
                    </a:p>
                  </a:txBody>
                  <a:tcP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38278584"/>
                  </a:ext>
                </a:extLst>
              </a:tr>
              <a:tr h="266004">
                <a:tc>
                  <a:txBody>
                    <a:bodyPr/>
                    <a:lstStyle/>
                    <a:p>
                      <a:pPr algn="ctr"/>
                      <a:r>
                        <a:rPr lang="en-US" sz="1100" b="1"/>
                        <a:t>Millennial</a:t>
                      </a:r>
                    </a:p>
                  </a:txBody>
                  <a:tcP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a:t>89%</a:t>
                      </a:r>
                    </a:p>
                  </a:txBody>
                  <a:tcP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7132757"/>
                  </a:ext>
                </a:extLst>
              </a:tr>
              <a:tr h="266004">
                <a:tc>
                  <a:txBody>
                    <a:bodyPr/>
                    <a:lstStyle/>
                    <a:p>
                      <a:pPr algn="ctr"/>
                      <a:r>
                        <a:rPr lang="en-US" sz="1100" b="1"/>
                        <a:t>Gen X</a:t>
                      </a:r>
                    </a:p>
                  </a:txBody>
                  <a:tcP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a:t>81%</a:t>
                      </a:r>
                    </a:p>
                  </a:txBody>
                  <a:tcP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ysDash"/>
                      <a:round/>
                      <a:headEnd type="none" w="med" len="med"/>
                      <a:tailEnd type="none" w="med" len="med"/>
                    </a:lnT>
                    <a:lnB w="63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74477499"/>
                  </a:ext>
                </a:extLst>
              </a:tr>
              <a:tr h="266004">
                <a:tc>
                  <a:txBody>
                    <a:bodyPr/>
                    <a:lstStyle/>
                    <a:p>
                      <a:pPr algn="ctr"/>
                      <a:r>
                        <a:rPr lang="en-US" sz="1100" b="1"/>
                        <a:t>Boomers</a:t>
                      </a:r>
                    </a:p>
                  </a:txBody>
                  <a:tcPr>
                    <a:lnL w="12700" cap="flat" cmpd="sng" algn="ctr">
                      <a:solidFill>
                        <a:schemeClr val="accent2"/>
                      </a:solid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ysDash"/>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a:t>77%</a:t>
                      </a:r>
                    </a:p>
                  </a:txBody>
                  <a:tcPr>
                    <a:lnL w="127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6350" cap="flat" cmpd="sng" algn="ctr">
                      <a:noFill/>
                      <a:prstDash val="sysDash"/>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79974517"/>
                  </a:ext>
                </a:extLst>
              </a:tr>
            </a:tbl>
          </a:graphicData>
        </a:graphic>
      </p:graphicFrame>
    </p:spTree>
    <p:extLst>
      <p:ext uri="{BB962C8B-B14F-4D97-AF65-F5344CB8AC3E}">
        <p14:creationId xmlns:p14="http://schemas.microsoft.com/office/powerpoint/2010/main" val="3272669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84FA0A4-9D8E-0E4B-AD09-CC92AC4C9EDE}"/>
              </a:ext>
            </a:extLst>
          </p:cNvPr>
          <p:cNvSpPr>
            <a:spLocks noGrp="1"/>
          </p:cNvSpPr>
          <p:nvPr>
            <p:ph type="ctrTitle"/>
          </p:nvPr>
        </p:nvSpPr>
        <p:spPr>
          <a:xfrm>
            <a:off x="1780516" y="2251304"/>
            <a:ext cx="8630968" cy="2355391"/>
          </a:xfrm>
        </p:spPr>
        <p:txBody>
          <a:bodyPr anchor="ctr"/>
          <a:lstStyle/>
          <a:p>
            <a:r>
              <a:rPr lang="en-US" sz="4800"/>
              <a:t>Holiday Shopping</a:t>
            </a:r>
          </a:p>
        </p:txBody>
      </p:sp>
    </p:spTree>
    <p:extLst>
      <p:ext uri="{BB962C8B-B14F-4D97-AF65-F5344CB8AC3E}">
        <p14:creationId xmlns:p14="http://schemas.microsoft.com/office/powerpoint/2010/main" val="3022930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9D4AF81-DCAF-9149-A25D-ACEBCCB421DB}"/>
              </a:ext>
            </a:extLst>
          </p:cNvPr>
          <p:cNvSpPr txBox="1"/>
          <p:nvPr/>
        </p:nvSpPr>
        <p:spPr>
          <a:xfrm>
            <a:off x="177447" y="6160728"/>
            <a:ext cx="9250262"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SPENDS MONEY ON THESE ITEMS (n=BASES VARY)</a:t>
            </a:r>
          </a:p>
          <a:p>
            <a:pPr lvl="0">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Q17.  In preparation for the holiday season, do you plan on spending more, the same, or less, on the following items compared to last year?</a:t>
            </a:r>
          </a:p>
        </p:txBody>
      </p:sp>
      <p:sp>
        <p:nvSpPr>
          <p:cNvPr id="17" name="TextBox 16">
            <a:extLst>
              <a:ext uri="{FF2B5EF4-FFF2-40B4-BE49-F238E27FC236}">
                <a16:creationId xmlns:a16="http://schemas.microsoft.com/office/drawing/2014/main" id="{98884EBB-86D8-4156-8466-C54B61AA83DF}"/>
              </a:ext>
            </a:extLst>
          </p:cNvPr>
          <p:cNvSpPr txBox="1"/>
          <p:nvPr/>
        </p:nvSpPr>
        <p:spPr>
          <a:xfrm>
            <a:off x="1944982" y="1453358"/>
            <a:ext cx="806811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In preparation for the holiday season, do you plan on spending more, the same, or less, on the following items compared to last year?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those planning to spend money on these items</a:t>
            </a:r>
            <a:endParaRPr kumimoji="0" lang="en-US" sz="105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404952" cy="361169"/>
          </a:xfrm>
        </p:spPr>
        <p:txBody>
          <a:bodyPr/>
          <a:lstStyle/>
          <a:p>
            <a:r>
              <a:rPr lang="en-US" b="1">
                <a:latin typeface="+mj-lt"/>
              </a:rPr>
              <a:t>Most Plan To Spend The Same As Last Year Preparing For The Holidays, While Gen Z And Urban 1M+ Are Most Likely To Spend More </a:t>
            </a:r>
          </a:p>
        </p:txBody>
      </p:sp>
      <p:graphicFrame>
        <p:nvGraphicFramePr>
          <p:cNvPr id="4" name="Chart 3">
            <a:extLst>
              <a:ext uri="{FF2B5EF4-FFF2-40B4-BE49-F238E27FC236}">
                <a16:creationId xmlns:a16="http://schemas.microsoft.com/office/drawing/2014/main" id="{478CD281-D131-28A6-9016-409A120B8BAC}"/>
              </a:ext>
            </a:extLst>
          </p:cNvPr>
          <p:cNvGraphicFramePr/>
          <p:nvPr>
            <p:extLst>
              <p:ext uri="{D42A27DB-BD31-4B8C-83A1-F6EECF244321}">
                <p14:modId xmlns:p14="http://schemas.microsoft.com/office/powerpoint/2010/main" val="2153688809"/>
              </p:ext>
            </p:extLst>
          </p:nvPr>
        </p:nvGraphicFramePr>
        <p:xfrm>
          <a:off x="-217983" y="2242968"/>
          <a:ext cx="11572856" cy="4005432"/>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Arrow Connector 5">
            <a:extLst>
              <a:ext uri="{FF2B5EF4-FFF2-40B4-BE49-F238E27FC236}">
                <a16:creationId xmlns:a16="http://schemas.microsoft.com/office/drawing/2014/main" id="{FF9A6428-577D-0F17-DAA1-374BE78F8ECB}"/>
              </a:ext>
            </a:extLst>
          </p:cNvPr>
          <p:cNvCxnSpPr>
            <a:cxnSpLocks/>
          </p:cNvCxnSpPr>
          <p:nvPr/>
        </p:nvCxnSpPr>
        <p:spPr>
          <a:xfrm>
            <a:off x="9845144" y="2768380"/>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8BC4205-A931-C3C0-8188-10CFB2452B45}"/>
              </a:ext>
            </a:extLst>
          </p:cNvPr>
          <p:cNvSpPr txBox="1"/>
          <p:nvPr/>
        </p:nvSpPr>
        <p:spPr>
          <a:xfrm>
            <a:off x="10128740" y="2576815"/>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37% </a:t>
            </a:r>
            <a:r>
              <a:rPr kumimoji="0" lang="en-US" sz="1100" b="1" i="0" u="none" strike="noStrike" kern="1200" cap="none" spc="0" normalizeH="0" baseline="0" noProof="0">
                <a:ln>
                  <a:noFill/>
                </a:ln>
                <a:effectLst/>
                <a:uLnTx/>
                <a:uFillTx/>
                <a:latin typeface="Arial" panose="020B0604020202020204"/>
                <a:ea typeface="+mn-ea"/>
                <a:cs typeface="+mn-cs"/>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4"/>
                </a:solidFill>
                <a:latin typeface="Arial" panose="020B0604020202020204"/>
              </a:rPr>
              <a:t>31% </a:t>
            </a:r>
            <a:r>
              <a:rPr lang="en-US" sz="1100" b="1">
                <a:solidFill>
                  <a:srgbClr val="000000"/>
                </a:solidFill>
                <a:latin typeface="Arial" panose="020B0604020202020204"/>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8" name="Straight Arrow Connector 7">
            <a:extLst>
              <a:ext uri="{FF2B5EF4-FFF2-40B4-BE49-F238E27FC236}">
                <a16:creationId xmlns:a16="http://schemas.microsoft.com/office/drawing/2014/main" id="{4E391F9B-8046-524E-F30B-5727686735A6}"/>
              </a:ext>
            </a:extLst>
          </p:cNvPr>
          <p:cNvCxnSpPr>
            <a:cxnSpLocks/>
          </p:cNvCxnSpPr>
          <p:nvPr/>
        </p:nvCxnSpPr>
        <p:spPr>
          <a:xfrm>
            <a:off x="9835619" y="3293792"/>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52F64ED7-C1CC-575A-E7DA-3B3133956EE9}"/>
              </a:ext>
            </a:extLst>
          </p:cNvPr>
          <p:cNvSpPr txBox="1"/>
          <p:nvPr/>
        </p:nvSpPr>
        <p:spPr>
          <a:xfrm>
            <a:off x="10114085" y="3078348"/>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35% </a:t>
            </a:r>
            <a:r>
              <a:rPr kumimoji="0" lang="en-US" sz="1100" b="1" i="0" u="none" strike="noStrike" kern="1200" cap="none" spc="0" normalizeH="0" baseline="0" noProof="0">
                <a:ln>
                  <a:noFill/>
                </a:ln>
                <a:effectLst/>
                <a:uLnTx/>
                <a:uFillTx/>
                <a:latin typeface="Arial" panose="020B0604020202020204"/>
                <a:ea typeface="+mn-ea"/>
                <a:cs typeface="+mn-cs"/>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4"/>
                </a:solidFill>
                <a:latin typeface="Arial" panose="020B0604020202020204"/>
              </a:rPr>
              <a:t>25% </a:t>
            </a:r>
            <a:r>
              <a:rPr lang="en-US" sz="1100" b="1">
                <a:solidFill>
                  <a:srgbClr val="000000"/>
                </a:solidFill>
                <a:latin typeface="Arial" panose="020B0604020202020204"/>
              </a:rPr>
              <a:t>Millennial</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0" name="Straight Arrow Connector 9">
            <a:extLst>
              <a:ext uri="{FF2B5EF4-FFF2-40B4-BE49-F238E27FC236}">
                <a16:creationId xmlns:a16="http://schemas.microsoft.com/office/drawing/2014/main" id="{FA0889B2-D0BF-8AAE-198E-EEB343AA9A37}"/>
              </a:ext>
            </a:extLst>
          </p:cNvPr>
          <p:cNvCxnSpPr>
            <a:cxnSpLocks/>
          </p:cNvCxnSpPr>
          <p:nvPr/>
        </p:nvCxnSpPr>
        <p:spPr>
          <a:xfrm>
            <a:off x="9830489" y="3851609"/>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08CB9D95-757D-37A8-A965-638C5751EA93}"/>
              </a:ext>
            </a:extLst>
          </p:cNvPr>
          <p:cNvSpPr txBox="1"/>
          <p:nvPr/>
        </p:nvSpPr>
        <p:spPr>
          <a:xfrm>
            <a:off x="10114085" y="3660044"/>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34% </a:t>
            </a:r>
            <a:r>
              <a:rPr kumimoji="0" lang="en-US" sz="1100" b="1" i="0" u="none" strike="noStrike" kern="1200" cap="none" spc="0" normalizeH="0" baseline="0" noProof="0">
                <a:ln>
                  <a:noFill/>
                </a:ln>
                <a:effectLst/>
                <a:uLnTx/>
                <a:uFillTx/>
                <a:latin typeface="Arial" panose="020B0604020202020204"/>
                <a:ea typeface="+mn-ea"/>
                <a:cs typeface="+mn-cs"/>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4"/>
                </a:solidFill>
                <a:latin typeface="Arial" panose="020B0604020202020204"/>
              </a:rPr>
              <a:t>30% </a:t>
            </a:r>
            <a:r>
              <a:rPr lang="en-US" sz="1100" b="1">
                <a:solidFill>
                  <a:srgbClr val="000000"/>
                </a:solidFill>
                <a:latin typeface="Arial" panose="020B0604020202020204"/>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3" name="Straight Arrow Connector 12">
            <a:extLst>
              <a:ext uri="{FF2B5EF4-FFF2-40B4-BE49-F238E27FC236}">
                <a16:creationId xmlns:a16="http://schemas.microsoft.com/office/drawing/2014/main" id="{3555BFA8-FFA2-D72D-8F4A-F3E59BFB79D3}"/>
              </a:ext>
            </a:extLst>
          </p:cNvPr>
          <p:cNvCxnSpPr>
            <a:cxnSpLocks/>
          </p:cNvCxnSpPr>
          <p:nvPr/>
        </p:nvCxnSpPr>
        <p:spPr>
          <a:xfrm>
            <a:off x="9832199" y="4351209"/>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035F0BB6-81F3-31D5-75B7-B0E2727041DB}"/>
              </a:ext>
            </a:extLst>
          </p:cNvPr>
          <p:cNvSpPr txBox="1"/>
          <p:nvPr/>
        </p:nvSpPr>
        <p:spPr>
          <a:xfrm>
            <a:off x="10115795" y="4159644"/>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28% </a:t>
            </a:r>
            <a:r>
              <a:rPr kumimoji="0" lang="en-US" sz="1100" b="1" i="0" u="none" strike="noStrike" kern="1200" cap="none" spc="0" normalizeH="0" baseline="0" noProof="0">
                <a:ln>
                  <a:noFill/>
                </a:ln>
                <a:effectLst/>
                <a:uLnTx/>
                <a:uFillTx/>
                <a:latin typeface="Arial" panose="020B0604020202020204"/>
                <a:ea typeface="+mn-ea"/>
                <a:cs typeface="+mn-cs"/>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4"/>
                </a:solidFill>
                <a:latin typeface="Arial" panose="020B0604020202020204"/>
              </a:rPr>
              <a:t>28% </a:t>
            </a:r>
            <a:r>
              <a:rPr lang="en-US" sz="1100" b="1">
                <a:solidFill>
                  <a:srgbClr val="000000"/>
                </a:solidFill>
                <a:latin typeface="Arial" panose="020B0604020202020204"/>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5" name="Straight Arrow Connector 14">
            <a:extLst>
              <a:ext uri="{FF2B5EF4-FFF2-40B4-BE49-F238E27FC236}">
                <a16:creationId xmlns:a16="http://schemas.microsoft.com/office/drawing/2014/main" id="{F04303AC-11BE-304D-B902-0A7A03C28E71}"/>
              </a:ext>
            </a:extLst>
          </p:cNvPr>
          <p:cNvCxnSpPr>
            <a:cxnSpLocks/>
          </p:cNvCxnSpPr>
          <p:nvPr/>
        </p:nvCxnSpPr>
        <p:spPr>
          <a:xfrm>
            <a:off x="9833909" y="4868125"/>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5E39EF85-AC01-0B6D-5B3C-6DA9630F7FB6}"/>
              </a:ext>
            </a:extLst>
          </p:cNvPr>
          <p:cNvSpPr txBox="1"/>
          <p:nvPr/>
        </p:nvSpPr>
        <p:spPr>
          <a:xfrm>
            <a:off x="10117505" y="4676560"/>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32% </a:t>
            </a:r>
            <a:r>
              <a:rPr kumimoji="0" lang="en-US" sz="1100" b="1" i="0" u="none" strike="noStrike" kern="1200" cap="none" spc="0" normalizeH="0" baseline="0" noProof="0">
                <a:ln>
                  <a:noFill/>
                </a:ln>
                <a:effectLst/>
                <a:uLnTx/>
                <a:uFillTx/>
                <a:latin typeface="Arial" panose="020B0604020202020204"/>
                <a:ea typeface="+mn-ea"/>
                <a:cs typeface="+mn-cs"/>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4"/>
                </a:solidFill>
                <a:latin typeface="Arial" panose="020B0604020202020204"/>
              </a:rPr>
              <a:t>30% </a:t>
            </a:r>
            <a:r>
              <a:rPr lang="en-US" sz="1100" b="1">
                <a:solidFill>
                  <a:srgbClr val="000000"/>
                </a:solidFill>
                <a:latin typeface="Arial" panose="020B0604020202020204"/>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9" name="Straight Arrow Connector 18">
            <a:extLst>
              <a:ext uri="{FF2B5EF4-FFF2-40B4-BE49-F238E27FC236}">
                <a16:creationId xmlns:a16="http://schemas.microsoft.com/office/drawing/2014/main" id="{F73F2579-52B8-FA7D-44F5-4E05C30DB396}"/>
              </a:ext>
            </a:extLst>
          </p:cNvPr>
          <p:cNvCxnSpPr>
            <a:cxnSpLocks/>
          </p:cNvCxnSpPr>
          <p:nvPr/>
        </p:nvCxnSpPr>
        <p:spPr>
          <a:xfrm>
            <a:off x="9843434" y="5376216"/>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20066B7A-E5DF-00EA-BAB2-1732DEBBF047}"/>
              </a:ext>
            </a:extLst>
          </p:cNvPr>
          <p:cNvSpPr txBox="1"/>
          <p:nvPr/>
        </p:nvSpPr>
        <p:spPr>
          <a:xfrm>
            <a:off x="10127030" y="5241801"/>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32% </a:t>
            </a:r>
            <a:r>
              <a:rPr kumimoji="0" lang="en-US" sz="1100" b="1" i="0" u="none" strike="noStrike" kern="1200" cap="none" spc="0" normalizeH="0" baseline="0" noProof="0">
                <a:ln>
                  <a:noFill/>
                </a:ln>
                <a:effectLst/>
                <a:uLnTx/>
                <a:uFillTx/>
                <a:latin typeface="Arial" panose="020B0604020202020204"/>
                <a:ea typeface="+mn-ea"/>
                <a:cs typeface="+mn-cs"/>
              </a:rPr>
              <a:t>Urban 1M+</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21" name="Straight Arrow Connector 20">
            <a:extLst>
              <a:ext uri="{FF2B5EF4-FFF2-40B4-BE49-F238E27FC236}">
                <a16:creationId xmlns:a16="http://schemas.microsoft.com/office/drawing/2014/main" id="{52B3423F-9391-F41B-D857-D39C660DAD73}"/>
              </a:ext>
            </a:extLst>
          </p:cNvPr>
          <p:cNvCxnSpPr>
            <a:cxnSpLocks/>
          </p:cNvCxnSpPr>
          <p:nvPr/>
        </p:nvCxnSpPr>
        <p:spPr>
          <a:xfrm>
            <a:off x="9843434" y="5907986"/>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D1AB56F3-1C53-C14C-488D-26212F55B586}"/>
              </a:ext>
            </a:extLst>
          </p:cNvPr>
          <p:cNvSpPr txBox="1"/>
          <p:nvPr/>
        </p:nvSpPr>
        <p:spPr>
          <a:xfrm>
            <a:off x="10127030" y="5716421"/>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32% </a:t>
            </a:r>
            <a:r>
              <a:rPr kumimoji="0" lang="en-US" sz="1100" b="1" i="0" u="none" strike="noStrike" kern="1200" cap="none" spc="0" normalizeH="0" baseline="0" noProof="0">
                <a:ln>
                  <a:noFill/>
                </a:ln>
                <a:effectLst/>
                <a:uLnTx/>
                <a:uFillTx/>
                <a:latin typeface="Arial" panose="020B0604020202020204"/>
                <a:ea typeface="+mn-ea"/>
                <a:cs typeface="+mn-cs"/>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4"/>
                </a:solidFill>
                <a:latin typeface="Arial" panose="020B0604020202020204"/>
              </a:rPr>
              <a:t>30% </a:t>
            </a:r>
            <a:r>
              <a:rPr lang="en-US" sz="1100" b="1">
                <a:solidFill>
                  <a:srgbClr val="000000"/>
                </a:solidFill>
                <a:latin typeface="Arial" panose="020B0604020202020204"/>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94333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98884EBB-86D8-4156-8466-C54B61AA83DF}"/>
              </a:ext>
            </a:extLst>
          </p:cNvPr>
          <p:cNvSpPr txBox="1"/>
          <p:nvPr/>
        </p:nvSpPr>
        <p:spPr>
          <a:xfrm>
            <a:off x="2581397" y="1611768"/>
            <a:ext cx="705154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Thinking specifically about the holiday gift shopping you intend to do this season, when do you plan to make the majority of your purchases?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those planning to holiday shop</a:t>
            </a:r>
            <a:endParaRPr kumimoji="0" lang="en-US" sz="140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127388" cy="361169"/>
          </a:xfrm>
        </p:spPr>
        <p:txBody>
          <a:bodyPr lIns="91440" tIns="45720" rIns="91440" bIns="45720" anchor="t"/>
          <a:lstStyle/>
          <a:p>
            <a:r>
              <a:rPr lang="en-US" b="1">
                <a:latin typeface="+mj-lt"/>
                <a:cs typeface="Arial"/>
              </a:rPr>
              <a:t>Planned Holiday Gift Purchasing Rates Remain Steady, But November Grows Even More Important</a:t>
            </a:r>
          </a:p>
        </p:txBody>
      </p:sp>
      <p:sp>
        <p:nvSpPr>
          <p:cNvPr id="3" name="TextBox 2">
            <a:extLst>
              <a:ext uri="{FF2B5EF4-FFF2-40B4-BE49-F238E27FC236}">
                <a16:creationId xmlns:a16="http://schemas.microsoft.com/office/drawing/2014/main" id="{36FA5827-5C6D-3D40-90A9-181A3C2DD9A5}"/>
              </a:ext>
            </a:extLst>
          </p:cNvPr>
          <p:cNvSpPr txBox="1"/>
          <p:nvPr/>
        </p:nvSpPr>
        <p:spPr>
          <a:xfrm>
            <a:off x="9491241" y="512758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C3594D4-9B04-4041-8C6E-CD22AF0E8ED6}"/>
              </a:ext>
            </a:extLst>
          </p:cNvPr>
          <p:cNvSpPr txBox="1"/>
          <p:nvPr/>
        </p:nvSpPr>
        <p:spPr>
          <a:xfrm>
            <a:off x="177447" y="6180743"/>
            <a:ext cx="10654964"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HOLIDAY SHOPPERS 2023 (n=903); HOLIDAY SHOPPERS 2022 (n=920)</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Q18. Thinking specifically about the holiday gift shopping you intend to do this season, when do you plan to make the majority of your purchases?</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Q19. Would you say that you are shopping for gifts earlier, around the same time, or later compared to last year?</a:t>
            </a:r>
          </a:p>
        </p:txBody>
      </p:sp>
      <p:graphicFrame>
        <p:nvGraphicFramePr>
          <p:cNvPr id="5" name="Chart 4">
            <a:extLst>
              <a:ext uri="{FF2B5EF4-FFF2-40B4-BE49-F238E27FC236}">
                <a16:creationId xmlns:a16="http://schemas.microsoft.com/office/drawing/2014/main" id="{E2E4EC9E-A8A2-ED73-01C7-6593AC2FF0D9}"/>
              </a:ext>
            </a:extLst>
          </p:cNvPr>
          <p:cNvGraphicFramePr/>
          <p:nvPr>
            <p:extLst>
              <p:ext uri="{D42A27DB-BD31-4B8C-83A1-F6EECF244321}">
                <p14:modId xmlns:p14="http://schemas.microsoft.com/office/powerpoint/2010/main" val="2284805792"/>
              </p:ext>
            </p:extLst>
          </p:nvPr>
        </p:nvGraphicFramePr>
        <p:xfrm>
          <a:off x="296926" y="2022803"/>
          <a:ext cx="11127388" cy="39136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6C81F110-7640-E5A5-645E-7189C6B0B431}"/>
              </a:ext>
            </a:extLst>
          </p:cNvPr>
          <p:cNvSpPr txBox="1"/>
          <p:nvPr/>
        </p:nvSpPr>
        <p:spPr>
          <a:xfrm>
            <a:off x="8738554" y="2588793"/>
            <a:ext cx="2685760" cy="954107"/>
          </a:xfrm>
          <a:prstGeom prst="rect">
            <a:avLst/>
          </a:prstGeom>
          <a:noFill/>
          <a:ln w="19050">
            <a:solidFill>
              <a:schemeClr val="accent2"/>
            </a:solidFill>
          </a:ln>
        </p:spPr>
        <p:txBody>
          <a:bodyPr wrap="square" rtlCol="0" anchor="ctr">
            <a:spAutoFit/>
          </a:bodyPr>
          <a:lstStyle/>
          <a:p>
            <a:pPr algn="ctr"/>
            <a:r>
              <a:rPr lang="en-US" sz="2000" b="1">
                <a:solidFill>
                  <a:schemeClr val="accent2"/>
                </a:solidFill>
                <a:latin typeface="+mj-lt"/>
              </a:rPr>
              <a:t>25%</a:t>
            </a:r>
          </a:p>
          <a:p>
            <a:pPr algn="ctr"/>
            <a:r>
              <a:rPr lang="en-US" sz="1200" b="1">
                <a:latin typeface="+mj-lt"/>
              </a:rPr>
              <a:t>of holiday shoppers say they will  be </a:t>
            </a:r>
            <a:r>
              <a:rPr lang="en-US" sz="1200" b="1">
                <a:solidFill>
                  <a:schemeClr val="accent2"/>
                </a:solidFill>
                <a:latin typeface="+mj-lt"/>
              </a:rPr>
              <a:t>shopping earlier </a:t>
            </a:r>
            <a:r>
              <a:rPr lang="en-US" sz="1200" b="1">
                <a:latin typeface="+mj-lt"/>
              </a:rPr>
              <a:t>compared to last year (</a:t>
            </a:r>
            <a:r>
              <a:rPr lang="en-US" sz="1200" b="1">
                <a:solidFill>
                  <a:schemeClr val="accent2"/>
                </a:solidFill>
                <a:latin typeface="+mj-lt"/>
              </a:rPr>
              <a:t>+1%-pt </a:t>
            </a:r>
            <a:r>
              <a:rPr lang="en-US" sz="1200" b="1">
                <a:latin typeface="+mj-lt"/>
              </a:rPr>
              <a:t>vs. 2022)</a:t>
            </a:r>
          </a:p>
        </p:txBody>
      </p:sp>
      <p:grpSp>
        <p:nvGrpSpPr>
          <p:cNvPr id="4" name="Group 3">
            <a:extLst>
              <a:ext uri="{FF2B5EF4-FFF2-40B4-BE49-F238E27FC236}">
                <a16:creationId xmlns:a16="http://schemas.microsoft.com/office/drawing/2014/main" id="{5E76538C-C34A-43AE-9DED-792D0BE0692F}"/>
              </a:ext>
            </a:extLst>
          </p:cNvPr>
          <p:cNvGrpSpPr/>
          <p:nvPr/>
        </p:nvGrpSpPr>
        <p:grpSpPr>
          <a:xfrm>
            <a:off x="5410139" y="2481496"/>
            <a:ext cx="1248712" cy="279971"/>
            <a:chOff x="4671760" y="2090895"/>
            <a:chExt cx="1248712" cy="279971"/>
          </a:xfrm>
        </p:grpSpPr>
        <p:grpSp>
          <p:nvGrpSpPr>
            <p:cNvPr id="13" name="Group 12">
              <a:extLst>
                <a:ext uri="{FF2B5EF4-FFF2-40B4-BE49-F238E27FC236}">
                  <a16:creationId xmlns:a16="http://schemas.microsoft.com/office/drawing/2014/main" id="{156A7EEC-D023-91AD-413A-32A2C80E8D2F}"/>
                </a:ext>
              </a:extLst>
            </p:cNvPr>
            <p:cNvGrpSpPr/>
            <p:nvPr/>
          </p:nvGrpSpPr>
          <p:grpSpPr>
            <a:xfrm>
              <a:off x="4671760" y="2093867"/>
              <a:ext cx="575021" cy="276999"/>
              <a:chOff x="4671760" y="2093867"/>
              <a:chExt cx="575021" cy="276999"/>
            </a:xfrm>
          </p:grpSpPr>
          <p:sp>
            <p:nvSpPr>
              <p:cNvPr id="19" name="Rectangle 18">
                <a:extLst>
                  <a:ext uri="{FF2B5EF4-FFF2-40B4-BE49-F238E27FC236}">
                    <a16:creationId xmlns:a16="http://schemas.microsoft.com/office/drawing/2014/main" id="{C5EAC865-BE01-28B9-FD59-B91CC6DE64D0}"/>
                  </a:ext>
                </a:extLst>
              </p:cNvPr>
              <p:cNvSpPr/>
              <p:nvPr/>
            </p:nvSpPr>
            <p:spPr>
              <a:xfrm>
                <a:off x="4671760" y="2201164"/>
                <a:ext cx="72780" cy="7149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636FBE5-9DE0-9E82-164A-E7F66EBB3C27}"/>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2023</a:t>
                </a:r>
                <a:endParaRPr lang="en-US" sz="1100" b="1" i="1">
                  <a:solidFill>
                    <a:srgbClr val="000000"/>
                  </a:solidFill>
                  <a:latin typeface="Arial" panose="020B0604020202020204"/>
                </a:endParaRPr>
              </a:p>
            </p:txBody>
          </p:sp>
        </p:grpSp>
        <p:grpSp>
          <p:nvGrpSpPr>
            <p:cNvPr id="14" name="Group 13">
              <a:extLst>
                <a:ext uri="{FF2B5EF4-FFF2-40B4-BE49-F238E27FC236}">
                  <a16:creationId xmlns:a16="http://schemas.microsoft.com/office/drawing/2014/main" id="{BEB55894-D6F6-E4E2-9269-4754C8F9E3CD}"/>
                </a:ext>
              </a:extLst>
            </p:cNvPr>
            <p:cNvGrpSpPr/>
            <p:nvPr/>
          </p:nvGrpSpPr>
          <p:grpSpPr>
            <a:xfrm>
              <a:off x="5345451" y="2090895"/>
              <a:ext cx="575021" cy="276999"/>
              <a:chOff x="4671760" y="2093867"/>
              <a:chExt cx="575021" cy="276999"/>
            </a:xfrm>
          </p:grpSpPr>
          <p:sp>
            <p:nvSpPr>
              <p:cNvPr id="15" name="Rectangle 14">
                <a:extLst>
                  <a:ext uri="{FF2B5EF4-FFF2-40B4-BE49-F238E27FC236}">
                    <a16:creationId xmlns:a16="http://schemas.microsoft.com/office/drawing/2014/main" id="{49FE4607-F07D-1A7F-3FCB-5DF760DD74B1}"/>
                  </a:ext>
                </a:extLst>
              </p:cNvPr>
              <p:cNvSpPr/>
              <p:nvPr/>
            </p:nvSpPr>
            <p:spPr>
              <a:xfrm>
                <a:off x="4671760" y="2201164"/>
                <a:ext cx="72780" cy="71494"/>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FB6563D-7868-8D8D-7BF7-28EEE24E8912}"/>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2022</a:t>
                </a:r>
                <a:endParaRPr lang="en-US" sz="1100" b="1" i="1">
                  <a:solidFill>
                    <a:srgbClr val="000000"/>
                  </a:solidFill>
                  <a:latin typeface="Arial" panose="020B0604020202020204"/>
                </a:endParaRPr>
              </a:p>
            </p:txBody>
          </p:sp>
        </p:grpSp>
      </p:grpSp>
      <p:sp>
        <p:nvSpPr>
          <p:cNvPr id="21" name="TextBox 20">
            <a:extLst>
              <a:ext uri="{FF2B5EF4-FFF2-40B4-BE49-F238E27FC236}">
                <a16:creationId xmlns:a16="http://schemas.microsoft.com/office/drawing/2014/main" id="{D7CE933C-AE64-A0D6-9330-8DDA3092FB69}"/>
              </a:ext>
            </a:extLst>
          </p:cNvPr>
          <p:cNvSpPr txBox="1"/>
          <p:nvPr/>
        </p:nvSpPr>
        <p:spPr>
          <a:xfrm>
            <a:off x="6682190" y="3005807"/>
            <a:ext cx="1583696" cy="3033692"/>
          </a:xfrm>
          <a:prstGeom prst="rect">
            <a:avLst/>
          </a:prstGeom>
          <a:noFill/>
          <a:ln w="19050">
            <a:solidFill>
              <a:schemeClr val="tx1"/>
            </a:solidFill>
          </a:ln>
        </p:spPr>
        <p:txBody>
          <a:bodyPr wrap="square" rtlCol="0">
            <a:spAutoFit/>
          </a:bodyPr>
          <a:lstStyle/>
          <a:p>
            <a:endParaRPr lang="en-US"/>
          </a:p>
        </p:txBody>
      </p:sp>
    </p:spTree>
    <p:extLst>
      <p:ext uri="{BB962C8B-B14F-4D97-AF65-F5344CB8AC3E}">
        <p14:creationId xmlns:p14="http://schemas.microsoft.com/office/powerpoint/2010/main" val="1579028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9D4AF81-DCAF-9149-A25D-ACEBCCB421DB}"/>
              </a:ext>
            </a:extLst>
          </p:cNvPr>
          <p:cNvSpPr txBox="1"/>
          <p:nvPr/>
        </p:nvSpPr>
        <p:spPr>
          <a:xfrm>
            <a:off x="177447" y="6160728"/>
            <a:ext cx="9250262"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HOLIDAY SHOPPERS ADJUSTING FOR ECONOMY/INFLATION 2023 (n=775); 2022 (n=777)</a:t>
            </a:r>
          </a:p>
          <a:p>
            <a:pPr lvl="0">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Q24. If you plan on adjusting your holiday shopping because of concerns with the economy and/or inflation, what actions do you plan to take? </a:t>
            </a:r>
          </a:p>
        </p:txBody>
      </p:sp>
      <p:sp>
        <p:nvSpPr>
          <p:cNvPr id="17" name="TextBox 16">
            <a:extLst>
              <a:ext uri="{FF2B5EF4-FFF2-40B4-BE49-F238E27FC236}">
                <a16:creationId xmlns:a16="http://schemas.microsoft.com/office/drawing/2014/main" id="{98884EBB-86D8-4156-8466-C54B61AA83DF}"/>
              </a:ext>
            </a:extLst>
          </p:cNvPr>
          <p:cNvSpPr txBox="1"/>
          <p:nvPr/>
        </p:nvSpPr>
        <p:spPr>
          <a:xfrm>
            <a:off x="2329610" y="1389202"/>
            <a:ext cx="806811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If you plan on adjusting your holiday shopping because of concerns with the economy and/or inflation, what actions do you plan to take?**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holiday shoppers who will adjust for the economy/inflation</a:t>
            </a:r>
            <a:endParaRPr kumimoji="0" lang="en-US" sz="105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528777" cy="361169"/>
          </a:xfrm>
        </p:spPr>
        <p:txBody>
          <a:bodyPr/>
          <a:lstStyle/>
          <a:p>
            <a:r>
              <a:rPr lang="en-US" b="1">
                <a:latin typeface="+mj-lt"/>
              </a:rPr>
              <a:t>The Economy/Inflation Has Shoppers Adjusting Financially, With Most Focusing On Budgeting</a:t>
            </a:r>
          </a:p>
        </p:txBody>
      </p:sp>
      <p:graphicFrame>
        <p:nvGraphicFramePr>
          <p:cNvPr id="3" name="Chart 2">
            <a:extLst>
              <a:ext uri="{FF2B5EF4-FFF2-40B4-BE49-F238E27FC236}">
                <a16:creationId xmlns:a16="http://schemas.microsoft.com/office/drawing/2014/main" id="{91E5E6EB-6873-0821-C9F9-412BE3E997B9}"/>
              </a:ext>
            </a:extLst>
          </p:cNvPr>
          <p:cNvGraphicFramePr/>
          <p:nvPr>
            <p:extLst>
              <p:ext uri="{D42A27DB-BD31-4B8C-83A1-F6EECF244321}">
                <p14:modId xmlns:p14="http://schemas.microsoft.com/office/powerpoint/2010/main" val="4269347394"/>
              </p:ext>
            </p:extLst>
          </p:nvPr>
        </p:nvGraphicFramePr>
        <p:xfrm>
          <a:off x="185242" y="2097088"/>
          <a:ext cx="11447394" cy="413591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Straight Arrow Connector 3">
            <a:extLst>
              <a:ext uri="{FF2B5EF4-FFF2-40B4-BE49-F238E27FC236}">
                <a16:creationId xmlns:a16="http://schemas.microsoft.com/office/drawing/2014/main" id="{64CEBB23-B458-55C0-0145-2563F665FE5E}"/>
              </a:ext>
            </a:extLst>
          </p:cNvPr>
          <p:cNvCxnSpPr>
            <a:cxnSpLocks/>
          </p:cNvCxnSpPr>
          <p:nvPr/>
        </p:nvCxnSpPr>
        <p:spPr>
          <a:xfrm>
            <a:off x="10663735" y="2218164"/>
            <a:ext cx="289427"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CEE79E86-B1D2-30B2-4DD1-A6E5FE3A9DAC}"/>
              </a:ext>
            </a:extLst>
          </p:cNvPr>
          <p:cNvSpPr txBox="1"/>
          <p:nvPr/>
        </p:nvSpPr>
        <p:spPr>
          <a:xfrm>
            <a:off x="10953162" y="2087359"/>
            <a:ext cx="91159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92% </a:t>
            </a:r>
            <a:r>
              <a:rPr kumimoji="0" lang="en-US" sz="1100" b="1" i="0" u="none" strike="noStrike" kern="1200" cap="none" spc="0" normalizeH="0" baseline="0" noProof="0">
                <a:ln>
                  <a:noFill/>
                </a:ln>
                <a:effectLst/>
                <a:uLnTx/>
                <a:uFillTx/>
                <a:latin typeface="Arial" panose="020B0604020202020204"/>
                <a:ea typeface="+mn-ea"/>
                <a:cs typeface="+mn-cs"/>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0C958E85-3890-CB32-119C-8242B848475B}"/>
              </a:ext>
            </a:extLst>
          </p:cNvPr>
          <p:cNvSpPr txBox="1"/>
          <p:nvPr/>
        </p:nvSpPr>
        <p:spPr>
          <a:xfrm>
            <a:off x="9025091" y="6386401"/>
            <a:ext cx="1564870" cy="215444"/>
          </a:xfrm>
          <a:prstGeom prst="rect">
            <a:avLst/>
          </a:prstGeom>
          <a:noFill/>
        </p:spPr>
        <p:txBody>
          <a:bodyPr wrap="square" rtlCol="0">
            <a:spAutoFit/>
          </a:bodyPr>
          <a:lstStyle/>
          <a:p>
            <a:r>
              <a:rPr lang="en-US" sz="800"/>
              <a:t>*Added in 2023</a:t>
            </a:r>
          </a:p>
        </p:txBody>
      </p:sp>
      <p:grpSp>
        <p:nvGrpSpPr>
          <p:cNvPr id="15" name="Group 14">
            <a:extLst>
              <a:ext uri="{FF2B5EF4-FFF2-40B4-BE49-F238E27FC236}">
                <a16:creationId xmlns:a16="http://schemas.microsoft.com/office/drawing/2014/main" id="{7A91456E-67D9-F013-57A7-C3F6F9806DAA}"/>
              </a:ext>
            </a:extLst>
          </p:cNvPr>
          <p:cNvGrpSpPr/>
          <p:nvPr/>
        </p:nvGrpSpPr>
        <p:grpSpPr>
          <a:xfrm>
            <a:off x="10833361" y="3683152"/>
            <a:ext cx="575021" cy="485578"/>
            <a:chOff x="4671760" y="2093867"/>
            <a:chExt cx="575021" cy="485578"/>
          </a:xfrm>
        </p:grpSpPr>
        <p:grpSp>
          <p:nvGrpSpPr>
            <p:cNvPr id="16" name="Group 15">
              <a:extLst>
                <a:ext uri="{FF2B5EF4-FFF2-40B4-BE49-F238E27FC236}">
                  <a16:creationId xmlns:a16="http://schemas.microsoft.com/office/drawing/2014/main" id="{495E69CA-9EF5-DB09-8B25-44B3EBA374E9}"/>
                </a:ext>
              </a:extLst>
            </p:cNvPr>
            <p:cNvGrpSpPr/>
            <p:nvPr/>
          </p:nvGrpSpPr>
          <p:grpSpPr>
            <a:xfrm>
              <a:off x="4671760" y="2093867"/>
              <a:ext cx="575021" cy="276999"/>
              <a:chOff x="4671760" y="2093867"/>
              <a:chExt cx="575021" cy="276999"/>
            </a:xfrm>
          </p:grpSpPr>
          <p:sp>
            <p:nvSpPr>
              <p:cNvPr id="22" name="Rectangle 21">
                <a:extLst>
                  <a:ext uri="{FF2B5EF4-FFF2-40B4-BE49-F238E27FC236}">
                    <a16:creationId xmlns:a16="http://schemas.microsoft.com/office/drawing/2014/main" id="{6F866279-26C4-7C86-F02E-008B2B816285}"/>
                  </a:ext>
                </a:extLst>
              </p:cNvPr>
              <p:cNvSpPr/>
              <p:nvPr/>
            </p:nvSpPr>
            <p:spPr>
              <a:xfrm>
                <a:off x="4671760" y="2201164"/>
                <a:ext cx="72780" cy="7149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9D49CE6-9D05-2C3C-D0E1-43FAC3B3E584}"/>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2023</a:t>
                </a:r>
                <a:endParaRPr lang="en-US" sz="1100" b="1" i="1">
                  <a:solidFill>
                    <a:srgbClr val="000000"/>
                  </a:solidFill>
                  <a:latin typeface="Arial" panose="020B0604020202020204"/>
                </a:endParaRPr>
              </a:p>
            </p:txBody>
          </p:sp>
        </p:grpSp>
        <p:grpSp>
          <p:nvGrpSpPr>
            <p:cNvPr id="19" name="Group 18">
              <a:extLst>
                <a:ext uri="{FF2B5EF4-FFF2-40B4-BE49-F238E27FC236}">
                  <a16:creationId xmlns:a16="http://schemas.microsoft.com/office/drawing/2014/main" id="{5784338D-BDDB-92AF-0E11-6C1E7A7F7A97}"/>
                </a:ext>
              </a:extLst>
            </p:cNvPr>
            <p:cNvGrpSpPr/>
            <p:nvPr/>
          </p:nvGrpSpPr>
          <p:grpSpPr>
            <a:xfrm>
              <a:off x="4671760" y="2302446"/>
              <a:ext cx="575021" cy="276999"/>
              <a:chOff x="3998069" y="2305418"/>
              <a:chExt cx="575021" cy="276999"/>
            </a:xfrm>
          </p:grpSpPr>
          <p:sp>
            <p:nvSpPr>
              <p:cNvPr id="20" name="Rectangle 19">
                <a:extLst>
                  <a:ext uri="{FF2B5EF4-FFF2-40B4-BE49-F238E27FC236}">
                    <a16:creationId xmlns:a16="http://schemas.microsoft.com/office/drawing/2014/main" id="{D6C129C6-0FB7-F478-CE7D-59B62E835085}"/>
                  </a:ext>
                </a:extLst>
              </p:cNvPr>
              <p:cNvSpPr/>
              <p:nvPr/>
            </p:nvSpPr>
            <p:spPr>
              <a:xfrm>
                <a:off x="3998069" y="2412715"/>
                <a:ext cx="72780" cy="71494"/>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0B64427-F026-9DB0-4161-C1E1D4F8400C}"/>
                  </a:ext>
                </a:extLst>
              </p:cNvPr>
              <p:cNvSpPr txBox="1"/>
              <p:nvPr/>
            </p:nvSpPr>
            <p:spPr>
              <a:xfrm>
                <a:off x="4029687" y="2305418"/>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2022</a:t>
                </a:r>
                <a:endParaRPr lang="en-US" sz="1100" b="1" i="1">
                  <a:solidFill>
                    <a:srgbClr val="000000"/>
                  </a:solidFill>
                  <a:latin typeface="Arial" panose="020B0604020202020204"/>
                </a:endParaRPr>
              </a:p>
            </p:txBody>
          </p:sp>
        </p:grpSp>
      </p:grpSp>
      <p:sp>
        <p:nvSpPr>
          <p:cNvPr id="24" name="TextBox 23">
            <a:extLst>
              <a:ext uri="{FF2B5EF4-FFF2-40B4-BE49-F238E27FC236}">
                <a16:creationId xmlns:a16="http://schemas.microsoft.com/office/drawing/2014/main" id="{F73CA169-0BC0-A986-15BD-28072A566F9C}"/>
              </a:ext>
            </a:extLst>
          </p:cNvPr>
          <p:cNvSpPr txBox="1"/>
          <p:nvPr/>
        </p:nvSpPr>
        <p:spPr>
          <a:xfrm>
            <a:off x="9025091" y="6494123"/>
            <a:ext cx="2525720" cy="215444"/>
          </a:xfrm>
          <a:prstGeom prst="rect">
            <a:avLst/>
          </a:prstGeom>
          <a:noFill/>
        </p:spPr>
        <p:txBody>
          <a:bodyPr wrap="square" rtlCol="0">
            <a:spAutoFit/>
          </a:bodyPr>
          <a:lstStyle/>
          <a:p>
            <a:r>
              <a:rPr lang="en-US" sz="800"/>
              <a:t>**Question text was modified from 2022 to 2023</a:t>
            </a:r>
          </a:p>
        </p:txBody>
      </p:sp>
    </p:spTree>
    <p:extLst>
      <p:ext uri="{BB962C8B-B14F-4D97-AF65-F5344CB8AC3E}">
        <p14:creationId xmlns:p14="http://schemas.microsoft.com/office/powerpoint/2010/main" val="1547905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B5327BFA-98B1-6767-0673-BA210D50F761}"/>
              </a:ext>
            </a:extLst>
          </p:cNvPr>
          <p:cNvGraphicFramePr/>
          <p:nvPr>
            <p:extLst>
              <p:ext uri="{D42A27DB-BD31-4B8C-83A1-F6EECF244321}">
                <p14:modId xmlns:p14="http://schemas.microsoft.com/office/powerpoint/2010/main" val="137114269"/>
              </p:ext>
            </p:extLst>
          </p:nvPr>
        </p:nvGraphicFramePr>
        <p:xfrm>
          <a:off x="396359" y="2729139"/>
          <a:ext cx="3081386" cy="24925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1CA0211B-F754-53E0-47FA-060138BC4F02}"/>
              </a:ext>
            </a:extLst>
          </p:cNvPr>
          <p:cNvGraphicFramePr/>
          <p:nvPr>
            <p:extLst>
              <p:ext uri="{D42A27DB-BD31-4B8C-83A1-F6EECF244321}">
                <p14:modId xmlns:p14="http://schemas.microsoft.com/office/powerpoint/2010/main" val="4126939089"/>
              </p:ext>
            </p:extLst>
          </p:nvPr>
        </p:nvGraphicFramePr>
        <p:xfrm>
          <a:off x="2899398" y="2731139"/>
          <a:ext cx="3081386" cy="2492561"/>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6">
            <a:extLst>
              <a:ext uri="{FF2B5EF4-FFF2-40B4-BE49-F238E27FC236}">
                <a16:creationId xmlns:a16="http://schemas.microsoft.com/office/drawing/2014/main" id="{98884EBB-86D8-4156-8466-C54B61AA83DF}"/>
              </a:ext>
            </a:extLst>
          </p:cNvPr>
          <p:cNvSpPr txBox="1"/>
          <p:nvPr/>
        </p:nvSpPr>
        <p:spPr>
          <a:xfrm>
            <a:off x="958543" y="1483990"/>
            <a:ext cx="471739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Do you plan to spend more on holiday gifts and products this year versus last?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holiday shoppers</a:t>
            </a:r>
            <a:endParaRPr kumimoji="0" lang="en-US" sz="120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465912" cy="361169"/>
          </a:xfrm>
        </p:spPr>
        <p:txBody>
          <a:bodyPr/>
          <a:lstStyle/>
          <a:p>
            <a:r>
              <a:rPr lang="en-US" b="1">
                <a:latin typeface="+mj-lt"/>
              </a:rPr>
              <a:t>Despite Economic Impacts, Nearly 4 in 10 Shoppers Plan To Spend More On Gifts; With Significantly Increased Spend Above $500</a:t>
            </a:r>
          </a:p>
        </p:txBody>
      </p:sp>
      <p:sp>
        <p:nvSpPr>
          <p:cNvPr id="3" name="TextBox 2">
            <a:extLst>
              <a:ext uri="{FF2B5EF4-FFF2-40B4-BE49-F238E27FC236}">
                <a16:creationId xmlns:a16="http://schemas.microsoft.com/office/drawing/2014/main" id="{36FA5827-5C6D-3D40-90A9-181A3C2DD9A5}"/>
              </a:ext>
            </a:extLst>
          </p:cNvPr>
          <p:cNvSpPr txBox="1"/>
          <p:nvPr/>
        </p:nvSpPr>
        <p:spPr>
          <a:xfrm>
            <a:off x="9491241" y="512758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C3594D4-9B04-4041-8C6E-CD22AF0E8ED6}"/>
              </a:ext>
            </a:extLst>
          </p:cNvPr>
          <p:cNvSpPr txBox="1"/>
          <p:nvPr/>
        </p:nvSpPr>
        <p:spPr>
          <a:xfrm>
            <a:off x="177447" y="6130748"/>
            <a:ext cx="10654964" cy="461665"/>
          </a:xfrm>
          <a:prstGeom prst="rect">
            <a:avLst/>
          </a:prstGeom>
          <a:noFill/>
        </p:spPr>
        <p:txBody>
          <a:bodyPr wrap="square" rtlCol="0">
            <a:spAutoFit/>
          </a:bodyPr>
          <a:lstStyle/>
          <a:p>
            <a:pPr defTabSz="914377">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a:t>
            </a:r>
            <a:r>
              <a:rPr lang="en-US" sz="800" u="sng">
                <a:solidFill>
                  <a:srgbClr val="939598"/>
                </a:solidFill>
                <a:latin typeface="Arial" panose="020B0604020202020204"/>
                <a:cs typeface="Arial" panose="020B0604020202020204" pitchFamily="34" charset="0"/>
              </a:rPr>
              <a:t>HOLIDAY SHOPPERS </a:t>
            </a: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(n=903); HOLIDAY SHOPPERS 2022 (n=920)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Q21. How much do you plan to spend on holiday gifts and products this year?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Q22. Do you plan to spend more on holiday gifts and products this year versus last? </a:t>
            </a:r>
          </a:p>
        </p:txBody>
      </p:sp>
      <p:graphicFrame>
        <p:nvGraphicFramePr>
          <p:cNvPr id="9" name="Chart 8">
            <a:extLst>
              <a:ext uri="{FF2B5EF4-FFF2-40B4-BE49-F238E27FC236}">
                <a16:creationId xmlns:a16="http://schemas.microsoft.com/office/drawing/2014/main" id="{F48D13D9-F9D2-DD4D-9496-E7D5C328CF1F}"/>
              </a:ext>
            </a:extLst>
          </p:cNvPr>
          <p:cNvGraphicFramePr/>
          <p:nvPr>
            <p:extLst>
              <p:ext uri="{D42A27DB-BD31-4B8C-83A1-F6EECF244321}">
                <p14:modId xmlns:p14="http://schemas.microsoft.com/office/powerpoint/2010/main" val="2108118481"/>
              </p:ext>
            </p:extLst>
          </p:nvPr>
        </p:nvGraphicFramePr>
        <p:xfrm>
          <a:off x="6312939" y="2256384"/>
          <a:ext cx="4256192" cy="3871394"/>
        </p:xfrm>
        <a:graphic>
          <a:graphicData uri="http://schemas.openxmlformats.org/drawingml/2006/chart">
            <c:chart xmlns:c="http://schemas.openxmlformats.org/drawingml/2006/chart" xmlns:r="http://schemas.openxmlformats.org/officeDocument/2006/relationships" r:id="rId5"/>
          </a:graphicData>
        </a:graphic>
      </p:graphicFrame>
      <p:sp>
        <p:nvSpPr>
          <p:cNvPr id="2" name="TextBox 1">
            <a:extLst>
              <a:ext uri="{FF2B5EF4-FFF2-40B4-BE49-F238E27FC236}">
                <a16:creationId xmlns:a16="http://schemas.microsoft.com/office/drawing/2014/main" id="{9BF262B2-53B6-C4A2-6E6B-8AF2C50DAF25}"/>
              </a:ext>
            </a:extLst>
          </p:cNvPr>
          <p:cNvSpPr txBox="1"/>
          <p:nvPr/>
        </p:nvSpPr>
        <p:spPr>
          <a:xfrm>
            <a:off x="5925853" y="1483990"/>
            <a:ext cx="512994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How much do you plan to spend on holiday gifts and products this year?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holiday shoppers</a:t>
            </a:r>
            <a:endParaRPr kumimoji="0" lang="en-US" sz="120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6" name="TextBox 5">
            <a:extLst>
              <a:ext uri="{FF2B5EF4-FFF2-40B4-BE49-F238E27FC236}">
                <a16:creationId xmlns:a16="http://schemas.microsoft.com/office/drawing/2014/main" id="{A066B2FB-54B0-416C-EEE1-DB3299E292D3}"/>
              </a:ext>
            </a:extLst>
          </p:cNvPr>
          <p:cNvSpPr txBox="1"/>
          <p:nvPr/>
        </p:nvSpPr>
        <p:spPr>
          <a:xfrm>
            <a:off x="580675" y="2357354"/>
            <a:ext cx="13913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57% </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Gen 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2"/>
                </a:solidFill>
                <a:latin typeface="Arial" panose="020B0604020202020204"/>
              </a:rPr>
              <a:t>55% </a:t>
            </a:r>
            <a:r>
              <a:rPr lang="en-US" sz="1100" b="1">
                <a:solidFill>
                  <a:srgbClr val="000000"/>
                </a:solidFill>
                <a:latin typeface="Arial" panose="020B0604020202020204"/>
              </a:rPr>
              <a:t>Urban 1M+</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 name="Right Brace 10">
            <a:extLst>
              <a:ext uri="{FF2B5EF4-FFF2-40B4-BE49-F238E27FC236}">
                <a16:creationId xmlns:a16="http://schemas.microsoft.com/office/drawing/2014/main" id="{C348FC91-0C22-8FF2-A231-2D3F5CDABE00}"/>
              </a:ext>
            </a:extLst>
          </p:cNvPr>
          <p:cNvSpPr/>
          <p:nvPr/>
        </p:nvSpPr>
        <p:spPr>
          <a:xfrm>
            <a:off x="10023680" y="3731998"/>
            <a:ext cx="387894" cy="2287801"/>
          </a:xfrm>
          <a:prstGeom prst="rightBrac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7FE77C03-1423-46A5-C94E-036E3B850780}"/>
              </a:ext>
            </a:extLst>
          </p:cNvPr>
          <p:cNvSpPr txBox="1"/>
          <p:nvPr/>
        </p:nvSpPr>
        <p:spPr>
          <a:xfrm>
            <a:off x="10296357" y="4153380"/>
            <a:ext cx="1723189" cy="1261884"/>
          </a:xfrm>
          <a:prstGeom prst="rect">
            <a:avLst/>
          </a:prstGeom>
          <a:noFill/>
        </p:spPr>
        <p:txBody>
          <a:bodyPr wrap="square">
            <a:spAutoFit/>
          </a:bodyPr>
          <a:lstStyle/>
          <a:p>
            <a:pPr algn="ctr"/>
            <a:r>
              <a:rPr lang="en-US" b="1">
                <a:solidFill>
                  <a:schemeClr val="accent2"/>
                </a:solidFill>
                <a:latin typeface="+mj-lt"/>
              </a:rPr>
              <a:t>68%</a:t>
            </a:r>
          </a:p>
          <a:p>
            <a:pPr algn="ctr"/>
            <a:r>
              <a:rPr lang="en-US" sz="1100" b="1">
                <a:latin typeface="+mj-lt"/>
              </a:rPr>
              <a:t>of holiday shoppers plan on </a:t>
            </a:r>
            <a:r>
              <a:rPr lang="en-US" sz="1100" b="1">
                <a:solidFill>
                  <a:schemeClr val="accent2"/>
                </a:solidFill>
                <a:latin typeface="+mj-lt"/>
              </a:rPr>
              <a:t>spending over $500 </a:t>
            </a:r>
            <a:r>
              <a:rPr lang="en-US" sz="1100" b="1">
                <a:latin typeface="+mj-lt"/>
              </a:rPr>
              <a:t>on holiday gifts this year, vs. </a:t>
            </a:r>
            <a:r>
              <a:rPr lang="en-US" sz="1400" b="1">
                <a:solidFill>
                  <a:schemeClr val="accent1"/>
                </a:solidFill>
                <a:latin typeface="+mj-lt"/>
              </a:rPr>
              <a:t>57% </a:t>
            </a:r>
            <a:r>
              <a:rPr lang="en-US" sz="1100" b="1">
                <a:solidFill>
                  <a:schemeClr val="accent1"/>
                </a:solidFill>
                <a:latin typeface="+mj-lt"/>
              </a:rPr>
              <a:t>in 2022</a:t>
            </a:r>
            <a:endParaRPr lang="en-US" sz="1100" b="1">
              <a:latin typeface="+mj-lt"/>
            </a:endParaRPr>
          </a:p>
        </p:txBody>
      </p:sp>
      <p:grpSp>
        <p:nvGrpSpPr>
          <p:cNvPr id="16" name="Group 15">
            <a:extLst>
              <a:ext uri="{FF2B5EF4-FFF2-40B4-BE49-F238E27FC236}">
                <a16:creationId xmlns:a16="http://schemas.microsoft.com/office/drawing/2014/main" id="{D230BAB6-5D1F-2E7E-EA76-4854F6BFA7DF}"/>
              </a:ext>
            </a:extLst>
          </p:cNvPr>
          <p:cNvGrpSpPr/>
          <p:nvPr/>
        </p:nvGrpSpPr>
        <p:grpSpPr>
          <a:xfrm>
            <a:off x="973530" y="2797031"/>
            <a:ext cx="254346" cy="323225"/>
            <a:chOff x="8228400" y="3105775"/>
            <a:chExt cx="254346" cy="323225"/>
          </a:xfrm>
        </p:grpSpPr>
        <p:cxnSp>
          <p:nvCxnSpPr>
            <p:cNvPr id="19" name="Straight Arrow Connector 18">
              <a:extLst>
                <a:ext uri="{FF2B5EF4-FFF2-40B4-BE49-F238E27FC236}">
                  <a16:creationId xmlns:a16="http://schemas.microsoft.com/office/drawing/2014/main" id="{150C8275-F3B2-F02B-5D4A-2383A962E2DC}"/>
                </a:ext>
              </a:extLst>
            </p:cNvPr>
            <p:cNvCxnSpPr>
              <a:cxnSpLocks/>
            </p:cNvCxnSpPr>
            <p:nvPr/>
          </p:nvCxnSpPr>
          <p:spPr>
            <a:xfrm flipV="1">
              <a:off x="8231122" y="3105775"/>
              <a:ext cx="0" cy="32322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9F3B368-60D2-A180-B14D-FF63109E4F60}"/>
                </a:ext>
              </a:extLst>
            </p:cNvPr>
            <p:cNvCxnSpPr/>
            <p:nvPr/>
          </p:nvCxnSpPr>
          <p:spPr>
            <a:xfrm flipH="1">
              <a:off x="8228400" y="3418931"/>
              <a:ext cx="254346"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1" name="Group 20">
            <a:extLst>
              <a:ext uri="{FF2B5EF4-FFF2-40B4-BE49-F238E27FC236}">
                <a16:creationId xmlns:a16="http://schemas.microsoft.com/office/drawing/2014/main" id="{BD3EED50-37A7-6D6C-74E1-9101C60F032E}"/>
              </a:ext>
            </a:extLst>
          </p:cNvPr>
          <p:cNvGrpSpPr/>
          <p:nvPr/>
        </p:nvGrpSpPr>
        <p:grpSpPr>
          <a:xfrm>
            <a:off x="5301497" y="2165670"/>
            <a:ext cx="1248712" cy="279971"/>
            <a:chOff x="4671760" y="2090895"/>
            <a:chExt cx="1248712" cy="279971"/>
          </a:xfrm>
        </p:grpSpPr>
        <p:grpSp>
          <p:nvGrpSpPr>
            <p:cNvPr id="22" name="Group 21">
              <a:extLst>
                <a:ext uri="{FF2B5EF4-FFF2-40B4-BE49-F238E27FC236}">
                  <a16:creationId xmlns:a16="http://schemas.microsoft.com/office/drawing/2014/main" id="{9ACBDE02-9C56-E32D-CA1A-62CC0ADE8439}"/>
                </a:ext>
              </a:extLst>
            </p:cNvPr>
            <p:cNvGrpSpPr/>
            <p:nvPr/>
          </p:nvGrpSpPr>
          <p:grpSpPr>
            <a:xfrm>
              <a:off x="4671760" y="2093867"/>
              <a:ext cx="575021" cy="276999"/>
              <a:chOff x="4671760" y="2093867"/>
              <a:chExt cx="575021" cy="276999"/>
            </a:xfrm>
          </p:grpSpPr>
          <p:sp>
            <p:nvSpPr>
              <p:cNvPr id="27" name="Rectangle 26">
                <a:extLst>
                  <a:ext uri="{FF2B5EF4-FFF2-40B4-BE49-F238E27FC236}">
                    <a16:creationId xmlns:a16="http://schemas.microsoft.com/office/drawing/2014/main" id="{404656B8-C329-A62D-D069-5D2C6FA5857B}"/>
                  </a:ext>
                </a:extLst>
              </p:cNvPr>
              <p:cNvSpPr/>
              <p:nvPr/>
            </p:nvSpPr>
            <p:spPr>
              <a:xfrm>
                <a:off x="4671760" y="2201164"/>
                <a:ext cx="72780" cy="7149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6364D26-E822-3004-7B67-ABF809959F26}"/>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2023</a:t>
                </a:r>
                <a:endParaRPr lang="en-US" sz="1100" b="1" i="1">
                  <a:solidFill>
                    <a:srgbClr val="000000"/>
                  </a:solidFill>
                  <a:latin typeface="Arial" panose="020B0604020202020204"/>
                </a:endParaRPr>
              </a:p>
            </p:txBody>
          </p:sp>
        </p:grpSp>
        <p:grpSp>
          <p:nvGrpSpPr>
            <p:cNvPr id="23" name="Group 22">
              <a:extLst>
                <a:ext uri="{FF2B5EF4-FFF2-40B4-BE49-F238E27FC236}">
                  <a16:creationId xmlns:a16="http://schemas.microsoft.com/office/drawing/2014/main" id="{5C122561-E0C0-FADA-2512-3C22B4754E14}"/>
                </a:ext>
              </a:extLst>
            </p:cNvPr>
            <p:cNvGrpSpPr/>
            <p:nvPr/>
          </p:nvGrpSpPr>
          <p:grpSpPr>
            <a:xfrm>
              <a:off x="5345451" y="2090895"/>
              <a:ext cx="575021" cy="276999"/>
              <a:chOff x="4671760" y="2093867"/>
              <a:chExt cx="575021" cy="276999"/>
            </a:xfrm>
          </p:grpSpPr>
          <p:sp>
            <p:nvSpPr>
              <p:cNvPr id="24" name="Rectangle 23">
                <a:extLst>
                  <a:ext uri="{FF2B5EF4-FFF2-40B4-BE49-F238E27FC236}">
                    <a16:creationId xmlns:a16="http://schemas.microsoft.com/office/drawing/2014/main" id="{67CCF749-93A7-B054-7FCA-680940C34AE9}"/>
                  </a:ext>
                </a:extLst>
              </p:cNvPr>
              <p:cNvSpPr/>
              <p:nvPr/>
            </p:nvSpPr>
            <p:spPr>
              <a:xfrm>
                <a:off x="4671760" y="2201164"/>
                <a:ext cx="72780" cy="71494"/>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A78E6305-340C-0631-9D52-0D08790DD562}"/>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2022</a:t>
                </a:r>
                <a:endParaRPr lang="en-US" sz="1100" b="1" i="1">
                  <a:solidFill>
                    <a:srgbClr val="000000"/>
                  </a:solidFill>
                  <a:latin typeface="Arial" panose="020B0604020202020204"/>
                </a:endParaRPr>
              </a:p>
            </p:txBody>
          </p:sp>
        </p:grpSp>
      </p:grpSp>
    </p:spTree>
    <p:extLst>
      <p:ext uri="{BB962C8B-B14F-4D97-AF65-F5344CB8AC3E}">
        <p14:creationId xmlns:p14="http://schemas.microsoft.com/office/powerpoint/2010/main" val="2967373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127388" cy="361169"/>
          </a:xfrm>
        </p:spPr>
        <p:txBody>
          <a:bodyPr lIns="91440" tIns="45720" rIns="91440" bIns="45720" anchor="t"/>
          <a:lstStyle/>
          <a:p>
            <a:r>
              <a:rPr lang="en-US" b="1">
                <a:latin typeface="+mj-lt"/>
                <a:cs typeface="Arial"/>
              </a:rPr>
              <a:t>Clothing Is Top Item Holiday Gift Shopping With Tech &amp; Toys Rounding Out The Top 3</a:t>
            </a:r>
            <a:endParaRPr lang="en-US" sz="1800" b="1">
              <a:latin typeface="+mj-lt"/>
              <a:cs typeface="Arial"/>
            </a:endParaRPr>
          </a:p>
        </p:txBody>
      </p:sp>
      <p:sp>
        <p:nvSpPr>
          <p:cNvPr id="3" name="TextBox 2">
            <a:extLst>
              <a:ext uri="{FF2B5EF4-FFF2-40B4-BE49-F238E27FC236}">
                <a16:creationId xmlns:a16="http://schemas.microsoft.com/office/drawing/2014/main" id="{36FA5827-5C6D-3D40-90A9-181A3C2DD9A5}"/>
              </a:ext>
            </a:extLst>
          </p:cNvPr>
          <p:cNvSpPr txBox="1"/>
          <p:nvPr/>
        </p:nvSpPr>
        <p:spPr>
          <a:xfrm>
            <a:off x="9491241" y="5127585"/>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6C3594D4-9B04-4041-8C6E-CD22AF0E8ED6}"/>
              </a:ext>
            </a:extLst>
          </p:cNvPr>
          <p:cNvSpPr txBox="1"/>
          <p:nvPr/>
        </p:nvSpPr>
        <p:spPr>
          <a:xfrm>
            <a:off x="137823" y="6268727"/>
            <a:ext cx="10654964" cy="338554"/>
          </a:xfrm>
          <a:prstGeom prst="rect">
            <a:avLst/>
          </a:prstGeom>
          <a:noFill/>
        </p:spPr>
        <p:txBody>
          <a:bodyPr wrap="square" rtlCol="0">
            <a:spAutoFit/>
          </a:bodyPr>
          <a:lstStyle/>
          <a:p>
            <a:pPr defTabSz="914377">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HOLIDAY SHOPPERS 2023 (n=903);</a:t>
            </a:r>
            <a:b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b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Q20. When doing your holiday gift shopping, what items do you plan to spend the most on? Please select up to 5.</a:t>
            </a:r>
          </a:p>
        </p:txBody>
      </p:sp>
      <p:sp>
        <p:nvSpPr>
          <p:cNvPr id="2" name="TextBox 1">
            <a:extLst>
              <a:ext uri="{FF2B5EF4-FFF2-40B4-BE49-F238E27FC236}">
                <a16:creationId xmlns:a16="http://schemas.microsoft.com/office/drawing/2014/main" id="{9BF262B2-53B6-C4A2-6E6B-8AF2C50DAF25}"/>
              </a:ext>
            </a:extLst>
          </p:cNvPr>
          <p:cNvSpPr txBox="1"/>
          <p:nvPr/>
        </p:nvSpPr>
        <p:spPr>
          <a:xfrm>
            <a:off x="1787917" y="1648297"/>
            <a:ext cx="817613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When doing your holiday gift shopping, what items do you plan to spend the most 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holiday shoppers</a:t>
            </a:r>
          </a:p>
        </p:txBody>
      </p:sp>
      <p:graphicFrame>
        <p:nvGraphicFramePr>
          <p:cNvPr id="8" name="Chart 7">
            <a:extLst>
              <a:ext uri="{FF2B5EF4-FFF2-40B4-BE49-F238E27FC236}">
                <a16:creationId xmlns:a16="http://schemas.microsoft.com/office/drawing/2014/main" id="{16F7571A-EA80-A2BA-1AD8-0FAC1E4EBB8E}"/>
              </a:ext>
            </a:extLst>
          </p:cNvPr>
          <p:cNvGraphicFramePr/>
          <p:nvPr>
            <p:extLst>
              <p:ext uri="{D42A27DB-BD31-4B8C-83A1-F6EECF244321}">
                <p14:modId xmlns:p14="http://schemas.microsoft.com/office/powerpoint/2010/main" val="1312639329"/>
              </p:ext>
            </p:extLst>
          </p:nvPr>
        </p:nvGraphicFramePr>
        <p:xfrm>
          <a:off x="218776" y="2379560"/>
          <a:ext cx="11206638" cy="3822371"/>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3F42F503-228F-EC03-39FD-7D584FD1D367}"/>
              </a:ext>
            </a:extLst>
          </p:cNvPr>
          <p:cNvSpPr txBox="1"/>
          <p:nvPr/>
        </p:nvSpPr>
        <p:spPr>
          <a:xfrm>
            <a:off x="1847633" y="3139958"/>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52% </a:t>
            </a:r>
            <a:r>
              <a:rPr kumimoji="0" lang="en-US" sz="1100" b="1" i="0" u="none" strike="noStrike" kern="1200" cap="none" spc="0" normalizeH="0" baseline="0" noProof="0">
                <a:ln>
                  <a:noFill/>
                </a:ln>
                <a:effectLst/>
                <a:uLnTx/>
                <a:uFillTx/>
                <a:latin typeface="Arial" panose="020B0604020202020204"/>
                <a:ea typeface="+mn-ea"/>
                <a:cs typeface="+mn-cs"/>
              </a:rPr>
              <a:t>Millennials</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1" name="Straight Arrow Connector 10">
            <a:extLst>
              <a:ext uri="{FF2B5EF4-FFF2-40B4-BE49-F238E27FC236}">
                <a16:creationId xmlns:a16="http://schemas.microsoft.com/office/drawing/2014/main" id="{C9EC7F1E-9060-9610-0A7E-EB2633DD68EA}"/>
              </a:ext>
            </a:extLst>
          </p:cNvPr>
          <p:cNvCxnSpPr>
            <a:cxnSpLocks/>
          </p:cNvCxnSpPr>
          <p:nvPr/>
        </p:nvCxnSpPr>
        <p:spPr>
          <a:xfrm flipV="1">
            <a:off x="4216278" y="3868622"/>
            <a:ext cx="0" cy="21368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D6ABECC3-62D1-71C6-84C5-941FC24A8696}"/>
              </a:ext>
            </a:extLst>
          </p:cNvPr>
          <p:cNvSpPr txBox="1"/>
          <p:nvPr/>
        </p:nvSpPr>
        <p:spPr>
          <a:xfrm>
            <a:off x="3779707" y="3607012"/>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49% </a:t>
            </a:r>
            <a:r>
              <a:rPr kumimoji="0" lang="en-US" sz="1100" b="1" i="0" u="none" strike="noStrike" kern="1200" cap="none" spc="0" normalizeH="0" baseline="0" noProof="0">
                <a:ln>
                  <a:noFill/>
                </a:ln>
                <a:effectLst/>
                <a:uLnTx/>
                <a:uFillTx/>
                <a:latin typeface="Arial" panose="020B0604020202020204"/>
                <a:ea typeface="+mn-ea"/>
                <a:cs typeface="+mn-cs"/>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24" name="Straight Arrow Connector 23">
            <a:extLst>
              <a:ext uri="{FF2B5EF4-FFF2-40B4-BE49-F238E27FC236}">
                <a16:creationId xmlns:a16="http://schemas.microsoft.com/office/drawing/2014/main" id="{6FDF5D58-CFA5-65E1-7D93-EF1314B6A49D}"/>
              </a:ext>
            </a:extLst>
          </p:cNvPr>
          <p:cNvCxnSpPr>
            <a:cxnSpLocks/>
          </p:cNvCxnSpPr>
          <p:nvPr/>
        </p:nvCxnSpPr>
        <p:spPr>
          <a:xfrm flipV="1">
            <a:off x="2364916" y="3389750"/>
            <a:ext cx="0" cy="21368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F9B17107-47B7-C948-7DE4-965EB233BDEA}"/>
              </a:ext>
            </a:extLst>
          </p:cNvPr>
          <p:cNvSpPr txBox="1"/>
          <p:nvPr/>
        </p:nvSpPr>
        <p:spPr>
          <a:xfrm>
            <a:off x="2748179" y="3315710"/>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46% </a:t>
            </a:r>
            <a:r>
              <a:rPr kumimoji="0" lang="en-US" sz="1100" b="1" i="0" u="none" strike="noStrike" kern="1200" cap="none" spc="0" normalizeH="0" baseline="0" noProof="0">
                <a:ln>
                  <a:noFill/>
                </a:ln>
                <a:effectLst/>
                <a:uLnTx/>
                <a:uFillTx/>
                <a:latin typeface="Arial" panose="020B0604020202020204"/>
                <a:ea typeface="+mn-ea"/>
                <a:cs typeface="+mn-cs"/>
              </a:rPr>
              <a:t>Millennials</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9" name="Straight Arrow Connector 8">
            <a:extLst>
              <a:ext uri="{FF2B5EF4-FFF2-40B4-BE49-F238E27FC236}">
                <a16:creationId xmlns:a16="http://schemas.microsoft.com/office/drawing/2014/main" id="{EE1F2F73-1776-57E4-2569-A85BF725F03E}"/>
              </a:ext>
            </a:extLst>
          </p:cNvPr>
          <p:cNvCxnSpPr>
            <a:cxnSpLocks/>
          </p:cNvCxnSpPr>
          <p:nvPr/>
        </p:nvCxnSpPr>
        <p:spPr>
          <a:xfrm flipV="1">
            <a:off x="3265462" y="3556358"/>
            <a:ext cx="0" cy="21368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1953F2C9-8F5F-67C8-3E57-5E0FE3CD51C5}"/>
              </a:ext>
            </a:extLst>
          </p:cNvPr>
          <p:cNvCxnSpPr>
            <a:cxnSpLocks/>
          </p:cNvCxnSpPr>
          <p:nvPr/>
        </p:nvCxnSpPr>
        <p:spPr>
          <a:xfrm flipV="1">
            <a:off x="7021759" y="4213107"/>
            <a:ext cx="0" cy="21368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B3DA83FD-8F73-8915-A8BE-6613DCF88341}"/>
              </a:ext>
            </a:extLst>
          </p:cNvPr>
          <p:cNvSpPr txBox="1"/>
          <p:nvPr/>
        </p:nvSpPr>
        <p:spPr>
          <a:xfrm>
            <a:off x="6334908" y="3806614"/>
            <a:ext cx="1885481"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4"/>
                </a:solidFill>
                <a:latin typeface="Arial" panose="020B0604020202020204"/>
              </a:rPr>
              <a:t>2</a:t>
            </a: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9% </a:t>
            </a:r>
            <a:r>
              <a:rPr lang="en-US" sz="1100" b="1">
                <a:latin typeface="Arial" panose="020B0604020202020204"/>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27</a:t>
            </a:r>
            <a:r>
              <a:rPr lang="en-US" sz="1100" b="1">
                <a:solidFill>
                  <a:schemeClr val="accent4"/>
                </a:solidFill>
                <a:latin typeface="Arial" panose="020B0604020202020204"/>
              </a:rPr>
              <a:t>% </a:t>
            </a:r>
            <a:r>
              <a:rPr lang="en-US" sz="1100" b="1">
                <a:latin typeface="Arial" panose="020B0604020202020204"/>
              </a:rPr>
              <a:t>Holiday Travelers</a:t>
            </a:r>
            <a:endParaRPr kumimoji="0" lang="en-US" sz="1100" b="1" i="0" u="none" strike="noStrike" kern="1200" cap="none" spc="0" normalizeH="0" baseline="0" noProof="0">
              <a:ln>
                <a:noFill/>
              </a:ln>
              <a:effectLst/>
              <a:uLnTx/>
              <a:uFillTx/>
              <a:latin typeface="Arial" panose="020B0604020202020204"/>
              <a:ea typeface="+mn-ea"/>
              <a:cs typeface="+mn-cs"/>
            </a:endParaRPr>
          </a:p>
        </p:txBody>
      </p:sp>
    </p:spTree>
    <p:extLst>
      <p:ext uri="{BB962C8B-B14F-4D97-AF65-F5344CB8AC3E}">
        <p14:creationId xmlns:p14="http://schemas.microsoft.com/office/powerpoint/2010/main" val="31194563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9D4AF81-DCAF-9149-A25D-ACEBCCB421DB}"/>
              </a:ext>
            </a:extLst>
          </p:cNvPr>
          <p:cNvSpPr txBox="1"/>
          <p:nvPr/>
        </p:nvSpPr>
        <p:spPr>
          <a:xfrm>
            <a:off x="177447" y="6160728"/>
            <a:ext cx="9250262"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SPENDS MONEY AT THESE RETAILERS (n=BASES VARY)</a:t>
            </a:r>
          </a:p>
          <a:p>
            <a:pPr lvl="0">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Q25. Do you plan on spending more, the same, or less at any of the following types of stores this holiday shopping season compared to last year? </a:t>
            </a:r>
          </a:p>
        </p:txBody>
      </p:sp>
      <p:sp>
        <p:nvSpPr>
          <p:cNvPr id="17" name="TextBox 16">
            <a:extLst>
              <a:ext uri="{FF2B5EF4-FFF2-40B4-BE49-F238E27FC236}">
                <a16:creationId xmlns:a16="http://schemas.microsoft.com/office/drawing/2014/main" id="{98884EBB-86D8-4156-8466-C54B61AA83DF}"/>
              </a:ext>
            </a:extLst>
          </p:cNvPr>
          <p:cNvSpPr txBox="1"/>
          <p:nvPr/>
        </p:nvSpPr>
        <p:spPr>
          <a:xfrm>
            <a:off x="2382840" y="1441242"/>
            <a:ext cx="806811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Do you plan on spending more, less, or the same amount at any of the following types of stores this holiday shopping season compared to last year?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Among holiday shoppers who shop at each retailer</a:t>
            </a:r>
            <a:endParaRPr kumimoji="0" lang="en-US" sz="105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77448" y="518161"/>
            <a:ext cx="11404952" cy="361169"/>
          </a:xfrm>
        </p:spPr>
        <p:txBody>
          <a:bodyPr/>
          <a:lstStyle/>
          <a:p>
            <a:r>
              <a:rPr lang="en-US" b="1">
                <a:latin typeface="+mj-lt"/>
              </a:rPr>
              <a:t>Many Shoppers Say They Will Spend More With Online Retailers, Especially Gen Z </a:t>
            </a:r>
          </a:p>
        </p:txBody>
      </p:sp>
      <p:graphicFrame>
        <p:nvGraphicFramePr>
          <p:cNvPr id="2" name="Chart 1">
            <a:extLst>
              <a:ext uri="{FF2B5EF4-FFF2-40B4-BE49-F238E27FC236}">
                <a16:creationId xmlns:a16="http://schemas.microsoft.com/office/drawing/2014/main" id="{C37F36BF-CBEE-58B0-50FD-374F158E4729}"/>
              </a:ext>
            </a:extLst>
          </p:cNvPr>
          <p:cNvGraphicFramePr/>
          <p:nvPr>
            <p:extLst>
              <p:ext uri="{D42A27DB-BD31-4B8C-83A1-F6EECF244321}">
                <p14:modId xmlns:p14="http://schemas.microsoft.com/office/powerpoint/2010/main" val="123267365"/>
              </p:ext>
            </p:extLst>
          </p:nvPr>
        </p:nvGraphicFramePr>
        <p:xfrm>
          <a:off x="-539482" y="2119922"/>
          <a:ext cx="12014552" cy="4161554"/>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Arrow Connector 2">
            <a:extLst>
              <a:ext uri="{FF2B5EF4-FFF2-40B4-BE49-F238E27FC236}">
                <a16:creationId xmlns:a16="http://schemas.microsoft.com/office/drawing/2014/main" id="{D8B9EABF-FDAA-5478-7DB6-0A123E19B9FB}"/>
              </a:ext>
            </a:extLst>
          </p:cNvPr>
          <p:cNvCxnSpPr>
            <a:cxnSpLocks/>
          </p:cNvCxnSpPr>
          <p:nvPr/>
        </p:nvCxnSpPr>
        <p:spPr>
          <a:xfrm>
            <a:off x="9927241" y="3813013"/>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97B6F12B-BC91-2706-9838-61E839EF3917}"/>
              </a:ext>
            </a:extLst>
          </p:cNvPr>
          <p:cNvSpPr txBox="1"/>
          <p:nvPr/>
        </p:nvSpPr>
        <p:spPr>
          <a:xfrm>
            <a:off x="10205707" y="3618370"/>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38% </a:t>
            </a:r>
            <a:r>
              <a:rPr kumimoji="0" lang="en-US" sz="1100" b="1" i="0" u="none" strike="noStrike" kern="1200" cap="none" spc="0" normalizeH="0" baseline="0" noProof="0">
                <a:ln>
                  <a:noFill/>
                </a:ln>
                <a:effectLst/>
                <a:uLnTx/>
                <a:uFillTx/>
                <a:latin typeface="Arial" panose="020B0604020202020204"/>
                <a:ea typeface="+mn-ea"/>
                <a:cs typeface="+mn-cs"/>
              </a:rPr>
              <a:t>Urban 1M+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34% </a:t>
            </a:r>
            <a:r>
              <a:rPr kumimoji="0" lang="en-US" sz="1100" b="1" i="0" u="none" strike="noStrike" kern="1200" cap="none" spc="0" normalizeH="0" baseline="0" noProof="0">
                <a:ln>
                  <a:noFill/>
                </a:ln>
                <a:effectLst/>
                <a:uLnTx/>
                <a:uFillTx/>
                <a:latin typeface="Arial" panose="020B0604020202020204"/>
                <a:ea typeface="+mn-ea"/>
                <a:cs typeface="+mn-cs"/>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6" name="Straight Arrow Connector 5">
            <a:extLst>
              <a:ext uri="{FF2B5EF4-FFF2-40B4-BE49-F238E27FC236}">
                <a16:creationId xmlns:a16="http://schemas.microsoft.com/office/drawing/2014/main" id="{81710CB2-2815-89ED-F954-74FEDAA437E4}"/>
              </a:ext>
            </a:extLst>
          </p:cNvPr>
          <p:cNvCxnSpPr>
            <a:cxnSpLocks/>
          </p:cNvCxnSpPr>
          <p:nvPr/>
        </p:nvCxnSpPr>
        <p:spPr>
          <a:xfrm>
            <a:off x="9925531" y="2547940"/>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5192312-0255-9870-8C5A-AB1377610D16}"/>
              </a:ext>
            </a:extLst>
          </p:cNvPr>
          <p:cNvSpPr txBox="1"/>
          <p:nvPr/>
        </p:nvSpPr>
        <p:spPr>
          <a:xfrm>
            <a:off x="10209127" y="2413525"/>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52% </a:t>
            </a:r>
            <a:r>
              <a:rPr kumimoji="0" lang="en-US" sz="1100" b="1" i="0" u="none" strike="noStrike" kern="1200" cap="none" spc="0" normalizeH="0" baseline="0" noProof="0">
                <a:ln>
                  <a:noFill/>
                </a:ln>
                <a:effectLst/>
                <a:uLnTx/>
                <a:uFillTx/>
                <a:latin typeface="Arial" panose="020B0604020202020204"/>
                <a:ea typeface="+mn-ea"/>
                <a:cs typeface="+mn-cs"/>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8" name="Straight Arrow Connector 7">
            <a:extLst>
              <a:ext uri="{FF2B5EF4-FFF2-40B4-BE49-F238E27FC236}">
                <a16:creationId xmlns:a16="http://schemas.microsoft.com/office/drawing/2014/main" id="{B438D101-151E-8E4D-DD89-015F64978616}"/>
              </a:ext>
            </a:extLst>
          </p:cNvPr>
          <p:cNvCxnSpPr>
            <a:cxnSpLocks/>
          </p:cNvCxnSpPr>
          <p:nvPr/>
        </p:nvCxnSpPr>
        <p:spPr>
          <a:xfrm>
            <a:off x="9922111" y="5403583"/>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FCB25E8D-B08C-438E-050A-8EEEBF4B657A}"/>
              </a:ext>
            </a:extLst>
          </p:cNvPr>
          <p:cNvSpPr txBox="1"/>
          <p:nvPr/>
        </p:nvSpPr>
        <p:spPr>
          <a:xfrm>
            <a:off x="10205707" y="5184106"/>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31% </a:t>
            </a:r>
            <a:r>
              <a:rPr kumimoji="0" lang="en-US" sz="1100" b="1" i="0" u="none" strike="noStrike" kern="1200" cap="none" spc="0" normalizeH="0" baseline="0" noProof="0">
                <a:ln>
                  <a:noFill/>
                </a:ln>
                <a:effectLst/>
                <a:uLnTx/>
                <a:uFillTx/>
                <a:latin typeface="Arial" panose="020B0604020202020204"/>
                <a:ea typeface="+mn-ea"/>
                <a:cs typeface="+mn-cs"/>
              </a:rPr>
              <a:t>Gen Z</a:t>
            </a:r>
            <a:br>
              <a:rPr kumimoji="0" lang="en-US" sz="1100" b="1" i="0" u="none" strike="noStrike" kern="1200" cap="none" spc="0" normalizeH="0" baseline="0" noProof="0">
                <a:ln>
                  <a:noFill/>
                </a:ln>
                <a:effectLst/>
                <a:uLnTx/>
                <a:uFillTx/>
                <a:latin typeface="Arial" panose="020B0604020202020204"/>
                <a:ea typeface="+mn-ea"/>
                <a:cs typeface="+mn-cs"/>
              </a:rPr>
            </a:b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31% </a:t>
            </a:r>
            <a:r>
              <a:rPr kumimoji="0" lang="en-US" sz="1100" b="1" i="0" u="none" strike="noStrike" kern="1200" cap="none" spc="0" normalizeH="0" baseline="0" noProof="0">
                <a:ln>
                  <a:noFill/>
                </a:ln>
                <a:effectLst/>
                <a:uLnTx/>
                <a:uFillTx/>
                <a:latin typeface="Arial" panose="020B0604020202020204"/>
                <a:ea typeface="+mn-ea"/>
                <a:cs typeface="+mn-cs"/>
              </a:rPr>
              <a:t>Urban</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0" name="Straight Arrow Connector 9">
            <a:extLst>
              <a:ext uri="{FF2B5EF4-FFF2-40B4-BE49-F238E27FC236}">
                <a16:creationId xmlns:a16="http://schemas.microsoft.com/office/drawing/2014/main" id="{398F30E8-AADC-1352-181E-FF5749E47C82}"/>
              </a:ext>
            </a:extLst>
          </p:cNvPr>
          <p:cNvCxnSpPr>
            <a:cxnSpLocks/>
          </p:cNvCxnSpPr>
          <p:nvPr/>
        </p:nvCxnSpPr>
        <p:spPr>
          <a:xfrm>
            <a:off x="9922111" y="6017435"/>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4C51F14-6131-1222-8D40-85B3F83EA3DF}"/>
              </a:ext>
            </a:extLst>
          </p:cNvPr>
          <p:cNvSpPr txBox="1"/>
          <p:nvPr/>
        </p:nvSpPr>
        <p:spPr>
          <a:xfrm>
            <a:off x="10205707" y="5883020"/>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26% </a:t>
            </a:r>
            <a:r>
              <a:rPr kumimoji="0" lang="en-US" sz="1100" b="1" i="0" u="none" strike="noStrike" kern="1200" cap="none" spc="0" normalizeH="0" baseline="0" noProof="0">
                <a:ln>
                  <a:noFill/>
                </a:ln>
                <a:effectLst/>
                <a:uLnTx/>
                <a:uFillTx/>
                <a:latin typeface="Arial" panose="020B0604020202020204"/>
                <a:ea typeface="+mn-ea"/>
                <a:cs typeface="+mn-cs"/>
              </a:rPr>
              <a:t>Urban 1M+</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4" name="Straight Arrow Connector 13">
            <a:extLst>
              <a:ext uri="{FF2B5EF4-FFF2-40B4-BE49-F238E27FC236}">
                <a16:creationId xmlns:a16="http://schemas.microsoft.com/office/drawing/2014/main" id="{3CBBF84C-0209-6766-271F-11D11803FC56}"/>
              </a:ext>
            </a:extLst>
          </p:cNvPr>
          <p:cNvCxnSpPr>
            <a:cxnSpLocks/>
          </p:cNvCxnSpPr>
          <p:nvPr/>
        </p:nvCxnSpPr>
        <p:spPr>
          <a:xfrm>
            <a:off x="9922111" y="3494786"/>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7BC3CFCC-9976-2277-621F-D7F81F22D0CC}"/>
              </a:ext>
            </a:extLst>
          </p:cNvPr>
          <p:cNvSpPr txBox="1"/>
          <p:nvPr/>
        </p:nvSpPr>
        <p:spPr>
          <a:xfrm>
            <a:off x="10202287" y="3281031"/>
            <a:ext cx="123565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41% </a:t>
            </a:r>
            <a:r>
              <a:rPr kumimoji="0" lang="en-US" sz="1100" b="1" i="0" u="none" strike="noStrike" kern="1200" cap="none" spc="0" normalizeH="0" baseline="0" noProof="0">
                <a:ln>
                  <a:noFill/>
                </a:ln>
                <a:effectLst/>
                <a:uLnTx/>
                <a:uFillTx/>
                <a:latin typeface="Arial" panose="020B0604020202020204"/>
                <a:ea typeface="+mn-ea"/>
                <a:cs typeface="+mn-cs"/>
              </a:rPr>
              <a:t>Urban</a:t>
            </a:r>
          </a:p>
          <a:p>
            <a:pPr>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39% </a:t>
            </a:r>
            <a:r>
              <a:rPr kumimoji="0" lang="en-US" sz="1100" b="1" i="0" u="none" strike="noStrike" kern="1200" cap="none" spc="0" normalizeH="0" baseline="0" noProof="0">
                <a:ln>
                  <a:noFill/>
                </a:ln>
                <a:effectLst/>
                <a:uLnTx/>
                <a:uFillTx/>
                <a:latin typeface="Arial" panose="020B0604020202020204"/>
                <a:ea typeface="+mn-ea"/>
                <a:cs typeface="+mn-cs"/>
              </a:rPr>
              <a:t>Gen Z</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cxnSp>
        <p:nvCxnSpPr>
          <p:cNvPr id="16" name="Straight Arrow Connector 15">
            <a:extLst>
              <a:ext uri="{FF2B5EF4-FFF2-40B4-BE49-F238E27FC236}">
                <a16:creationId xmlns:a16="http://schemas.microsoft.com/office/drawing/2014/main" id="{B7AD7AA2-A4D8-4EA3-B06E-13B838C6F8E8}"/>
              </a:ext>
            </a:extLst>
          </p:cNvPr>
          <p:cNvCxnSpPr>
            <a:cxnSpLocks/>
          </p:cNvCxnSpPr>
          <p:nvPr/>
        </p:nvCxnSpPr>
        <p:spPr>
          <a:xfrm>
            <a:off x="9922111" y="5711724"/>
            <a:ext cx="281886"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D106EE0A-9DA5-B1F9-4A18-F68F535D900C}"/>
              </a:ext>
            </a:extLst>
          </p:cNvPr>
          <p:cNvSpPr txBox="1"/>
          <p:nvPr/>
        </p:nvSpPr>
        <p:spPr>
          <a:xfrm>
            <a:off x="10205707" y="5577309"/>
            <a:ext cx="123565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4"/>
                </a:solidFill>
                <a:effectLst/>
                <a:uLnTx/>
                <a:uFillTx/>
                <a:latin typeface="Arial" panose="020B0604020202020204"/>
                <a:ea typeface="+mn-ea"/>
                <a:cs typeface="+mn-cs"/>
              </a:rPr>
              <a:t>26% </a:t>
            </a:r>
            <a:r>
              <a:rPr kumimoji="0" lang="en-US" sz="1100" b="1" i="0" u="none" strike="noStrike" kern="1200" cap="none" spc="0" normalizeH="0" baseline="0" noProof="0">
                <a:ln>
                  <a:noFill/>
                </a:ln>
                <a:effectLst/>
                <a:uLnTx/>
                <a:uFillTx/>
                <a:latin typeface="Arial" panose="020B0604020202020204"/>
                <a:ea typeface="+mn-ea"/>
                <a:cs typeface="+mn-cs"/>
              </a:rPr>
              <a:t>Urban 1M+</a:t>
            </a:r>
            <a:endParaRPr kumimoji="0" lang="en-US" sz="1100" b="1"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4095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49D4AF81-DCAF-9149-A25D-ACEBCCB421DB}"/>
              </a:ext>
            </a:extLst>
          </p:cNvPr>
          <p:cNvSpPr txBox="1"/>
          <p:nvPr/>
        </p:nvSpPr>
        <p:spPr>
          <a:xfrm>
            <a:off x="177447" y="6160728"/>
            <a:ext cx="9250262" cy="461665"/>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endParaRPr>
          </a:p>
          <a:p>
            <a:pPr defTabSz="914377">
              <a:defRPr/>
            </a:pP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BASE: HOLIDAY SHOPPERS (n=</a:t>
            </a:r>
            <a:r>
              <a:rPr lang="en-US" sz="800" u="sng">
                <a:solidFill>
                  <a:srgbClr val="939598"/>
                </a:solidFill>
                <a:latin typeface="Arial" panose="020B0604020202020204"/>
                <a:cs typeface="Arial" panose="020B0604020202020204" pitchFamily="34" charset="0"/>
              </a:rPr>
              <a:t>903); </a:t>
            </a:r>
            <a:r>
              <a:rPr kumimoji="0" lang="en-US" sz="800" b="0" i="0" u="sng" strike="noStrike" kern="1200" cap="none" spc="0" normalizeH="0" baseline="0" noProof="0">
                <a:ln>
                  <a:noFill/>
                </a:ln>
                <a:solidFill>
                  <a:srgbClr val="939598"/>
                </a:solidFill>
                <a:effectLst/>
                <a:uLnTx/>
                <a:uFillTx/>
                <a:latin typeface="Arial" panose="020B0604020202020204"/>
                <a:ea typeface="+mn-ea"/>
                <a:cs typeface="Arial" panose="020B0604020202020204" pitchFamily="34" charset="0"/>
              </a:rPr>
              <a:t>HOLIDAY SHOPPERS 2022 (n=920)</a:t>
            </a:r>
          </a:p>
          <a:p>
            <a:pPr lvl="0">
              <a:defRPr/>
            </a:pPr>
            <a:r>
              <a:rPr kumimoji="0" lang="en-US" sz="800" b="0" i="0" u="none" strike="noStrike" kern="1200" cap="none" spc="0" normalizeH="0" baseline="0" noProof="0">
                <a:ln>
                  <a:noFill/>
                </a:ln>
                <a:solidFill>
                  <a:srgbClr val="939598"/>
                </a:solidFill>
                <a:effectLst/>
                <a:uLnTx/>
                <a:uFillTx/>
                <a:latin typeface="Arial" panose="020B0604020202020204"/>
                <a:ea typeface="+mn-ea"/>
                <a:cs typeface="+mn-cs"/>
              </a:rPr>
              <a:t>Q23. How relevant do you find the following types of advertisements regarding holiday shopping?</a:t>
            </a:r>
          </a:p>
        </p:txBody>
      </p:sp>
      <p:sp>
        <p:nvSpPr>
          <p:cNvPr id="17" name="TextBox 16">
            <a:extLst>
              <a:ext uri="{FF2B5EF4-FFF2-40B4-BE49-F238E27FC236}">
                <a16:creationId xmlns:a16="http://schemas.microsoft.com/office/drawing/2014/main" id="{98884EBB-86D8-4156-8466-C54B61AA83DF}"/>
              </a:ext>
            </a:extLst>
          </p:cNvPr>
          <p:cNvSpPr txBox="1"/>
          <p:nvPr/>
        </p:nvSpPr>
        <p:spPr>
          <a:xfrm>
            <a:off x="1944982" y="1453358"/>
            <a:ext cx="8068119"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How relevant do you find the following types of advertisements regarding holiday shopping?</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i="1">
                <a:solidFill>
                  <a:srgbClr val="000000"/>
                </a:solidFill>
                <a:latin typeface="Arial" panose="020B0604020202020204"/>
              </a:rPr>
              <a:t>% Relevant, Among holiday shoppers</a:t>
            </a:r>
            <a:endParaRPr kumimoji="0" lang="en-US" sz="1050" b="1" i="1"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Text Placeholder 5">
            <a:extLst>
              <a:ext uri="{FF2B5EF4-FFF2-40B4-BE49-F238E27FC236}">
                <a16:creationId xmlns:a16="http://schemas.microsoft.com/office/drawing/2014/main" id="{2665839E-4C90-442C-817E-021A782E8A4E}"/>
              </a:ext>
            </a:extLst>
          </p:cNvPr>
          <p:cNvSpPr>
            <a:spLocks noGrp="1"/>
          </p:cNvSpPr>
          <p:nvPr>
            <p:ph type="body" sz="quarter" idx="11"/>
          </p:nvPr>
        </p:nvSpPr>
        <p:spPr>
          <a:xfrm>
            <a:off x="177447" y="265587"/>
            <a:ext cx="6096000" cy="252573"/>
          </a:xfrm>
        </p:spPr>
        <p:txBody>
          <a:bodyPr/>
          <a:lstStyle/>
          <a:p>
            <a:r>
              <a:rPr lang="en-US" b="1">
                <a:solidFill>
                  <a:schemeClr val="accent2"/>
                </a:solidFill>
                <a:latin typeface="+mn-lt"/>
              </a:rPr>
              <a:t>OAAA Q3 CONSUMER TRENDS FOR OOH</a:t>
            </a:r>
          </a:p>
        </p:txBody>
      </p:sp>
      <p:sp>
        <p:nvSpPr>
          <p:cNvPr id="25" name="Title 1">
            <a:extLst>
              <a:ext uri="{FF2B5EF4-FFF2-40B4-BE49-F238E27FC236}">
                <a16:creationId xmlns:a16="http://schemas.microsoft.com/office/drawing/2014/main" id="{CC87E680-7BA9-44F7-9E1F-7746341522AE}"/>
              </a:ext>
            </a:extLst>
          </p:cNvPr>
          <p:cNvSpPr>
            <a:spLocks noGrp="1"/>
          </p:cNvSpPr>
          <p:nvPr>
            <p:ph type="title"/>
          </p:nvPr>
        </p:nvSpPr>
        <p:spPr>
          <a:xfrm>
            <a:off x="114744" y="518160"/>
            <a:ext cx="11629923" cy="361169"/>
          </a:xfrm>
        </p:spPr>
        <p:txBody>
          <a:bodyPr/>
          <a:lstStyle/>
          <a:p>
            <a:r>
              <a:rPr lang="en-US" b="1">
                <a:latin typeface="+mj-lt"/>
              </a:rPr>
              <a:t>Relevance Of OOH Holiday Shopping Ads Is High &amp; Even Greater Than In 2022</a:t>
            </a:r>
          </a:p>
        </p:txBody>
      </p:sp>
      <p:graphicFrame>
        <p:nvGraphicFramePr>
          <p:cNvPr id="3" name="Chart 2">
            <a:extLst>
              <a:ext uri="{FF2B5EF4-FFF2-40B4-BE49-F238E27FC236}">
                <a16:creationId xmlns:a16="http://schemas.microsoft.com/office/drawing/2014/main" id="{7BFB1D96-E2E2-C726-DD7E-67540F9EC0E4}"/>
              </a:ext>
            </a:extLst>
          </p:cNvPr>
          <p:cNvGraphicFramePr/>
          <p:nvPr>
            <p:extLst>
              <p:ext uri="{D42A27DB-BD31-4B8C-83A1-F6EECF244321}">
                <p14:modId xmlns:p14="http://schemas.microsoft.com/office/powerpoint/2010/main" val="161989264"/>
              </p:ext>
            </p:extLst>
          </p:nvPr>
        </p:nvGraphicFramePr>
        <p:xfrm>
          <a:off x="296926" y="2022803"/>
          <a:ext cx="11127388" cy="3913600"/>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3">
            <a:extLst>
              <a:ext uri="{FF2B5EF4-FFF2-40B4-BE49-F238E27FC236}">
                <a16:creationId xmlns:a16="http://schemas.microsoft.com/office/drawing/2014/main" id="{267A2791-6D0F-83D4-E8D3-54BB91F5704C}"/>
              </a:ext>
            </a:extLst>
          </p:cNvPr>
          <p:cNvGrpSpPr/>
          <p:nvPr/>
        </p:nvGrpSpPr>
        <p:grpSpPr>
          <a:xfrm>
            <a:off x="5354685" y="2022803"/>
            <a:ext cx="1248712" cy="279971"/>
            <a:chOff x="4671760" y="2090895"/>
            <a:chExt cx="1248712" cy="279971"/>
          </a:xfrm>
        </p:grpSpPr>
        <p:grpSp>
          <p:nvGrpSpPr>
            <p:cNvPr id="5" name="Group 4">
              <a:extLst>
                <a:ext uri="{FF2B5EF4-FFF2-40B4-BE49-F238E27FC236}">
                  <a16:creationId xmlns:a16="http://schemas.microsoft.com/office/drawing/2014/main" id="{86815FFB-5976-98F4-1322-AE8082D1AB36}"/>
                </a:ext>
              </a:extLst>
            </p:cNvPr>
            <p:cNvGrpSpPr/>
            <p:nvPr/>
          </p:nvGrpSpPr>
          <p:grpSpPr>
            <a:xfrm>
              <a:off x="4671760" y="2093867"/>
              <a:ext cx="575021" cy="276999"/>
              <a:chOff x="4671760" y="2093867"/>
              <a:chExt cx="575021" cy="276999"/>
            </a:xfrm>
          </p:grpSpPr>
          <p:sp>
            <p:nvSpPr>
              <p:cNvPr id="10" name="Rectangle 9">
                <a:extLst>
                  <a:ext uri="{FF2B5EF4-FFF2-40B4-BE49-F238E27FC236}">
                    <a16:creationId xmlns:a16="http://schemas.microsoft.com/office/drawing/2014/main" id="{C4B9C74A-73F0-0856-AD7B-C07C0763B3D0}"/>
                  </a:ext>
                </a:extLst>
              </p:cNvPr>
              <p:cNvSpPr/>
              <p:nvPr/>
            </p:nvSpPr>
            <p:spPr>
              <a:xfrm>
                <a:off x="4671760" y="2201164"/>
                <a:ext cx="72780" cy="71494"/>
              </a:xfrm>
              <a:prstGeom prst="rect">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CFB4F9A-3420-C954-1FCC-AD3036BDB1EE}"/>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2023</a:t>
                </a:r>
                <a:endParaRPr lang="en-US" sz="1100" b="1" i="1">
                  <a:solidFill>
                    <a:srgbClr val="000000"/>
                  </a:solidFill>
                  <a:latin typeface="Arial" panose="020B0604020202020204"/>
                </a:endParaRPr>
              </a:p>
            </p:txBody>
          </p:sp>
        </p:grpSp>
        <p:grpSp>
          <p:nvGrpSpPr>
            <p:cNvPr id="7" name="Group 6">
              <a:extLst>
                <a:ext uri="{FF2B5EF4-FFF2-40B4-BE49-F238E27FC236}">
                  <a16:creationId xmlns:a16="http://schemas.microsoft.com/office/drawing/2014/main" id="{0823FE15-67DB-B495-1BB0-DE5D46690C33}"/>
                </a:ext>
              </a:extLst>
            </p:cNvPr>
            <p:cNvGrpSpPr/>
            <p:nvPr/>
          </p:nvGrpSpPr>
          <p:grpSpPr>
            <a:xfrm>
              <a:off x="5345451" y="2090895"/>
              <a:ext cx="575021" cy="276999"/>
              <a:chOff x="4671760" y="2093867"/>
              <a:chExt cx="575021" cy="276999"/>
            </a:xfrm>
          </p:grpSpPr>
          <p:sp>
            <p:nvSpPr>
              <p:cNvPr id="8" name="Rectangle 7">
                <a:extLst>
                  <a:ext uri="{FF2B5EF4-FFF2-40B4-BE49-F238E27FC236}">
                    <a16:creationId xmlns:a16="http://schemas.microsoft.com/office/drawing/2014/main" id="{769BD121-14EA-57D1-DAC9-B71451002CAD}"/>
                  </a:ext>
                </a:extLst>
              </p:cNvPr>
              <p:cNvSpPr/>
              <p:nvPr/>
            </p:nvSpPr>
            <p:spPr>
              <a:xfrm>
                <a:off x="4671760" y="2201164"/>
                <a:ext cx="72780" cy="71494"/>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09AD178-13C4-0491-52B2-BB17CD3B80D0}"/>
                  </a:ext>
                </a:extLst>
              </p:cNvPr>
              <p:cNvSpPr txBox="1"/>
              <p:nvPr/>
            </p:nvSpPr>
            <p:spPr>
              <a:xfrm>
                <a:off x="4703378" y="2093867"/>
                <a:ext cx="54340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a:ea typeface="+mn-ea"/>
                    <a:cs typeface="+mn-cs"/>
                  </a:rPr>
                  <a:t>2022</a:t>
                </a:r>
                <a:endParaRPr lang="en-US" sz="1100" b="1" i="1">
                  <a:solidFill>
                    <a:srgbClr val="000000"/>
                  </a:solidFill>
                  <a:latin typeface="Arial" panose="020B0604020202020204"/>
                </a:endParaRPr>
              </a:p>
            </p:txBody>
          </p:sp>
        </p:grpSp>
      </p:grpSp>
      <p:sp>
        <p:nvSpPr>
          <p:cNvPr id="13" name="TextBox 12">
            <a:extLst>
              <a:ext uri="{FF2B5EF4-FFF2-40B4-BE49-F238E27FC236}">
                <a16:creationId xmlns:a16="http://schemas.microsoft.com/office/drawing/2014/main" id="{11037C02-A6CC-2B64-AC16-24F24D8E0734}"/>
              </a:ext>
            </a:extLst>
          </p:cNvPr>
          <p:cNvSpPr txBox="1"/>
          <p:nvPr/>
        </p:nvSpPr>
        <p:spPr>
          <a:xfrm>
            <a:off x="7380514" y="5236239"/>
            <a:ext cx="595086" cy="307777"/>
          </a:xfrm>
          <a:prstGeom prst="rect">
            <a:avLst/>
          </a:prstGeom>
          <a:noFill/>
        </p:spPr>
        <p:txBody>
          <a:bodyPr wrap="square" rtlCol="0">
            <a:spAutoFit/>
          </a:bodyPr>
          <a:lstStyle/>
          <a:p>
            <a:r>
              <a:rPr lang="en-US" sz="1400" b="1"/>
              <a:t>N/A</a:t>
            </a:r>
          </a:p>
        </p:txBody>
      </p:sp>
      <p:cxnSp>
        <p:nvCxnSpPr>
          <p:cNvPr id="15" name="Straight Arrow Connector 14">
            <a:extLst>
              <a:ext uri="{FF2B5EF4-FFF2-40B4-BE49-F238E27FC236}">
                <a16:creationId xmlns:a16="http://schemas.microsoft.com/office/drawing/2014/main" id="{A71CE03C-4DE9-8DC2-0B81-4F6BCEE947C6}"/>
              </a:ext>
            </a:extLst>
          </p:cNvPr>
          <p:cNvCxnSpPr>
            <a:cxnSpLocks/>
          </p:cNvCxnSpPr>
          <p:nvPr/>
        </p:nvCxnSpPr>
        <p:spPr>
          <a:xfrm flipV="1">
            <a:off x="6870885" y="3091543"/>
            <a:ext cx="0" cy="19873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0EEBFD72-2025-63B9-5B58-1189E84CEE6B}"/>
              </a:ext>
            </a:extLst>
          </p:cNvPr>
          <p:cNvSpPr txBox="1"/>
          <p:nvPr/>
        </p:nvSpPr>
        <p:spPr>
          <a:xfrm>
            <a:off x="6375238" y="2485610"/>
            <a:ext cx="139134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2"/>
                </a:solidFill>
                <a:latin typeface="Arial" panose="020B0604020202020204"/>
              </a:rPr>
              <a:t>84% </a:t>
            </a:r>
            <a:r>
              <a:rPr lang="en-US" sz="1100" b="1">
                <a:solidFill>
                  <a:srgbClr val="000000"/>
                </a:solidFill>
                <a:latin typeface="Arial" panose="020B0604020202020204"/>
              </a:rPr>
              <a:t>Urban 1M+ </a:t>
            </a:r>
            <a:r>
              <a:rPr kumimoji="0" lang="en-US" sz="1100" b="1" i="0" u="none" strike="noStrike" kern="1200" cap="none" spc="0" normalizeH="0" baseline="0" noProof="0">
                <a:ln>
                  <a:noFill/>
                </a:ln>
                <a:solidFill>
                  <a:schemeClr val="accent2"/>
                </a:solidFill>
                <a:effectLst/>
                <a:uLnTx/>
                <a:uFillTx/>
                <a:latin typeface="Arial" panose="020B0604020202020204"/>
                <a:ea typeface="+mn-ea"/>
                <a:cs typeface="+mn-cs"/>
              </a:rPr>
              <a:t>80% </a:t>
            </a:r>
            <a:r>
              <a:rPr kumimoji="0" lang="en-US" sz="1100" b="1" i="0" u="none" strike="noStrike" kern="1200" cap="none" spc="0" normalizeH="0" baseline="0" noProof="0">
                <a:ln>
                  <a:noFill/>
                </a:ln>
                <a:solidFill>
                  <a:srgbClr val="000000"/>
                </a:solidFill>
                <a:effectLst/>
                <a:uLnTx/>
                <a:uFillTx/>
                <a:latin typeface="Arial" panose="020B0604020202020204"/>
                <a:ea typeface="+mn-ea"/>
                <a:cs typeface="+mn-cs"/>
              </a:rPr>
              <a:t>Gen Z</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accent2"/>
                </a:solidFill>
                <a:latin typeface="Arial" panose="020B0604020202020204"/>
              </a:rPr>
              <a:t>79% </a:t>
            </a:r>
            <a:r>
              <a:rPr lang="en-US" sz="1100" b="1">
                <a:latin typeface="Arial" panose="020B0604020202020204"/>
              </a:rPr>
              <a:t>Millennials</a:t>
            </a:r>
            <a:endParaRPr kumimoji="0" lang="en-US" sz="1100" b="1" i="0" u="none" strike="noStrike" kern="1200" cap="none" spc="0" normalizeH="0" baseline="0" noProof="0">
              <a:ln>
                <a:noFill/>
              </a:ln>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91054A7F-AF91-CEBB-7D2D-A15218290BFB}"/>
              </a:ext>
            </a:extLst>
          </p:cNvPr>
          <p:cNvSpPr txBox="1"/>
          <p:nvPr/>
        </p:nvSpPr>
        <p:spPr>
          <a:xfrm>
            <a:off x="10242501" y="6557470"/>
            <a:ext cx="1564870" cy="215444"/>
          </a:xfrm>
          <a:prstGeom prst="rect">
            <a:avLst/>
          </a:prstGeom>
          <a:noFill/>
        </p:spPr>
        <p:txBody>
          <a:bodyPr wrap="square" rtlCol="0">
            <a:spAutoFit/>
          </a:bodyPr>
          <a:lstStyle/>
          <a:p>
            <a:r>
              <a:rPr lang="en-US" sz="800"/>
              <a:t>*Added in 2023</a:t>
            </a:r>
          </a:p>
        </p:txBody>
      </p:sp>
    </p:spTree>
    <p:extLst>
      <p:ext uri="{BB962C8B-B14F-4D97-AF65-F5344CB8AC3E}">
        <p14:creationId xmlns:p14="http://schemas.microsoft.com/office/powerpoint/2010/main" val="1265057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B9351C8-8FFB-4DEB-9A08-F6C661002929}"/>
              </a:ext>
            </a:extLst>
          </p:cNvPr>
          <p:cNvPicPr>
            <a:picLocks noChangeAspect="1"/>
          </p:cNvPicPr>
          <p:nvPr/>
        </p:nvPicPr>
        <p:blipFill>
          <a:blip r:embed="rId2"/>
          <a:stretch>
            <a:fillRect/>
          </a:stretch>
        </p:blipFill>
        <p:spPr>
          <a:xfrm>
            <a:off x="7919049" y="4965545"/>
            <a:ext cx="3504644" cy="1129755"/>
          </a:xfrm>
          <a:prstGeom prst="rect">
            <a:avLst/>
          </a:prstGeom>
        </p:spPr>
      </p:pic>
      <p:sp>
        <p:nvSpPr>
          <p:cNvPr id="4" name="TextBox 3">
            <a:extLst>
              <a:ext uri="{FF2B5EF4-FFF2-40B4-BE49-F238E27FC236}">
                <a16:creationId xmlns:a16="http://schemas.microsoft.com/office/drawing/2014/main" id="{D01CD8AE-FD1B-4C50-B675-289402BBC1E8}"/>
              </a:ext>
            </a:extLst>
          </p:cNvPr>
          <p:cNvSpPr txBox="1"/>
          <p:nvPr/>
        </p:nvSpPr>
        <p:spPr>
          <a:xfrm>
            <a:off x="5705857" y="6310744"/>
            <a:ext cx="6232388" cy="430887"/>
          </a:xfrm>
          <a:prstGeom prst="rect">
            <a:avLst/>
          </a:prstGeom>
          <a:noFill/>
        </p:spPr>
        <p:txBody>
          <a:bodyPr wrap="square">
            <a:spAutoFit/>
          </a:bodyPr>
          <a:lstStyle/>
          <a:p>
            <a:pPr algn="r"/>
            <a:r>
              <a:rPr lang="en-US" sz="1100" dirty="0">
                <a:solidFill>
                  <a:schemeClr val="bg1"/>
                </a:solidFill>
                <a:effectLst/>
                <a:ea typeface="Calibri" panose="020F0502020204030204" pitchFamily="34" charset="0"/>
                <a:cs typeface="Times New Roman" panose="02020603050405020304" pitchFamily="18" charset="0"/>
              </a:rPr>
              <a:t>“OOH Consumer Insights  Q4 2023” was sponsored by The Foundation for Outdoor Advertising Research and Education (FOARE), a 501 (c) (3) not for profit, charitable organization. </a:t>
            </a:r>
            <a:endParaRPr lang="en-US" sz="1100" dirty="0">
              <a:solidFill>
                <a:schemeClr val="bg1"/>
              </a:solidFill>
            </a:endParaRPr>
          </a:p>
        </p:txBody>
      </p:sp>
    </p:spTree>
    <p:extLst>
      <p:ext uri="{BB962C8B-B14F-4D97-AF65-F5344CB8AC3E}">
        <p14:creationId xmlns:p14="http://schemas.microsoft.com/office/powerpoint/2010/main" val="15757634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1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1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3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5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22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24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6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27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2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6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7_Full Page Header">
  <a:themeElements>
    <a:clrScheme name="Custom 13">
      <a:dk1>
        <a:srgbClr val="000000"/>
      </a:dk1>
      <a:lt1>
        <a:srgbClr val="FFFFFF"/>
      </a:lt1>
      <a:dk2>
        <a:srgbClr val="939598"/>
      </a:dk2>
      <a:lt2>
        <a:srgbClr val="44474E"/>
      </a:lt2>
      <a:accent1>
        <a:srgbClr val="00CF9C"/>
      </a:accent1>
      <a:accent2>
        <a:srgbClr val="FF8769"/>
      </a:accent2>
      <a:accent3>
        <a:srgbClr val="E3DECE"/>
      </a:accent3>
      <a:accent4>
        <a:srgbClr val="019EDB"/>
      </a:accent4>
      <a:accent5>
        <a:srgbClr val="E0CC38"/>
      </a:accent5>
      <a:accent6>
        <a:srgbClr val="A31034"/>
      </a:accent6>
      <a:hlink>
        <a:srgbClr val="30CF9C"/>
      </a:hlink>
      <a:folHlink>
        <a:srgbClr val="FB836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9b85ed-18c3-4aa1-9352-a89c372114b7" xsi:nil="true"/>
    <lcf76f155ced4ddcb4097134ff3c332f xmlns="08496985-b4e7-44f6-a0fb-cf9483876b3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D0B955D17822488E3D6493B9383791" ma:contentTypeVersion="17" ma:contentTypeDescription="Create a new document." ma:contentTypeScope="" ma:versionID="5819c4c57fcd7916c6dc523470304c1f">
  <xsd:schema xmlns:xsd="http://www.w3.org/2001/XMLSchema" xmlns:xs="http://www.w3.org/2001/XMLSchema" xmlns:p="http://schemas.microsoft.com/office/2006/metadata/properties" xmlns:ns2="08496985-b4e7-44f6-a0fb-cf9483876b39" xmlns:ns3="e29b85ed-18c3-4aa1-9352-a89c372114b7" targetNamespace="http://schemas.microsoft.com/office/2006/metadata/properties" ma:root="true" ma:fieldsID="cb87feb046668f69187c7ddef30143db" ns2:_="" ns3:_="">
    <xsd:import namespace="08496985-b4e7-44f6-a0fb-cf9483876b39"/>
    <xsd:import namespace="e29b85ed-18c3-4aa1-9352-a89c372114b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496985-b4e7-44f6-a0fb-cf9483876b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965c139-1191-4e94-91d1-d1b6c7293a0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29b85ed-18c3-4aa1-9352-a89c372114b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a577695-007a-488e-ae47-e5fcc9bb8086}" ma:internalName="TaxCatchAll" ma:showField="CatchAllData" ma:web="e29b85ed-18c3-4aa1-9352-a89c372114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FBA1AC-D44D-469D-AC28-93DA62E33DE4}">
  <ds:schemaRefs>
    <ds:schemaRef ds:uri="221cdf54-5e88-434c-b37c-ad995eba46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e29b85ed-18c3-4aa1-9352-a89c372114b7"/>
    <ds:schemaRef ds:uri="08496985-b4e7-44f6-a0fb-cf9483876b39"/>
  </ds:schemaRefs>
</ds:datastoreItem>
</file>

<file path=customXml/itemProps2.xml><?xml version="1.0" encoding="utf-8"?>
<ds:datastoreItem xmlns:ds="http://schemas.openxmlformats.org/officeDocument/2006/customXml" ds:itemID="{8935DEC8-598B-44E0-B52B-F483362B0337}">
  <ds:schemaRefs>
    <ds:schemaRef ds:uri="http://schemas.microsoft.com/sharepoint/v3/contenttype/forms"/>
  </ds:schemaRefs>
</ds:datastoreItem>
</file>

<file path=customXml/itemProps3.xml><?xml version="1.0" encoding="utf-8"?>
<ds:datastoreItem xmlns:ds="http://schemas.openxmlformats.org/officeDocument/2006/customXml" ds:itemID="{0C559041-D65F-43DC-ACF1-BE17AF699E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496985-b4e7-44f6-a0fb-cf9483876b39"/>
    <ds:schemaRef ds:uri="e29b85ed-18c3-4aa1-9352-a89c372114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403</TotalTime>
  <Words>2427</Words>
  <Application>Microsoft Office PowerPoint</Application>
  <PresentationFormat>Widescreen</PresentationFormat>
  <Paragraphs>239</Paragraphs>
  <Slides>20</Slides>
  <Notes>15</Notes>
  <HiddenSlides>0</HiddenSlides>
  <MMClips>0</MMClips>
  <ScaleCrop>false</ScaleCrop>
  <HeadingPairs>
    <vt:vector size="8" baseType="variant">
      <vt:variant>
        <vt:lpstr>Fonts Used</vt:lpstr>
      </vt:variant>
      <vt:variant>
        <vt:i4>3</vt:i4>
      </vt:variant>
      <vt:variant>
        <vt:lpstr>Theme</vt:lpstr>
      </vt:variant>
      <vt:variant>
        <vt:i4>12</vt:i4>
      </vt:variant>
      <vt:variant>
        <vt:lpstr>Embedded OLE Servers</vt:lpstr>
      </vt:variant>
      <vt:variant>
        <vt:i4>1</vt:i4>
      </vt:variant>
      <vt:variant>
        <vt:lpstr>Slide Titles</vt:lpstr>
      </vt:variant>
      <vt:variant>
        <vt:i4>20</vt:i4>
      </vt:variant>
    </vt:vector>
  </HeadingPairs>
  <TitlesOfParts>
    <vt:vector size="36" baseType="lpstr">
      <vt:lpstr>Arial</vt:lpstr>
      <vt:lpstr>Calibri</vt:lpstr>
      <vt:lpstr>Helvetica Light</vt:lpstr>
      <vt:lpstr>1_Full Page Header</vt:lpstr>
      <vt:lpstr>21_Full Page Header</vt:lpstr>
      <vt:lpstr>11_Full Page Header</vt:lpstr>
      <vt:lpstr>13_Full Page Header</vt:lpstr>
      <vt:lpstr>15_Full Page Header</vt:lpstr>
      <vt:lpstr>22_Full Page Header</vt:lpstr>
      <vt:lpstr>24_Full Page Header</vt:lpstr>
      <vt:lpstr>26_Full Page Header</vt:lpstr>
      <vt:lpstr>27_Full Page Header</vt:lpstr>
      <vt:lpstr>2_Full Page Header</vt:lpstr>
      <vt:lpstr>6_Full Page Header</vt:lpstr>
      <vt:lpstr>7_Full Page Header</vt:lpstr>
      <vt:lpstr>think-cell Slide</vt:lpstr>
      <vt:lpstr>OOH Consumer Insights Q4 2023   Holiday Travel &amp; Shopping Intent   </vt:lpstr>
      <vt:lpstr>Table of Contents &amp; Methodology</vt:lpstr>
      <vt:lpstr>Key Takeaways</vt:lpstr>
      <vt:lpstr>Key Takeaways </vt:lpstr>
      <vt:lpstr>Key Takeaways </vt:lpstr>
      <vt:lpstr>Holiday Travel</vt:lpstr>
      <vt:lpstr>Holiday Traveler Rates Remain Steady; However, Many Plan On Traveling More Days This Year Vs. 2022</vt:lpstr>
      <vt:lpstr>More Travelers Plan To Fly, Coinciding With Intent to Travel Longer Distances</vt:lpstr>
      <vt:lpstr>The Majority Continue To Feel The Impact Of The Economy On Holiday Plans But Travelers Aren’t Letting It Affect The Distances They Are Willing To Go</vt:lpstr>
      <vt:lpstr>Time With Friends And Family Motivates Most Holiday Travelers But Gen Z Travelers Are Looking For New Cities and Experiences</vt:lpstr>
      <vt:lpstr>While Most Would Consider An Extended Holiday Stay With Family/Friends, Gen Z Would Prefer A Resort Vacation </vt:lpstr>
      <vt:lpstr>Holiday Shopping</vt:lpstr>
      <vt:lpstr>Most Plan To Spend The Same As Last Year Preparing For The Holidays, While Gen Z And Urban 1M+ Are Most Likely To Spend More </vt:lpstr>
      <vt:lpstr>Planned Holiday Gift Purchasing Rates Remain Steady, But November Grows Even More Important</vt:lpstr>
      <vt:lpstr>The Economy/Inflation Has Shoppers Adjusting Financially, With Most Focusing On Budgeting</vt:lpstr>
      <vt:lpstr>Despite Economic Impacts, Nearly 4 in 10 Shoppers Plan To Spend More On Gifts; With Significantly Increased Spend Above $500</vt:lpstr>
      <vt:lpstr>Clothing Is Top Item Holiday Gift Shopping With Tech &amp; Toys Rounding Out The Top 3</vt:lpstr>
      <vt:lpstr>Many Shoppers Say They Will Spend More With Online Retailers, Especially Gen Z </vt:lpstr>
      <vt:lpstr>Relevance Of OOH Holiday Shopping Ads Is High &amp; Even Greater Than In 2022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2020 RQ® Study</dc:title>
  <dc:creator>Andrew Higham</dc:creator>
  <cp:lastModifiedBy>Kate Scanlan</cp:lastModifiedBy>
  <cp:revision>3</cp:revision>
  <cp:lastPrinted>2023-08-22T20:48:19Z</cp:lastPrinted>
  <dcterms:created xsi:type="dcterms:W3CDTF">2020-03-05T16:59:16Z</dcterms:created>
  <dcterms:modified xsi:type="dcterms:W3CDTF">2023-09-07T16:53:55Z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0x010100A41E41268B306D4290BDF522CB861ED0</vt:lpwstr>
  </property>
  <property fmtid="{D5CDD505-2E9C-101B-9397-08002B2CF9AE}" pid="3" name="xd_ProgID">
    <vt:lpwstr/>
  </property>
  <property fmtid="{D5CDD505-2E9C-101B-9397-08002B2CF9AE}" pid="4" name="MediaServiceImageTags">
    <vt:lpwstr/>
  </property>
  <property fmtid="{D5CDD505-2E9C-101B-9397-08002B2CF9AE}" pid="5" name="Hyperlink">
    <vt:lpwstr>,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Image">
    <vt:lpwstr>, </vt:lpwstr>
  </property>
  <property fmtid="{D5CDD505-2E9C-101B-9397-08002B2CF9AE}" pid="10" name="TriggerFlowInfo">
    <vt:lpwstr/>
  </property>
  <property fmtid="{D5CDD505-2E9C-101B-9397-08002B2CF9AE}" pid="11" name="xd_Signature">
    <vt:bool>false</vt:bool>
  </property>
  <property fmtid="{D5CDD505-2E9C-101B-9397-08002B2CF9AE}" pid="12" name="SharedWithUsers">
    <vt:lpwstr>23;#Tawny Saez;#46;#Andrew Higham</vt:lpwstr>
  </property>
</Properties>
</file>